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notesSlides/notesSlide41.xml" ContentType="application/vnd.openxmlformats-officedocument.presentationml.notesSlide+xml"/>
  <Override PartName="/ppt/tags/tag27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57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Default Extension="emf" ContentType="image/x-emf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tags/tag35.xml" ContentType="application/vnd.openxmlformats-officedocument.presentationml.tag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24.xml" ContentType="application/vnd.openxmlformats-officedocument.presentationml.tags+xml"/>
  <Default Extension="gif" ContentType="image/gif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tags/tag2.xml" ContentType="application/vnd.openxmlformats-officedocument.presentationml.tags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29.xml" ContentType="application/vnd.openxmlformats-officedocument.presentationml.tags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8.xml" ContentType="application/vnd.openxmlformats-officedocument.presentationml.tags+xml"/>
  <Override PartName="/ppt/notesSlides/notesSlide61.xml" ContentType="application/vnd.openxmlformats-officedocument.presentationml.notesSlide+xml"/>
  <Override PartName="/ppt/tags/tag3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tags/tag3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9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26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40.xml" ContentType="application/vnd.openxmlformats-officedocument.presentationml.notesSlide+xml"/>
  <Override PartName="/ppt/tags/tag33.xml" ContentType="application/vnd.openxmlformats-officedocument.presentationml.tags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tags/tag11.xml" ContentType="application/vnd.openxmlformats-officedocument.presentationml.tags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notesSlides/notesSlide5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handoutMasterIdLst>
    <p:handoutMasterId r:id="rId120"/>
  </p:handoutMasterIdLst>
  <p:sldIdLst>
    <p:sldId id="256" r:id="rId2"/>
    <p:sldId id="269" r:id="rId3"/>
    <p:sldId id="532" r:id="rId4"/>
    <p:sldId id="282" r:id="rId5"/>
    <p:sldId id="522" r:id="rId6"/>
    <p:sldId id="432" r:id="rId7"/>
    <p:sldId id="434" r:id="rId8"/>
    <p:sldId id="436" r:id="rId9"/>
    <p:sldId id="435" r:id="rId10"/>
    <p:sldId id="496" r:id="rId11"/>
    <p:sldId id="378" r:id="rId12"/>
    <p:sldId id="259" r:id="rId13"/>
    <p:sldId id="486" r:id="rId14"/>
    <p:sldId id="439" r:id="rId15"/>
    <p:sldId id="446" r:id="rId16"/>
    <p:sldId id="487" r:id="rId17"/>
    <p:sldId id="488" r:id="rId18"/>
    <p:sldId id="490" r:id="rId19"/>
    <p:sldId id="491" r:id="rId20"/>
    <p:sldId id="492" r:id="rId21"/>
    <p:sldId id="290" r:id="rId22"/>
    <p:sldId id="298" r:id="rId23"/>
    <p:sldId id="299" r:id="rId24"/>
    <p:sldId id="300" r:id="rId25"/>
    <p:sldId id="301" r:id="rId26"/>
    <p:sldId id="494" r:id="rId27"/>
    <p:sldId id="429" r:id="rId28"/>
    <p:sldId id="404" r:id="rId29"/>
    <p:sldId id="356" r:id="rId30"/>
    <p:sldId id="406" r:id="rId31"/>
    <p:sldId id="495" r:id="rId32"/>
    <p:sldId id="447" r:id="rId33"/>
    <p:sldId id="448" r:id="rId34"/>
    <p:sldId id="450" r:id="rId35"/>
    <p:sldId id="449" r:id="rId36"/>
    <p:sldId id="452" r:id="rId37"/>
    <p:sldId id="456" r:id="rId38"/>
    <p:sldId id="453" r:id="rId39"/>
    <p:sldId id="317" r:id="rId40"/>
    <p:sldId id="318" r:id="rId41"/>
    <p:sldId id="319" r:id="rId42"/>
    <p:sldId id="320" r:id="rId43"/>
    <p:sldId id="321" r:id="rId44"/>
    <p:sldId id="479" r:id="rId45"/>
    <p:sldId id="499" r:id="rId46"/>
    <p:sldId id="480" r:id="rId47"/>
    <p:sldId id="454" r:id="rId48"/>
    <p:sldId id="528" r:id="rId49"/>
    <p:sldId id="498" r:id="rId50"/>
    <p:sldId id="418" r:id="rId51"/>
    <p:sldId id="349" r:id="rId52"/>
    <p:sldId id="350" r:id="rId53"/>
    <p:sldId id="351" r:id="rId54"/>
    <p:sldId id="352" r:id="rId55"/>
    <p:sldId id="353" r:id="rId56"/>
    <p:sldId id="530" r:id="rId57"/>
    <p:sldId id="354" r:id="rId58"/>
    <p:sldId id="355" r:id="rId59"/>
    <p:sldId id="458" r:id="rId60"/>
    <p:sldId id="460" r:id="rId61"/>
    <p:sldId id="459" r:id="rId62"/>
    <p:sldId id="461" r:id="rId63"/>
    <p:sldId id="502" r:id="rId64"/>
    <p:sldId id="505" r:id="rId65"/>
    <p:sldId id="504" r:id="rId66"/>
    <p:sldId id="503" r:id="rId67"/>
    <p:sldId id="465" r:id="rId68"/>
    <p:sldId id="464" r:id="rId69"/>
    <p:sldId id="466" r:id="rId70"/>
    <p:sldId id="467" r:id="rId71"/>
    <p:sldId id="328" r:id="rId72"/>
    <p:sldId id="470" r:id="rId73"/>
    <p:sldId id="471" r:id="rId74"/>
    <p:sldId id="472" r:id="rId75"/>
    <p:sldId id="330" r:id="rId76"/>
    <p:sldId id="417" r:id="rId77"/>
    <p:sldId id="468" r:id="rId78"/>
    <p:sldId id="523" r:id="rId79"/>
    <p:sldId id="524" r:id="rId80"/>
    <p:sldId id="525" r:id="rId81"/>
    <p:sldId id="526" r:id="rId82"/>
    <p:sldId id="527" r:id="rId83"/>
    <p:sldId id="411" r:id="rId84"/>
    <p:sldId id="473" r:id="rId85"/>
    <p:sldId id="474" r:id="rId86"/>
    <p:sldId id="475" r:id="rId87"/>
    <p:sldId id="307" r:id="rId88"/>
    <p:sldId id="308" r:id="rId89"/>
    <p:sldId id="531" r:id="rId90"/>
    <p:sldId id="309" r:id="rId91"/>
    <p:sldId id="310" r:id="rId92"/>
    <p:sldId id="414" r:id="rId93"/>
    <p:sldId id="415" r:id="rId94"/>
    <p:sldId id="497" r:id="rId95"/>
    <p:sldId id="481" r:id="rId96"/>
    <p:sldId id="437" r:id="rId97"/>
    <p:sldId id="506" r:id="rId98"/>
    <p:sldId id="507" r:id="rId99"/>
    <p:sldId id="508" r:id="rId100"/>
    <p:sldId id="500" r:id="rId101"/>
    <p:sldId id="509" r:id="rId102"/>
    <p:sldId id="510" r:id="rId103"/>
    <p:sldId id="511" r:id="rId104"/>
    <p:sldId id="512" r:id="rId105"/>
    <p:sldId id="514" r:id="rId106"/>
    <p:sldId id="513" r:id="rId107"/>
    <p:sldId id="516" r:id="rId108"/>
    <p:sldId id="517" r:id="rId109"/>
    <p:sldId id="515" r:id="rId110"/>
    <p:sldId id="518" r:id="rId111"/>
    <p:sldId id="521" r:id="rId112"/>
    <p:sldId id="519" r:id="rId113"/>
    <p:sldId id="520" r:id="rId114"/>
    <p:sldId id="296" r:id="rId115"/>
    <p:sldId id="476" r:id="rId116"/>
    <p:sldId id="483" r:id="rId117"/>
    <p:sldId id="420" r:id="rId118"/>
  </p:sldIdLst>
  <p:sldSz cx="9144000" cy="6858000" type="screen4x3"/>
  <p:notesSz cx="6997700" cy="9271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007635"/>
    <a:srgbClr val="0000FF"/>
    <a:srgbClr val="0000CC"/>
    <a:srgbClr val="FF7C80"/>
    <a:srgbClr val="0066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87302" autoAdjust="0"/>
  </p:normalViewPr>
  <p:slideViewPr>
    <p:cSldViewPr>
      <p:cViewPr>
        <p:scale>
          <a:sx n="66" d="100"/>
          <a:sy n="66" d="100"/>
        </p:scale>
        <p:origin x="-636" y="-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62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6478D71-E44F-41FE-8319-01619AB8AEFC}" type="datetimeFigureOut">
              <a:rPr lang="en-US"/>
              <a:pPr>
                <a:defRPr/>
              </a:pPr>
              <a:t>10/6/2009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058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7202DBF-5F34-4F1D-BE6A-C38003CCEB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988" y="0"/>
            <a:ext cx="3032125" cy="463550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8A59C48-A911-48FD-90EF-AA847CB39432}" type="datetimeFigureOut">
              <a:rPr lang="en-US"/>
              <a:pPr>
                <a:defRPr/>
              </a:pPr>
              <a:t>10/6/2009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5325"/>
            <a:ext cx="463550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088" y="4403725"/>
            <a:ext cx="5597525" cy="4171950"/>
          </a:xfrm>
          <a:prstGeom prst="rect">
            <a:avLst/>
          </a:prstGeom>
        </p:spPr>
        <p:txBody>
          <a:bodyPr vert="horz" lIns="92958" tIns="46479" rIns="92958" bIns="4647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863"/>
            <a:ext cx="3032125" cy="463550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988" y="8805863"/>
            <a:ext cx="3032125" cy="463550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EE7882B-940D-439D-A578-A6109F02A8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gwt/n?u=en.infoanda.com/link.php?lh=A1UCAgEBDAgH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C67BDA-525C-461B-8588-0E7E7E16143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AF506-09BE-4226-8184-E6BF80E2936A}" type="slidenum">
              <a:rPr lang="en-US" smtClean="0"/>
              <a:pPr>
                <a:defRPr/>
              </a:pPr>
              <a:t>17</a:t>
            </a:fld>
            <a:endParaRPr 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And, here is how these questions map to our work, where green is the completed work, and red is future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9F4448-98FA-43D1-8456-F2313C9FB65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In Q1. the goal is to ….. We have addressed three appliaticons in this categogry, i.e., ceps, bepm, and iterative querying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029B16-BF2B-4088-B1A8-FDBF2D2DE7E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8CB583-0253-453F-B8E9-E5A2E0D11DAB}" type="slidenum">
              <a:rPr lang="zh-CN" altLang="en-US" smtClean="0"/>
              <a:pPr>
                <a:defRPr/>
              </a:pPr>
              <a:t>22</a:t>
            </a:fld>
            <a:endParaRPr lang="en-US" altLang="zh-CN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31775" indent="-231775" eaLnBrk="1" hangingPunct="1"/>
            <a:r>
              <a:rPr lang="en-US" altLang="zh-CN" smtClean="0"/>
              <a:t>In the first application, the ceps</a:t>
            </a:r>
            <a:endParaRPr lang="zh-CN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8897E4-BFA0-4230-A9D8-F48244FE4055}" type="slidenum">
              <a:rPr lang="zh-CN" altLang="en-US" smtClean="0"/>
              <a:pPr>
                <a:defRPr/>
              </a:pPr>
              <a:t>23</a:t>
            </a:fld>
            <a:endParaRPr lang="en-US" altLang="zh-CN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C77D4C-4D31-440F-BB0A-4E61084A188E}" type="slidenum">
              <a:rPr lang="zh-CN" altLang="en-US" smtClean="0"/>
              <a:pPr>
                <a:defRPr/>
              </a:pPr>
              <a:t>24</a:t>
            </a:fld>
            <a:endParaRPr lang="en-US" altLang="zh-CN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  <a:p>
            <a:pPr eaLnBrk="1" hangingPunct="1"/>
            <a:r>
              <a:rPr lang="en-US" altLang="zh-CN" smtClean="0"/>
              <a:t>Another reason to motivate the k_softand query is that, in some situations, asking an and_query might be too restrictive, especially when the # of the queries is large, or there exist noise in the query set, like in the left figure; or the queries belongs to different remote/dis-connected communities, like in the right figure</a:t>
            </a:r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en-US" altLang="zh-CN" smtClean="0"/>
              <a:t>In both examples, the algorithm will output no answer for AND query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This is CePS w/ 2-softand for the same querying authors. The result is quite different from before, which consists of …, reflecting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E6C7E1-A974-4C23-A918-0F3444BF5AC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And, here is how these questions map to our work, where green is the completed work, and red is future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9F4448-98FA-43D1-8456-F2313C9FB65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In the 3</a:t>
            </a:r>
            <a:r>
              <a:rPr lang="en-US" baseline="30000" smtClean="0"/>
              <a:t>rd</a:t>
            </a:r>
            <a:r>
              <a:rPr lang="en-US" smtClean="0"/>
              <a:t> application of Q1, we want to incorporate some side information, such as, users’ feedback. </a:t>
            </a:r>
          </a:p>
          <a:p>
            <a:endParaRPr lang="en-US" smtClean="0"/>
          </a:p>
          <a:p>
            <a:r>
              <a:rPr lang="en-US" smtClean="0"/>
              <a:t>Again, let me skip the algorithm details and give you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121CCB-4133-4DDE-B2AC-C42CA335D17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In the 3</a:t>
            </a:r>
            <a:r>
              <a:rPr lang="en-US" baseline="30000" smtClean="0"/>
              <a:t>rd</a:t>
            </a:r>
            <a:r>
              <a:rPr lang="en-US" smtClean="0"/>
              <a:t> application of Q1, we want to incorporate some side information, such as, users’ feedback. </a:t>
            </a:r>
          </a:p>
          <a:p>
            <a:endParaRPr lang="en-US" smtClean="0"/>
          </a:p>
          <a:p>
            <a:r>
              <a:rPr lang="en-US" smtClean="0"/>
              <a:t>Again, let me skip the algorithm details and give you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72BEC2-338C-4052-B66E-CD763DC41D3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 are everywhere.</a:t>
            </a:r>
            <a:r>
              <a:rPr lang="en-US" baseline="0" dirty="0" smtClean="0"/>
              <a:t> Such graphs have pose a wealth of fascinating research question, let me give you some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In the 3</a:t>
            </a:r>
            <a:r>
              <a:rPr lang="en-US" baseline="30000" smtClean="0"/>
              <a:t>rd</a:t>
            </a:r>
            <a:r>
              <a:rPr lang="en-US" smtClean="0"/>
              <a:t> application of Q1, we want to incorporate some side information, such as, users’ feedback. </a:t>
            </a:r>
          </a:p>
          <a:p>
            <a:endParaRPr lang="en-US" smtClean="0"/>
          </a:p>
          <a:p>
            <a:r>
              <a:rPr lang="en-US" smtClean="0"/>
              <a:t>Again, let me skip the algorithm details and give you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BA803C-8E58-4D8B-B5EA-867BADD94FB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And, here is how these questions map to our work, where green is the completed work, and red is future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9F4448-98FA-43D1-8456-F2313C9FB65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two sub-questions: (1) how to define a good </a:t>
            </a:r>
            <a:r>
              <a:rPr lang="en-US" baseline="0" dirty="0" err="1" smtClean="0"/>
              <a:t>gatewayness</a:t>
            </a:r>
            <a:r>
              <a:rPr lang="en-US" baseline="0" dirty="0" smtClean="0"/>
              <a:t> score for a subset of nodes; (2) how to find a subset of nodes with highest </a:t>
            </a:r>
            <a:r>
              <a:rPr lang="en-US" baseline="0" dirty="0" err="1" smtClean="0"/>
              <a:t>gatewayness</a:t>
            </a:r>
            <a:r>
              <a:rPr lang="en-US" baseline="0" dirty="0" smtClean="0"/>
              <a:t>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Say the intuition of such definitions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And, here is how these questions map to our work, where green is the completed work, and red is future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9F4448-98FA-43D1-8456-F2313C9FB65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For the next application (proximity track), the motivation is as follows</a:t>
            </a:r>
          </a:p>
          <a:p>
            <a:endParaRPr lang="en-US" smtClean="0"/>
          </a:p>
          <a:p>
            <a:r>
              <a:rPr lang="en-US" smtClean="0"/>
              <a:t>However, many real graphs, </a:t>
            </a:r>
          </a:p>
          <a:p>
            <a:endParaRPr lang="en-US" smtClean="0"/>
          </a:p>
          <a:p>
            <a:r>
              <a:rPr lang="en-US" smtClean="0"/>
              <a:t>One natural way to address this problem is to track the proximity of interest efficiently over time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74EA27-6661-4DA4-8145-FE78502B0F67}" type="slidenum">
              <a:rPr lang="en-US" smtClean="0"/>
              <a:pPr>
                <a:defRPr/>
              </a:pPr>
              <a:t>39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Let me give you an example, which is one major conference in stat. learning, neural network.</a:t>
            </a:r>
          </a:p>
          <a:p>
            <a:r>
              <a:rPr lang="en-US" smtClean="0"/>
              <a:t>Arrow direction</a:t>
            </a:r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A39ECB-FBE8-4752-9101-CD88302A1923}" type="slidenum">
              <a:rPr lang="en-US" smtClean="0"/>
              <a:pPr>
                <a:defRPr/>
              </a:pPr>
              <a:t>40</a:t>
            </a:fld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While DBs is still one of his major research focus, data mining becomes a strong research focus.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Can go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49497A-BD54-4457-A583-E30DA352918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Facebook</a:t>
            </a:r>
            <a:r>
              <a:rPr lang="en-US" dirty="0" smtClean="0"/>
              <a:t>: 300m (largest social network); 500mn revenue</a:t>
            </a:r>
            <a:r>
              <a:rPr lang="en-US" baseline="0" dirty="0" smtClean="0"/>
              <a:t> in 2009, 10bn values</a:t>
            </a:r>
          </a:p>
          <a:p>
            <a:r>
              <a:rPr lang="en-US" baseline="0" dirty="0" err="1" smtClean="0"/>
              <a:t>Myspace</a:t>
            </a:r>
            <a:r>
              <a:rPr lang="en-US" baseline="0" dirty="0" smtClean="0"/>
              <a:t>: 110m+ users</a:t>
            </a:r>
          </a:p>
          <a:p>
            <a:r>
              <a:rPr lang="en-US" baseline="0" dirty="0" smtClean="0"/>
              <a:t>http://www.web-strategist.com/blog/2008/01/09/social-network-stats-facebook-myspace-reunion-jan-2008/</a:t>
            </a:r>
          </a:p>
          <a:p>
            <a:r>
              <a:rPr lang="en-US" dirty="0" smtClean="0"/>
              <a:t> http://www.reuters.com/article/technologyNews/idUSTRE58E7ZK20090916?feedType=RSS&amp;feedName=technologyNews</a:t>
            </a:r>
          </a:p>
          <a:p>
            <a:r>
              <a:rPr lang="en-US" dirty="0" smtClean="0"/>
              <a:t>Twitter: 18million</a:t>
            </a:r>
            <a:r>
              <a:rPr lang="en-US" baseline="0" dirty="0" smtClean="0"/>
              <a:t> http://www.emarketer.com/Article.aspx?R=1007271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And, here is how these questions map to our work, where green is the completed work, and red is future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9F4448-98FA-43D1-8456-F2313C9FB65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ICDM2006 Dec, 18-22, HongKong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B56B44-0148-4542-B3BE-88090C27B458}" type="slidenum">
              <a:rPr lang="en-US"/>
              <a:pPr/>
              <a:t>48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far it’s good. Now, let’s turn to the computational issue of rwr. (Well, here is the definition of rwr. (Given a query node i, how can we compute its relevance score with every other node j, in other words, how can we can the ranking vector r_i;)</a:t>
            </a:r>
          </a:p>
          <a:p>
            <a:r>
              <a:rPr lang="en-US" altLang="zh-CN"/>
              <a:t>OK, here is the definition of random walk with restart, such that r is n x 1, where n is the # of the nodes in the graph, ranking vector, W-tuda is n x n normalized adjacent matrix, e_i is n x 1 starting vector, and 1-c is the restarting prob. by setting the different starting vector, we can get the different ranking vector for different query node (For example, setting the 4^th element of e_i to be 1 and 0 for all others, we can get the ranking vector query node 4.)</a:t>
            </a:r>
          </a:p>
          <a:p>
            <a:endParaRPr lang="en-US" altLang="zh-CN"/>
          </a:p>
          <a:p>
            <a:r>
              <a:rPr lang="en-US" altLang="zh-CN"/>
              <a:t>So, given a query node, or equivalently given a starting vector, how can we solve this linear system?</a:t>
            </a:r>
            <a:endParaRPr lang="en-US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This explanation also suggests two straight-forward ways to compute rwr, either by on-line iterative procedure or to pre-compute the Q matrix.</a:t>
            </a:r>
          </a:p>
          <a:p>
            <a:r>
              <a:rPr lang="en-US" smtClean="0"/>
              <a:t>However, neither of them is practical, they either require prehibitive off-line cost, or is slow for on-line reponse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2A66D9-1F10-4E9F-A927-146D99365F4B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166726-08AF-4A27-80F5-59496117199D}" type="slidenum">
              <a:rPr lang="en-US" smtClean="0"/>
              <a:pPr>
                <a:defRPr/>
              </a:pPr>
              <a:t>51</a:t>
            </a:fld>
            <a:endParaRPr lang="en-US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D76AC8-953E-4DE7-8F35-C55851478BB5}" type="slidenum">
              <a:rPr lang="zh-CN" altLang="en-US" smtClean="0"/>
              <a:pPr>
                <a:defRPr/>
              </a:pPr>
              <a:t>57</a:t>
            </a:fld>
            <a:endParaRPr lang="en-US" altLang="zh-CN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Finally, in the case that users’ feedback is obtained on-line, how can we efficiently incorporate such kind of SI.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34F37B-B25F-4CCB-A720-3C94286CBFA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And, here is how these questions map to our work, where green is the completed work, and red is future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9F4448-98FA-43D1-8456-F2313C9FB65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http://en.wikipedia.org/wiki/Severe_acute_respiratory_syndrome</a:t>
            </a:r>
          </a:p>
          <a:p>
            <a:r>
              <a:rPr lang="en-US" dirty="0" smtClean="0"/>
              <a:t>http://www.independent.co.uk/news/business/news/sars-costs-asia-11bn-and-the-bill-is-still-rising-594954.html</a:t>
            </a:r>
          </a:p>
          <a:p>
            <a:r>
              <a:rPr lang="en-US" dirty="0" smtClean="0"/>
              <a:t>http://news.yahoo.com/s/ynews/20090428/bs_ynews/ynews_bs317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And, here is how these questions map to our work, where green is the completed work, and red is future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9F4448-98FA-43D1-8456-F2313C9FB65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7.5 percent of U.S. adults lost money as a result of some sort of financial fraud in 2008 </a:t>
            </a:r>
            <a:br>
              <a:rPr lang="en-US" sz="120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http://www.consumeraffairs.com/news04/2009/03/financial_breach.html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Global financial crisis to cost $4 trillion: IMF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http://en.infoanda.com/link.php?lh=A1UCAgEBDAgH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2005 study by Glass Lewis found that investors lost almost $ 1 trillion during 1999-2004 due to accountancy related frauds.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http://www.pafkiet.edu.pk/LinkClick.aspx?fileticket=M%2BR1WW9MzjA%3D&amp;tabid=153&amp;mid=1540</a:t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</a:rPr>
              <a:t>For the task of mining, the goal is to find </a:t>
            </a:r>
          </a:p>
          <a:p>
            <a:endParaRPr lang="en-US" smtClean="0">
              <a:latin typeface="Arial" charset="0"/>
            </a:endParaRPr>
          </a:p>
          <a:p>
            <a:r>
              <a:rPr lang="en-US" smtClean="0">
                <a:latin typeface="Arial" charset="0"/>
              </a:rPr>
              <a:t>One powerful tool for finding such patterns is low rank approximation for the adjacency matrix of the graph. That is, we want to approximate the adjacency matrix A by the multiplication of three (low rank) matrices: L M and R.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A84A56-3A3F-467E-8B89-CB86E1765B73}" type="slidenum">
              <a:rPr lang="en-US" smtClean="0">
                <a:latin typeface="Arial" pitchFamily="34" charset="0"/>
              </a:rPr>
              <a:pPr>
                <a:defRPr/>
              </a:pPr>
              <a:t>71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For example, given an author-conference graph, we can write down its adjacency matrix A, where rows are authors and columns are conferences.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D921FB-35FA-4927-B1D6-2CBDB7BBCF9E}" type="slidenum">
              <a:rPr lang="en-US" smtClean="0"/>
              <a:pPr>
                <a:defRPr/>
              </a:pPr>
              <a:t>72</a:t>
            </a:fld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More specifically, the left matrix L is often a good indicator for row cluster membership, For example, in this illustrative author-conference bipartite graph, we can use L to identify two clusters for authors. And similarly, the right matrix R is often a good indicator for column cluster membership, - the clusters for conferences. And the middle matrix M indicates the interaction between the row cluster and column cluster.</a:t>
            </a:r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63550D-B668-460E-9BDB-00DE83D37FA6}" type="slidenum">
              <a:rPr lang="en-US" smtClean="0"/>
              <a:pPr>
                <a:defRPr/>
              </a:pPr>
              <a:t>73</a:t>
            </a:fld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On the other hand, a significant deviation from such low rank structure ,- the high reconstruction error, is often a good indicator for anomaly on graphs.</a:t>
            </a:r>
          </a:p>
          <a:p>
            <a:endParaRPr lang="en-US" smtClean="0"/>
          </a:p>
          <a:p>
            <a:r>
              <a:rPr lang="en-US" smtClean="0"/>
              <a:t>For example, here, we can say Carl is abnormal since the reconstruction error for carl is high.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1164EA-5651-41C2-9F4E-691F9CDDC4E7}" type="slidenum">
              <a:rPr lang="en-US" smtClean="0"/>
              <a:pPr>
                <a:defRPr/>
              </a:pPr>
              <a:t>74</a:t>
            </a:fld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charset="0"/>
              </a:rPr>
              <a:t>So, the question is how to get these three matrices. </a:t>
            </a:r>
          </a:p>
          <a:p>
            <a:r>
              <a:rPr lang="en-US" smtClean="0">
                <a:latin typeface="Arial" charset="0"/>
              </a:rPr>
              <a:t>In our work, we main focus on three aspects. First…</a:t>
            </a:r>
          </a:p>
          <a:p>
            <a:r>
              <a:rPr lang="en-US" smtClean="0">
                <a:latin typeface="Arial" charset="0"/>
              </a:rPr>
              <a:t>Despite the fact that there are a lot of existing methods for lra in the literature, none of them can fully meet all these three requirements.</a:t>
            </a:r>
          </a:p>
          <a:p>
            <a:r>
              <a:rPr lang="en-US" smtClean="0">
                <a:latin typeface="Arial" charset="0"/>
              </a:rPr>
              <a:t>Let me give you two examples.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EDE715-E4CE-4E98-A5B8-2DA085B60AC2}" type="slidenum">
              <a:rPr lang="en-US" smtClean="0">
                <a:latin typeface="Arial" pitchFamily="34" charset="0"/>
              </a:rPr>
              <a:pPr>
                <a:defRPr/>
              </a:pPr>
              <a:t>75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Our solution is the family of colibri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73DC9F-4C72-47D1-901D-7F5BC0139C33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2688" y="695325"/>
            <a:ext cx="4632325" cy="3475038"/>
          </a:xfrm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CMD is an improved version of cur.</a:t>
            </a:r>
          </a:p>
          <a:p>
            <a:pPr eaLnBrk="1" hangingPunct="1"/>
            <a:r>
              <a:rPr lang="en-US" smtClean="0"/>
              <a:t>Both cur and cmn are special case of colibri-S</a:t>
            </a:r>
          </a:p>
          <a:p>
            <a:pPr eaLnBrk="1" hangingPunct="1"/>
            <a:r>
              <a:rPr lang="en-US" smtClean="0"/>
              <a:t>We do not present the result by svd, since for the same reconstruction accuracy, svd needs more time &amp; space than cur</a:t>
            </a: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C56EE3-24FD-4121-8EED-05722DA915A7}" type="slidenum">
              <a:rPr lang="en-US" smtClean="0"/>
              <a:pPr>
                <a:defRPr/>
              </a:pPr>
              <a:t>84</a:t>
            </a:fld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Which is the prior best method for dynamic graphs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76A0A5-87C3-454B-9C6C-5C18B7EF324E}" type="slidenum">
              <a:rPr lang="en-US" smtClean="0"/>
              <a:pPr>
                <a:defRPr/>
              </a:pPr>
              <a:t>85</a:t>
            </a:fld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And, here is how these questions map to our work, where green is the completed work, and red is future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9F4448-98FA-43D1-8456-F2313C9FB654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So, formally, </a:t>
            </a:r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32F332-E4B6-4A3C-A0D6-8B6307E79D2E}" type="slidenum">
              <a:rPr lang="en-US" smtClean="0"/>
              <a:pPr>
                <a:defRPr/>
              </a:pPr>
              <a:t>91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http://en.wikipedia.org/wiki/Severe_acute_respiratory_syndrome</a:t>
            </a:r>
          </a:p>
          <a:p>
            <a:r>
              <a:rPr lang="en-US" dirty="0" smtClean="0"/>
              <a:t>http://www.independent.co.uk/news/business/news/sars-costs-asia-11bn-and-the-bill-is-still-rising-594954.html</a:t>
            </a:r>
          </a:p>
          <a:p>
            <a:r>
              <a:rPr lang="en-US" dirty="0" smtClean="0"/>
              <a:t>http://news.yahoo.com/s/ynews/20090428/bs_ynews/ynews_bs317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B36EBE-3B98-4CA5-A41D-595C049FE79F}" type="slidenum">
              <a:rPr lang="en-US" smtClean="0"/>
              <a:pPr>
                <a:defRPr/>
              </a:pPr>
              <a:t>92</a:t>
            </a:fld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92CFE8-732E-4FEF-B538-69C6135AE7F6}" type="slidenum">
              <a:rPr lang="en-US" smtClean="0"/>
              <a:pPr>
                <a:defRPr/>
              </a:pPr>
              <a:t>93</a:t>
            </a:fld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Why Apr. 2004 is abnormal?  It is within the semester, but a lot of holidays (such as spring break), according to mit academic calendar 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6B28B8-B22F-4942-B491-D1202A582AFE}" type="slidenum">
              <a:rPr lang="en-US" smtClean="0"/>
              <a:pPr>
                <a:defRPr/>
              </a:pPr>
              <a:t>94</a:t>
            </a:fld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And, here is how these questions map to our work, where green is the completed work, and red is future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9F4448-98FA-43D1-8456-F2313C9FB654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 me give you some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</a:t>
            </a:r>
            <a:r>
              <a:rPr lang="en-US" baseline="0" dirty="0" smtClean="0"/>
              <a:t> is recommendation. By itself, recommendation is not a new research topic. Most of existing methods focus on relevance, that is, they aim to help the user to find things he/she has already know.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opinion, this may not be the best settings.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Instead, we propose so-called broad</a:t>
            </a:r>
            <a:r>
              <a:rPr lang="en-US" baseline="0" dirty="0" smtClean="0"/>
              <a:t> spectrum recommendation, where the goal is to collectively recommend a set of items, which best capture the whole spectrum of the user’s interest, including relevance, diversity and novelty.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Also, we want to improve the usability of querying result</a:t>
            </a:r>
            <a:r>
              <a:rPr lang="en-US" baseline="0" dirty="0" smtClean="0"/>
              <a:t> by provide some interpretations.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Again, take recommendation</a:t>
            </a:r>
            <a:r>
              <a:rPr lang="en-US" baseline="0" dirty="0" smtClean="0"/>
              <a:t> as an example, we would like to not only provide some recommendations for the user, but also, we want to provide a concise summarization on why we think it is a good recommendation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 for mining, in the thesis, we have focused</a:t>
            </a:r>
            <a:r>
              <a:rPr lang="en-US" baseline="0" dirty="0" smtClean="0"/>
              <a:t> on a particular virus propagation model, - sis.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Our goal is to</a:t>
            </a:r>
            <a:r>
              <a:rPr lang="en-US" baseline="0" dirty="0" smtClean="0"/>
              <a:t> help the user to understand and utilize such graph data?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this thesis, we mainly focus </a:t>
            </a:r>
          </a:p>
          <a:p>
            <a:endParaRPr lang="en-US" dirty="0" smtClean="0"/>
          </a:p>
          <a:p>
            <a:r>
              <a:rPr lang="en-US" dirty="0" smtClean="0"/>
              <a:t>Here is an example on querying large graphs. This is a so-called </a:t>
            </a:r>
            <a:r>
              <a:rPr lang="en-US" dirty="0" err="1" smtClean="0"/>
              <a:t>ceps</a:t>
            </a:r>
            <a:r>
              <a:rPr lang="en-US" dirty="0" smtClean="0"/>
              <a:t> for 4 researchers in data mining from </a:t>
            </a:r>
            <a:r>
              <a:rPr lang="en-US" dirty="0" err="1" smtClean="0"/>
              <a:t>dblp</a:t>
            </a:r>
            <a:r>
              <a:rPr lang="en-US" dirty="0" smtClean="0"/>
              <a:t> co-authorship network</a:t>
            </a:r>
          </a:p>
          <a:p>
            <a:endParaRPr lang="en-US" dirty="0" smtClean="0"/>
          </a:p>
          <a:p>
            <a:r>
              <a:rPr lang="en-US" dirty="0" smtClean="0"/>
              <a:t>On the right side is an example on mining large graphs, we can find two clusters for publication year for </a:t>
            </a:r>
            <a:r>
              <a:rPr lang="en-US" dirty="0" err="1" smtClean="0"/>
              <a:t>cikm</a:t>
            </a:r>
            <a:r>
              <a:rPr lang="en-US" dirty="0" smtClean="0"/>
              <a:t> conference proceedings and so we select representative authors/keywords as the interpretations for our findings.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F71F8B-9DE7-4D73-8DAF-07E0C31AFE2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 future, we would like to design immunization algorithms for other types of virus, such as sir (susceptible-infection-recovery)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Also, a</a:t>
            </a:r>
            <a:r>
              <a:rPr lang="en-US" baseline="0" dirty="0" smtClean="0"/>
              <a:t>n even bigger challenge is how to immunize in the dynamic settings, such as the graph is evolving over time, and/or the </a:t>
            </a:r>
            <a:r>
              <a:rPr lang="en-US" baseline="0" dirty="0" err="1" smtClean="0"/>
              <a:t>strenghth</a:t>
            </a:r>
            <a:r>
              <a:rPr lang="en-US" baseline="0" dirty="0" smtClean="0"/>
              <a:t> of virus attack itself is not fixed over time.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also want to provide appropriate interpretation</a:t>
            </a:r>
            <a:r>
              <a:rPr lang="en-US" baseline="0" dirty="0" smtClean="0"/>
              <a:t> to improve the usability of mining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example, in community </a:t>
            </a:r>
            <a:r>
              <a:rPr lang="en-US" dirty="0" err="1" smtClean="0"/>
              <a:t>detetion</a:t>
            </a:r>
            <a:r>
              <a:rPr lang="en-US" dirty="0" smtClean="0"/>
              <a:t>, not only do we want to find communities,</a:t>
            </a:r>
            <a:r>
              <a:rPr lang="en-US" baseline="0" dirty="0" smtClean="0"/>
              <a:t> but also, we want select some representative nodes/edges to describe each community as well as the relationship among different communities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for anomaly detection, whenever we flag an anomaly, we would</a:t>
            </a:r>
            <a:r>
              <a:rPr lang="en-US" baseline="0" dirty="0" smtClean="0"/>
              <a:t> like to find a subset of nodes who are responsible for such anomalies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also</a:t>
            </a:r>
            <a:r>
              <a:rPr lang="en-US" baseline="0" dirty="0" smtClean="0"/>
              <a:t> want to extend our querying algorithms to rich types of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Here, given</a:t>
            </a:r>
            <a:r>
              <a:rPr lang="en-US" baseline="0" dirty="0" smtClean="0"/>
              <a:t> an geo-coded, time-evolving, attributed graph, how do we answer queries, such as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similarly,</a:t>
            </a:r>
            <a:r>
              <a:rPr lang="en-US" baseline="0" dirty="0" smtClean="0"/>
              <a:t> for the task of mining,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can we detect meaning communities</a:t>
            </a:r>
            <a:r>
              <a:rPr lang="en-US" baseline="0" dirty="0" smtClean="0"/>
              <a:t> and anomalies on graphs, we have additional information, such as geo-code, attribute and so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More specifically, for both querying &amp; mining, we focus on three sub-tasks respectively.</a:t>
            </a:r>
          </a:p>
          <a:p>
            <a:endParaRPr lang="en-US" smtClean="0"/>
          </a:p>
          <a:p>
            <a:r>
              <a:rPr lang="en-US" smtClean="0"/>
              <a:t>For querying, first we focus on how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CD817D-12B9-4FD9-AF41-87DE8BCA3EB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Scalability is a</a:t>
            </a:r>
            <a:r>
              <a:rPr lang="en-US" baseline="0" dirty="0" smtClean="0"/>
              <a:t> never-ending research questions. We would like to make two orthogonal efforts, on one hand, we will continue to design scalable algorithms on a single machine. On the other hand, we would like to </a:t>
            </a:r>
            <a:r>
              <a:rPr lang="en-US" baseline="0" dirty="0" err="1" smtClean="0"/>
              <a:t>investige</a:t>
            </a:r>
            <a:r>
              <a:rPr lang="en-US" baseline="0" dirty="0" smtClean="0"/>
              <a:t> parallelism, such as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, to handle scalability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have a fascinating group of collaborators. And here</a:t>
            </a:r>
            <a:r>
              <a:rPr lang="en-US" baseline="0" dirty="0" smtClean="0"/>
              <a:t> they are!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E7882B-940D-439D-A578-A6109F02A8D5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And, here is how these questions map to our work, where green is the completed work, and red is future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9F4448-98FA-43D1-8456-F2313C9FB65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And, here is how these questions map to our work, where green is the completed work, and red is future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9F4448-98FA-43D1-8456-F2313C9FB65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99FF34-897B-49E2-A9E4-C6588A3B70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7C76D6-6E7F-48AA-A413-C29A9DECBB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0C602B-053E-4829-A22D-5DCC99008A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3-</a:t>
            </a:r>
            <a:fld id="{8D5C5029-C88A-4C1A-951E-5F81DDD9C5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E411CE-3C22-4F6F-9002-0B1D3A5825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B10E9-B284-407E-B859-A26686C415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12CC82-6A21-4C15-A9DF-59CA368916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AEE764-500D-446B-89B2-0F5240AF5C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73A08-A785-46A2-8B8A-67226CA25D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41B546-9A00-4C99-BDA3-2093C6C6FB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79F73-B461-4029-B528-8D39A616CF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A7448D-6D22-43E1-9372-A3B0722AA3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8D28E-5EAA-4135-870F-38800087C2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73726-8D35-4108-9079-A695233870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0115995-487E-4762-8F3C-441457DBC2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2" r:id="rId12"/>
    <p:sldLayoutId id="2147483900" r:id="rId13"/>
    <p:sldLayoutId id="2147483901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ure@cs.cm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://www.cs.cmu.edu/~hto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3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13" Type="http://schemas.openxmlformats.org/officeDocument/2006/relationships/hyperlink" Target="http://www.icmc.sc.usp.br/~junio/" TargetMode="External"/><Relationship Id="rId18" Type="http://schemas.openxmlformats.org/officeDocument/2006/relationships/image" Target="../media/image110.jpeg"/><Relationship Id="rId26" Type="http://schemas.openxmlformats.org/officeDocument/2006/relationships/image" Target="../media/image117.jpeg"/><Relationship Id="rId3" Type="http://schemas.openxmlformats.org/officeDocument/2006/relationships/image" Target="../media/image99.jpeg"/><Relationship Id="rId21" Type="http://schemas.openxmlformats.org/officeDocument/2006/relationships/image" Target="../media/image113.jpeg"/><Relationship Id="rId7" Type="http://schemas.openxmlformats.org/officeDocument/2006/relationships/image" Target="../media/image103.jpeg"/><Relationship Id="rId12" Type="http://schemas.openxmlformats.org/officeDocument/2006/relationships/image" Target="../media/image107.jpeg"/><Relationship Id="rId17" Type="http://schemas.openxmlformats.org/officeDocument/2006/relationships/hyperlink" Target="http://www.cs.cmu.edu/~jure/" TargetMode="External"/><Relationship Id="rId25" Type="http://schemas.openxmlformats.org/officeDocument/2006/relationships/hyperlink" Target="http://www.dasfa.net/wiki/index.php?title=Image:JimengHiking.jpg" TargetMode="External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09.jpeg"/><Relationship Id="rId20" Type="http://schemas.openxmlformats.org/officeDocument/2006/relationships/image" Target="../media/image112.jpeg"/><Relationship Id="rId29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11" Type="http://schemas.openxmlformats.org/officeDocument/2006/relationships/image" Target="../media/image106.jpeg"/><Relationship Id="rId24" Type="http://schemas.openxmlformats.org/officeDocument/2006/relationships/image" Target="../media/image116.jpeg"/><Relationship Id="rId5" Type="http://schemas.openxmlformats.org/officeDocument/2006/relationships/image" Target="../media/image101.jpeg"/><Relationship Id="rId15" Type="http://schemas.openxmlformats.org/officeDocument/2006/relationships/hyperlink" Target="http://www.icmc.sc.usp.br/~agma/" TargetMode="External"/><Relationship Id="rId23" Type="http://schemas.openxmlformats.org/officeDocument/2006/relationships/image" Target="../media/image115.jpeg"/><Relationship Id="rId28" Type="http://schemas.openxmlformats.org/officeDocument/2006/relationships/hyperlink" Target="http://www.cs.cmu.edu/~badityap/myself_fall2008_full.jpg" TargetMode="External"/><Relationship Id="rId10" Type="http://schemas.openxmlformats.org/officeDocument/2006/relationships/image" Target="../media/image105.jpeg"/><Relationship Id="rId19" Type="http://schemas.openxmlformats.org/officeDocument/2006/relationships/image" Target="../media/image111.jpeg"/><Relationship Id="rId4" Type="http://schemas.openxmlformats.org/officeDocument/2006/relationships/image" Target="../media/image100.jpeg"/><Relationship Id="rId9" Type="http://schemas.openxmlformats.org/officeDocument/2006/relationships/hyperlink" Target="http://jamjoom.net/wiki/index.php?title=Image:Hani_jamjoom.jpg" TargetMode="External"/><Relationship Id="rId14" Type="http://schemas.openxmlformats.org/officeDocument/2006/relationships/image" Target="../media/image108.jpeg"/><Relationship Id="rId22" Type="http://schemas.openxmlformats.org/officeDocument/2006/relationships/image" Target="../media/image114.png"/><Relationship Id="rId27" Type="http://schemas.openxmlformats.org/officeDocument/2006/relationships/image" Target="../media/image118.jpe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oleObject" Target="../embeddings/oleObject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tags" Target="../tags/tag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1.png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e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11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1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73.wmf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http://newscoma.com/wp-content/uploads/2009/04/whooping-cough.jpg&amp;imgrefurl=http://newscoma.com/2009/04/&amp;usg=__m-D-1VIbVwVRhQsNlJZ1gw52pSY=&amp;h=350&amp;w=315&amp;sz=68&amp;hl=en&amp;start=3&amp;um=1&amp;tbnid=DvSaKUuCMp_swM:&amp;tbnh=120&amp;tbnw=108&amp;prev=/images?q=cough&amp;hl=en&amp;sa=N&amp;um=1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http://newscoma.com/wp-content/uploads/2009/04/whooping-cough.jpg&amp;imgrefurl=http://newscoma.com/2009/04/&amp;usg=__m-D-1VIbVwVRhQsNlJZ1gw52pSY=&amp;h=350&amp;w=315&amp;sz=68&amp;hl=en&amp;start=3&amp;um=1&amp;tbnid=DvSaKUuCMp_swM:&amp;tbnh=120&amp;tbnw=108&amp;prev=/images?q=cough&amp;hl=en&amp;sa=N&amp;um=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4" Type="http://schemas.openxmlformats.org/officeDocument/2006/relationships/image" Target="../media/image8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ctrTitle"/>
          </p:nvPr>
        </p:nvSpPr>
        <p:spPr>
          <a:xfrm>
            <a:off x="228600" y="1828800"/>
            <a:ext cx="8686800" cy="1470025"/>
          </a:xfrm>
        </p:spPr>
        <p:txBody>
          <a:bodyPr/>
          <a:lstStyle/>
          <a:p>
            <a:pPr eaLnBrk="1" hangingPunct="1"/>
            <a:r>
              <a:rPr lang="en-US" sz="4500" b="1" dirty="0" smtClean="0"/>
              <a:t>Fast Algorithms for </a:t>
            </a:r>
            <a:br>
              <a:rPr lang="en-US" sz="4500" b="1" dirty="0" smtClean="0"/>
            </a:br>
            <a:r>
              <a:rPr lang="en-US" sz="4500" b="1" dirty="0" smtClean="0"/>
              <a:t>Querying and Mining Large 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600" dirty="0" err="1" smtClean="0">
                <a:solidFill>
                  <a:srgbClr val="C00000"/>
                </a:solidFill>
              </a:rPr>
              <a:t>Hanghang</a:t>
            </a:r>
            <a:r>
              <a:rPr lang="en-US" sz="4600" dirty="0" smtClean="0">
                <a:solidFill>
                  <a:srgbClr val="C00000"/>
                </a:solidFill>
              </a:rPr>
              <a:t> Tong</a:t>
            </a:r>
          </a:p>
          <a:p>
            <a:pPr>
              <a:lnSpc>
                <a:spcPct val="90000"/>
              </a:lnSpc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defRPr/>
            </a:pPr>
            <a:r>
              <a:rPr lang="en-US" sz="2400" dirty="0" smtClean="0">
                <a:solidFill>
                  <a:srgbClr val="0000FF"/>
                </a:solidFill>
              </a:rPr>
              <a:t>Machine Learning Department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>
                <a:solidFill>
                  <a:srgbClr val="0000FF"/>
                </a:solidFill>
              </a:rPr>
              <a:t>Carnegie Mellon University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>
                <a:solidFill>
                  <a:schemeClr val="tx1"/>
                </a:solidFill>
                <a:hlinkClick r:id="rId3"/>
              </a:rPr>
              <a:t>htong@cs.cmu.edu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sz="2400" dirty="0" smtClean="0">
                <a:solidFill>
                  <a:schemeClr val="tx1"/>
                </a:solidFill>
                <a:hlinkClick r:id="rId4"/>
              </a:rPr>
              <a:t>http://www.cs.cmu.edu/~htong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defRPr/>
            </a:pPr>
            <a:endParaRPr lang="en-US" sz="2400" dirty="0" smtClean="0">
              <a:solidFill>
                <a:schemeClr val="tx1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3620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117004-F9C7-4395-967C-CCB3BF66682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ransition advTm="14609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A5: Viral Marketing 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[</a:t>
            </a:r>
            <a:r>
              <a:rPr lang="en-US" sz="2800" dirty="0" err="1" smtClean="0">
                <a:solidFill>
                  <a:schemeClr val="tx1"/>
                </a:solidFill>
              </a:rPr>
              <a:t>Domingos</a:t>
            </a:r>
            <a:r>
              <a:rPr lang="en-US" sz="2800" dirty="0" smtClean="0">
                <a:solidFill>
                  <a:schemeClr val="tx1"/>
                </a:solidFill>
              </a:rPr>
              <a:t>+ 2001, </a:t>
            </a:r>
            <a:r>
              <a:rPr lang="en-US" sz="2800" dirty="0" err="1" smtClean="0">
                <a:solidFill>
                  <a:schemeClr val="tx1"/>
                </a:solidFill>
              </a:rPr>
              <a:t>Leskovec</a:t>
            </a:r>
            <a:r>
              <a:rPr lang="en-US" sz="2800" dirty="0" smtClean="0">
                <a:solidFill>
                  <a:schemeClr val="tx1"/>
                </a:solidFill>
              </a:rPr>
              <a:t>+ 2007]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360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981200"/>
            <a:ext cx="7810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04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3048000"/>
            <a:ext cx="74295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04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1371600"/>
            <a:ext cx="75247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04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00875" y="4267200"/>
            <a:ext cx="7715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04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57400" y="4362450"/>
            <a:ext cx="790575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Curved Connector 10"/>
          <p:cNvCxnSpPr/>
          <p:nvPr/>
        </p:nvCxnSpPr>
        <p:spPr>
          <a:xfrm>
            <a:off x="3962400" y="4343400"/>
            <a:ext cx="2895600" cy="609600"/>
          </a:xfrm>
          <a:prstGeom prst="curvedConnector3">
            <a:avLst>
              <a:gd name="adj1" fmla="val 50000"/>
            </a:avLst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flipV="1">
            <a:off x="3962400" y="2667000"/>
            <a:ext cx="1905000" cy="1219200"/>
          </a:xfrm>
          <a:prstGeom prst="curvedConnector3">
            <a:avLst>
              <a:gd name="adj1" fmla="val 50000"/>
            </a:avLst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0800000" flipV="1">
            <a:off x="1981200" y="2133600"/>
            <a:ext cx="3581400" cy="76200"/>
          </a:xfrm>
          <a:prstGeom prst="curvedConnector3">
            <a:avLst>
              <a:gd name="adj1" fmla="val 49354"/>
            </a:avLst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10800000">
            <a:off x="2057400" y="3276600"/>
            <a:ext cx="990600" cy="685800"/>
          </a:xfrm>
          <a:prstGeom prst="curvedConnector3">
            <a:avLst>
              <a:gd name="adj1" fmla="val 50000"/>
            </a:avLst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rot="10800000" flipV="1">
            <a:off x="2743200" y="4648200"/>
            <a:ext cx="457200" cy="152400"/>
          </a:xfrm>
          <a:prstGeom prst="curvedConnector3">
            <a:avLst>
              <a:gd name="adj1" fmla="val 29747"/>
            </a:avLst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6200000" flipH="1">
            <a:off x="1143000" y="3962400"/>
            <a:ext cx="1219200" cy="609600"/>
          </a:xfrm>
          <a:prstGeom prst="curvedConnector3">
            <a:avLst>
              <a:gd name="adj1" fmla="val 99367"/>
            </a:avLst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rot="16200000" flipH="1">
            <a:off x="6286500" y="3162300"/>
            <a:ext cx="1219200" cy="838200"/>
          </a:xfrm>
          <a:prstGeom prst="curvedConnector3">
            <a:avLst>
              <a:gd name="adj1" fmla="val 50000"/>
            </a:avLst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04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57600" y="2743200"/>
            <a:ext cx="300952" cy="59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29400" y="3962400"/>
            <a:ext cx="300952" cy="59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95048" y="1447800"/>
            <a:ext cx="300952" cy="59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42048" y="1600200"/>
            <a:ext cx="300952" cy="59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8800" y="4114800"/>
            <a:ext cx="300952" cy="59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>
          <a:xfrm>
            <a:off x="0" y="5791200"/>
            <a:ext cx="8686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3200" dirty="0" smtClean="0"/>
              <a:t>How to select </a:t>
            </a:r>
            <a:r>
              <a:rPr lang="en-US" sz="3200" i="1" dirty="0" smtClean="0"/>
              <a:t>k</a:t>
            </a:r>
            <a:r>
              <a:rPr lang="en-US" sz="3200" dirty="0" smtClean="0"/>
              <a:t> ‘best’ customers </a:t>
            </a:r>
          </a:p>
          <a:p>
            <a:pPr algn="ctr">
              <a:buNone/>
            </a:pPr>
            <a:r>
              <a:rPr lang="en-US" sz="3200" dirty="0" smtClean="0"/>
              <a:t>to be advertised?</a:t>
            </a:r>
            <a:endParaRPr lang="en-US" sz="3200" dirty="0"/>
          </a:p>
        </p:txBody>
      </p:sp>
      <p:sp>
        <p:nvSpPr>
          <p:cNvPr id="62" name="TextBox 61"/>
          <p:cNvSpPr txBox="1"/>
          <p:nvPr/>
        </p:nvSpPr>
        <p:spPr>
          <a:xfrm>
            <a:off x="4343400" y="304800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</a:rPr>
              <a:t>0.9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505200" y="167640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</a:rPr>
              <a:t>0.6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11332" y="3957935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</a:rPr>
              <a:t>0.3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330932" y="4262735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</a:rPr>
              <a:t>0.1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629400" y="304800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</a:rPr>
              <a:t>0.8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11532" y="320040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</a:rPr>
              <a:t>0.5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67000" y="426720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</a:rPr>
              <a:t>0.2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 advTm="12922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Interpretable 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US" sz="2400" b="1" i="1" dirty="0" smtClean="0">
                <a:solidFill>
                  <a:srgbClr val="0000CC"/>
                </a:solidFill>
              </a:rPr>
              <a:t>Amazon.com</a:t>
            </a:r>
            <a:r>
              <a:rPr lang="en-US" sz="2400" dirty="0" smtClean="0"/>
              <a:t> recommends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(based on items you purchased or told us your own)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648200" y="1600200"/>
            <a:ext cx="4343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Amazing.com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400" dirty="0" smtClean="0">
                <a:latin typeface="+mn-lt"/>
                <a:cs typeface="+mn-cs"/>
              </a:rPr>
              <a:t>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recommends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Because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it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has the topics 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sz="2400" baseline="0" dirty="0" smtClean="0">
                <a:solidFill>
                  <a:srgbClr val="FF0000"/>
                </a:solidFill>
                <a:latin typeface="+mn-lt"/>
                <a:cs typeface="+mn-cs"/>
              </a:rPr>
              <a:t>You</a:t>
            </a:r>
            <a:r>
              <a:rPr lang="en-US" sz="2400" dirty="0" smtClean="0">
                <a:solidFill>
                  <a:srgbClr val="FF0000"/>
                </a:solidFill>
                <a:latin typeface="+mn-lt"/>
                <a:cs typeface="+mn-cs"/>
              </a:rPr>
              <a:t> are interested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sz="2400" dirty="0" smtClean="0">
                <a:latin typeface="+mn-lt"/>
                <a:cs typeface="+mn-cs"/>
              </a:rPr>
              <a:t>Graph mining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sz="2400" dirty="0" smtClean="0">
                <a:latin typeface="+mn-lt"/>
                <a:cs typeface="+mn-cs"/>
              </a:rPr>
              <a:t>Linear algebra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 might be interested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sz="2400" dirty="0" err="1" smtClean="0">
                <a:latin typeface="+mn-lt"/>
                <a:cs typeface="+mn-cs"/>
              </a:rPr>
              <a:t>Hadoop</a:t>
            </a:r>
            <a:endParaRPr lang="en-US" sz="2400" dirty="0" smtClean="0">
              <a:latin typeface="+mn-lt"/>
              <a:cs typeface="+mn-cs"/>
            </a:endParaRP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Submodularity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maz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1371600"/>
            <a:ext cx="1177143" cy="1702857"/>
          </a:xfrm>
          <a:prstGeom prst="rect">
            <a:avLst/>
          </a:prstGeom>
        </p:spPr>
      </p:pic>
      <p:pic>
        <p:nvPicPr>
          <p:cNvPr id="7" name="Picture 6" descr="amaz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0800" y="1447800"/>
            <a:ext cx="1177143" cy="1702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1295400"/>
            <a:ext cx="3657600" cy="4953000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6243935"/>
            <a:ext cx="3712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CC"/>
                </a:solidFill>
              </a:rPr>
              <a:t>Current Recommendation</a:t>
            </a:r>
            <a:endParaRPr lang="en-US" sz="2400" dirty="0">
              <a:solidFill>
                <a:srgbClr val="0000C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24400" y="1295400"/>
            <a:ext cx="3886200" cy="495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24400" y="6248400"/>
            <a:ext cx="4414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Interpretable Recommendation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advTm="18813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28600" y="4477512"/>
            <a:ext cx="8686800" cy="822960"/>
          </a:xfrm>
          <a:prstGeom prst="rect">
            <a:avLst/>
          </a:prstGeom>
          <a:solidFill>
            <a:srgbClr val="7030A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600" y="3657600"/>
            <a:ext cx="8686800" cy="838200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2819400"/>
            <a:ext cx="8686800" cy="838200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</p:nvPr>
        </p:nvGraphicFramePr>
        <p:xfrm>
          <a:off x="228600" y="1463040"/>
          <a:ext cx="8686800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200"/>
                <a:gridCol w="1647202"/>
                <a:gridCol w="2696198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        </a:t>
                      </a:r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Plans</a:t>
                      </a:r>
                    </a:p>
                    <a:p>
                      <a:pPr algn="l"/>
                      <a:endParaRPr lang="en-US" sz="28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Goals</a:t>
                      </a:r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en-US" sz="105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Step 1</a:t>
                      </a: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(thesis)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Step</a:t>
                      </a:r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2</a:t>
                      </a:r>
                    </a:p>
                    <a:p>
                      <a:pPr algn="ctr"/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(medium term)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en-US" sz="105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Step 3</a:t>
                      </a:r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(long term)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G1 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Querying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Chapter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2-6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Recommendation</a:t>
                      </a:r>
                    </a:p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Interpretable Q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Querying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rich 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G2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Mining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Chapter 7-9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I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mmunization</a:t>
                      </a:r>
                    </a:p>
                    <a:p>
                      <a:pPr algn="l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Interpretable M</a:t>
                      </a:r>
                      <a:endParaRPr lang="en-US" sz="2400" dirty="0" smtClean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Mining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rich 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G3 Scalability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Chapter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2-9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O(m) or better </a:t>
                      </a:r>
                    </a:p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(single machine)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Scalable by parallel    </a:t>
                      </a:r>
                    </a:p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Scalable on rich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data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228600" y="1447800"/>
            <a:ext cx="160020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Next?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rot="16200000" flipH="1">
            <a:off x="1595628" y="3383280"/>
            <a:ext cx="3840480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BDDC61-0982-4FF6-8404-C90D7CCD7D10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9563" y="5536049"/>
            <a:ext cx="81034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Research Theme: Help users to </a:t>
            </a:r>
            <a:r>
              <a:rPr lang="en-US" sz="35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understand</a:t>
            </a:r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35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utilize</a:t>
            </a:r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large graph-related data.</a:t>
            </a:r>
            <a:endParaRPr lang="en-US" sz="35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05200" y="3657600"/>
            <a:ext cx="26670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advTm="111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Immunization for SIR </a:t>
            </a:r>
            <a:br>
              <a:rPr lang="en-US" dirty="0" smtClean="0"/>
            </a:br>
            <a:r>
              <a:rPr lang="en-US" sz="3600" dirty="0" smtClean="0"/>
              <a:t>(Susceptible-Infectious-Recovered)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4191000" y="3200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5791200" y="3962400"/>
            <a:ext cx="609600" cy="533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2286000" y="3200400"/>
            <a:ext cx="609600" cy="533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5715000" y="22860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95600" y="35052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V="1">
            <a:off x="4724400" y="2667000"/>
            <a:ext cx="1066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4724400" y="3657600"/>
            <a:ext cx="1066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828800" y="38100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kumimoji="0" lang="en-US" sz="2400" b="1">
                <a:latin typeface="Times New Roman" pitchFamily="18" charset="0"/>
              </a:rPr>
              <a:t>Infected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5638800" y="18288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kumimoji="0" lang="en-US" sz="2400" b="1" dirty="0">
                <a:latin typeface="Times New Roman" pitchFamily="18" charset="0"/>
              </a:rPr>
              <a:t>Healthy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267200" y="3200400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kumimoji="0" lang="en-US" sz="2400" b="1">
                <a:latin typeface="Times New Roman" pitchFamily="18" charset="0"/>
              </a:rPr>
              <a:t>N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286000" y="32004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kumimoji="0" lang="en-US" sz="2400" b="1">
                <a:latin typeface="Times New Roman" pitchFamily="18" charset="0"/>
              </a:rPr>
              <a:t>N1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5791200" y="39624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kumimoji="0" lang="en-US" sz="2400" b="1">
                <a:latin typeface="Times New Roman" pitchFamily="18" charset="0"/>
              </a:rPr>
              <a:t>N3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715000" y="22860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kumimoji="0" lang="en-US" sz="2400" b="1" dirty="0">
                <a:latin typeface="Times New Roman" pitchFamily="18" charset="0"/>
              </a:rPr>
              <a:t>N2</a:t>
            </a: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4191000" y="3200400"/>
            <a:ext cx="609600" cy="533400"/>
          </a:xfrm>
          <a:prstGeom prst="ellipse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2895600" y="2743200"/>
            <a:ext cx="3352800" cy="1066800"/>
            <a:chOff x="1872" y="3024"/>
            <a:chExt cx="2112" cy="672"/>
          </a:xfrm>
        </p:grpSpPr>
        <p:sp>
          <p:nvSpPr>
            <p:cNvPr id="20" name="AutoShape 19"/>
            <p:cNvSpPr>
              <a:spLocks noChangeArrowheads="1"/>
            </p:cNvSpPr>
            <p:nvPr/>
          </p:nvSpPr>
          <p:spPr bwMode="auto">
            <a:xfrm>
              <a:off x="2064" y="3312"/>
              <a:ext cx="528" cy="96"/>
            </a:xfrm>
            <a:prstGeom prst="rightArrow">
              <a:avLst>
                <a:gd name="adj1" fmla="val 50000"/>
                <a:gd name="adj2" fmla="val 137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11105" tIns="55553" rIns="111105" bIns="55553">
              <a:spAutoFit/>
            </a:bodyPr>
            <a:lstStyle/>
            <a:p>
              <a:endParaRPr lang="en-US"/>
            </a:p>
          </p:txBody>
        </p:sp>
        <p:sp>
          <p:nvSpPr>
            <p:cNvPr id="21" name="AutoShape 20"/>
            <p:cNvSpPr>
              <a:spLocks noChangeArrowheads="1"/>
            </p:cNvSpPr>
            <p:nvPr/>
          </p:nvSpPr>
          <p:spPr bwMode="auto">
            <a:xfrm rot="-9412074">
              <a:off x="3120" y="3600"/>
              <a:ext cx="528" cy="96"/>
            </a:xfrm>
            <a:prstGeom prst="rightArrow">
              <a:avLst>
                <a:gd name="adj1" fmla="val 50000"/>
                <a:gd name="adj2" fmla="val 137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11105" tIns="55553" rIns="111105" bIns="55553">
              <a:spAutoFit/>
            </a:bodyPr>
            <a:lstStyle/>
            <a:p>
              <a:endParaRPr lang="en-US"/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1872" y="3024"/>
              <a:ext cx="816" cy="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772" tIns="50387" rIns="100772" bIns="50387">
              <a:spAutoFit/>
            </a:bodyPr>
            <a:lstStyle/>
            <a:p>
              <a:pPr eaLnBrk="0" hangingPunct="0">
                <a:spcBef>
                  <a:spcPct val="50000"/>
                </a:spcBef>
                <a:buClr>
                  <a:srgbClr val="990000"/>
                </a:buClr>
              </a:pPr>
              <a:r>
                <a:rPr kumimoji="0" lang="en-US" sz="2000" b="1" dirty="0">
                  <a:latin typeface="Times New Roman" pitchFamily="18" charset="0"/>
                </a:rPr>
                <a:t>Prob. </a:t>
              </a:r>
              <a:r>
                <a:rPr kumimoji="0" lang="el-GR" sz="2000" b="1" dirty="0">
                  <a:latin typeface="Symbol" pitchFamily="18" charset="2"/>
                  <a:cs typeface="Times New Roman" pitchFamily="18" charset="0"/>
                </a:rPr>
                <a:t>b</a:t>
              </a:r>
              <a:endParaRPr kumimoji="0" lang="el-GR" sz="20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 rot="1236582">
              <a:off x="3168" y="3408"/>
              <a:ext cx="8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772" tIns="50387" rIns="100772" bIns="50387">
              <a:spAutoFit/>
            </a:bodyPr>
            <a:lstStyle/>
            <a:p>
              <a:pPr eaLnBrk="0" hangingPunct="0">
                <a:spcBef>
                  <a:spcPct val="50000"/>
                </a:spcBef>
                <a:buClr>
                  <a:srgbClr val="990000"/>
                </a:buClr>
              </a:pPr>
              <a:r>
                <a:rPr kumimoji="0" lang="en-US" sz="2000" b="1">
                  <a:latin typeface="Times New Roman" pitchFamily="18" charset="0"/>
                </a:rPr>
                <a:t>Prob. </a:t>
              </a:r>
              <a:r>
                <a:rPr kumimoji="0" lang="el-GR" sz="2000" b="1">
                  <a:latin typeface="Times New Roman" pitchFamily="18" charset="0"/>
                  <a:cs typeface="Times New Roman" pitchFamily="18" charset="0"/>
                </a:rPr>
                <a:t>β</a:t>
              </a: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3733800" y="2286000"/>
            <a:ext cx="1219200" cy="838200"/>
            <a:chOff x="2400" y="2736"/>
            <a:chExt cx="768" cy="528"/>
          </a:xfrm>
        </p:grpSpPr>
        <p:grpSp>
          <p:nvGrpSpPr>
            <p:cNvPr id="25" name="Group 24"/>
            <p:cNvGrpSpPr>
              <a:grpSpLocks/>
            </p:cNvGrpSpPr>
            <p:nvPr/>
          </p:nvGrpSpPr>
          <p:grpSpPr bwMode="auto">
            <a:xfrm>
              <a:off x="2688" y="3024"/>
              <a:ext cx="240" cy="240"/>
              <a:chOff x="2592" y="2928"/>
              <a:chExt cx="240" cy="240"/>
            </a:xfrm>
          </p:grpSpPr>
          <p:sp>
            <p:nvSpPr>
              <p:cNvPr id="27" name="Rectangle 25"/>
              <p:cNvSpPr>
                <a:spLocks noChangeArrowheads="1"/>
              </p:cNvSpPr>
              <p:nvPr/>
            </p:nvSpPr>
            <p:spPr bwMode="auto">
              <a:xfrm>
                <a:off x="2688" y="2928"/>
                <a:ext cx="48" cy="240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100794" tIns="50397" rIns="100794" bIns="50397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Rectangle 26"/>
              <p:cNvSpPr>
                <a:spLocks noChangeArrowheads="1"/>
              </p:cNvSpPr>
              <p:nvPr/>
            </p:nvSpPr>
            <p:spPr bwMode="auto">
              <a:xfrm>
                <a:off x="2592" y="3024"/>
                <a:ext cx="240" cy="48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100794" tIns="50397" rIns="100794" bIns="50397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2592" y="2928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100794" tIns="50397" rIns="100794" bIns="50397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6" name="Text Box 28"/>
            <p:cNvSpPr txBox="1">
              <a:spLocks noChangeArrowheads="1"/>
            </p:cNvSpPr>
            <p:nvPr/>
          </p:nvSpPr>
          <p:spPr bwMode="auto">
            <a:xfrm>
              <a:off x="2400" y="2736"/>
              <a:ext cx="768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0" tIns="45711" rIns="91420" bIns="45711">
              <a:spAutoFit/>
            </a:bodyPr>
            <a:lstStyle/>
            <a:p>
              <a:pPr eaLnBrk="0" hangingPunct="0">
                <a:spcBef>
                  <a:spcPct val="50000"/>
                </a:spcBef>
                <a:buClr>
                  <a:srgbClr val="990000"/>
                </a:buClr>
              </a:pPr>
              <a:r>
                <a:rPr kumimoji="0" lang="en-US" sz="2000" b="1">
                  <a:latin typeface="Times New Roman" pitchFamily="18" charset="0"/>
                </a:rPr>
                <a:t>Prob. </a:t>
              </a:r>
              <a:r>
                <a:rPr kumimoji="0" lang="en-US" sz="2000" b="1">
                  <a:latin typeface="Symbol" pitchFamily="18" charset="2"/>
                </a:rPr>
                <a:t>d</a:t>
              </a:r>
              <a:endParaRPr kumimoji="0" lang="el-GR" sz="2000" b="1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0" name="Line 9"/>
          <p:cNvSpPr>
            <a:spLocks noChangeShapeType="1"/>
          </p:cNvSpPr>
          <p:nvPr/>
        </p:nvSpPr>
        <p:spPr bwMode="auto">
          <a:xfrm flipH="1">
            <a:off x="4114800" y="37338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3810000" y="42672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kumimoji="0" lang="en-US" sz="2400" b="1" dirty="0" smtClean="0">
                <a:latin typeface="Times New Roman" pitchFamily="18" charset="0"/>
              </a:rPr>
              <a:t>N4</a:t>
            </a:r>
            <a:endParaRPr kumimoji="0" lang="en-US" sz="2400" b="1" dirty="0">
              <a:latin typeface="Times New Roman" pitchFamily="18" charset="0"/>
            </a:endParaRPr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3733800" y="4191000"/>
            <a:ext cx="609600" cy="533400"/>
          </a:xfrm>
          <a:prstGeom prst="ellipse">
            <a:avLst/>
          </a:prstGeom>
          <a:solidFill>
            <a:srgbClr val="007635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4" name="Text Box 16"/>
          <p:cNvSpPr txBox="1">
            <a:spLocks noChangeArrowheads="1"/>
          </p:cNvSpPr>
          <p:nvPr/>
        </p:nvSpPr>
        <p:spPr bwMode="auto">
          <a:xfrm>
            <a:off x="3810000" y="41910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kumimoji="0" lang="en-US" sz="2400" b="1" dirty="0" smtClean="0">
                <a:latin typeface="Times New Roman" pitchFamily="18" charset="0"/>
              </a:rPr>
              <a:t>N4</a:t>
            </a:r>
            <a:endParaRPr kumimoji="0" lang="en-US" sz="2400" b="1" dirty="0">
              <a:latin typeface="Times New Roman" pitchFamily="18" charset="0"/>
            </a:endParaRPr>
          </a:p>
        </p:txBody>
      </p:sp>
      <p:sp>
        <p:nvSpPr>
          <p:cNvPr id="35" name="Text Box 12"/>
          <p:cNvSpPr txBox="1">
            <a:spLocks noChangeArrowheads="1"/>
          </p:cNvSpPr>
          <p:nvPr/>
        </p:nvSpPr>
        <p:spPr bwMode="auto">
          <a:xfrm>
            <a:off x="2819400" y="4800600"/>
            <a:ext cx="4114800" cy="830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0" tIns="45711" rIns="91420" bIns="45711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lang="en-US" sz="2400" b="1" dirty="0" smtClean="0">
                <a:latin typeface="Times New Roman" pitchFamily="18" charset="0"/>
              </a:rPr>
              <a:t>Recovered from Infection (resistant forever)</a:t>
            </a:r>
            <a:endParaRPr kumimoji="0" lang="en-US" sz="2400" b="1" dirty="0">
              <a:latin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Footnote: Example of SIR: chicken pox, etc.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13485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Immunization in Dynamic Settings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4191000" y="3200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5791200" y="3962400"/>
            <a:ext cx="609600" cy="533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2286000" y="3200400"/>
            <a:ext cx="609600" cy="533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5715000" y="22860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895600" y="3505200"/>
            <a:ext cx="1295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828800" y="38100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kumimoji="0" lang="en-US" sz="2400" b="1">
                <a:latin typeface="Times New Roman" pitchFamily="18" charset="0"/>
              </a:rPr>
              <a:t>Infected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5638800" y="18288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kumimoji="0" lang="en-US" sz="2400" b="1" dirty="0">
                <a:latin typeface="Times New Roman" pitchFamily="18" charset="0"/>
              </a:rPr>
              <a:t>Healthy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267200" y="3200400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kumimoji="0" lang="en-US" sz="2400" b="1">
                <a:latin typeface="Times New Roman" pitchFamily="18" charset="0"/>
              </a:rPr>
              <a:t>N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286000" y="32004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kumimoji="0" lang="en-US" sz="2400" b="1">
                <a:latin typeface="Times New Roman" pitchFamily="18" charset="0"/>
              </a:rPr>
              <a:t>N1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5791200" y="39624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kumimoji="0" lang="en-US" sz="2400" b="1">
                <a:latin typeface="Times New Roman" pitchFamily="18" charset="0"/>
              </a:rPr>
              <a:t>N3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715000" y="22860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kumimoji="0" lang="en-US" sz="2400" b="1" dirty="0">
                <a:latin typeface="Times New Roman" pitchFamily="18" charset="0"/>
              </a:rPr>
              <a:t>N2</a:t>
            </a: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4191000" y="3200400"/>
            <a:ext cx="609600" cy="533400"/>
          </a:xfrm>
          <a:prstGeom prst="ellipse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2895600" y="2743200"/>
            <a:ext cx="2819400" cy="1066800"/>
            <a:chOff x="1872" y="3024"/>
            <a:chExt cx="1776" cy="672"/>
          </a:xfrm>
        </p:grpSpPr>
        <p:sp>
          <p:nvSpPr>
            <p:cNvPr id="20" name="AutoShape 19"/>
            <p:cNvSpPr>
              <a:spLocks noChangeArrowheads="1"/>
            </p:cNvSpPr>
            <p:nvPr/>
          </p:nvSpPr>
          <p:spPr bwMode="auto">
            <a:xfrm>
              <a:off x="2064" y="3312"/>
              <a:ext cx="528" cy="96"/>
            </a:xfrm>
            <a:prstGeom prst="rightArrow">
              <a:avLst>
                <a:gd name="adj1" fmla="val 50000"/>
                <a:gd name="adj2" fmla="val 137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11105" tIns="55553" rIns="111105" bIns="55553">
              <a:spAutoFit/>
            </a:bodyPr>
            <a:lstStyle/>
            <a:p>
              <a:endParaRPr lang="en-US"/>
            </a:p>
          </p:txBody>
        </p:sp>
        <p:sp>
          <p:nvSpPr>
            <p:cNvPr id="21" name="AutoShape 20"/>
            <p:cNvSpPr>
              <a:spLocks noChangeArrowheads="1"/>
            </p:cNvSpPr>
            <p:nvPr/>
          </p:nvSpPr>
          <p:spPr bwMode="auto">
            <a:xfrm rot="-9412074">
              <a:off x="3120" y="3600"/>
              <a:ext cx="528" cy="96"/>
            </a:xfrm>
            <a:prstGeom prst="rightArrow">
              <a:avLst>
                <a:gd name="adj1" fmla="val 50000"/>
                <a:gd name="adj2" fmla="val 137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11105" tIns="55553" rIns="111105" bIns="55553">
              <a:spAutoFit/>
            </a:bodyPr>
            <a:lstStyle/>
            <a:p>
              <a:endParaRPr lang="en-US"/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1872" y="3024"/>
              <a:ext cx="816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772" tIns="50387" rIns="100772" bIns="50387">
              <a:spAutoFit/>
            </a:bodyPr>
            <a:lstStyle/>
            <a:p>
              <a:pPr eaLnBrk="0" hangingPunct="0">
                <a:spcBef>
                  <a:spcPct val="50000"/>
                </a:spcBef>
                <a:buClr>
                  <a:srgbClr val="990000"/>
                </a:buClr>
              </a:pPr>
              <a:r>
                <a:rPr kumimoji="0" lang="en-US" sz="2000" b="1" dirty="0" smtClean="0">
                  <a:latin typeface="Times New Roman" pitchFamily="18" charset="0"/>
                </a:rPr>
                <a:t> </a:t>
              </a:r>
              <a:endParaRPr kumimoji="0" lang="el-GR" sz="20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3733800" y="2286000"/>
            <a:ext cx="1219200" cy="838200"/>
            <a:chOff x="2400" y="2736"/>
            <a:chExt cx="768" cy="528"/>
          </a:xfrm>
        </p:grpSpPr>
        <p:grpSp>
          <p:nvGrpSpPr>
            <p:cNvPr id="25" name="Group 24"/>
            <p:cNvGrpSpPr>
              <a:grpSpLocks/>
            </p:cNvGrpSpPr>
            <p:nvPr/>
          </p:nvGrpSpPr>
          <p:grpSpPr bwMode="auto">
            <a:xfrm>
              <a:off x="2688" y="3024"/>
              <a:ext cx="240" cy="240"/>
              <a:chOff x="2592" y="2928"/>
              <a:chExt cx="240" cy="240"/>
            </a:xfrm>
          </p:grpSpPr>
          <p:sp>
            <p:nvSpPr>
              <p:cNvPr id="27" name="Rectangle 25"/>
              <p:cNvSpPr>
                <a:spLocks noChangeArrowheads="1"/>
              </p:cNvSpPr>
              <p:nvPr/>
            </p:nvSpPr>
            <p:spPr bwMode="auto">
              <a:xfrm>
                <a:off x="2688" y="2928"/>
                <a:ext cx="48" cy="240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100794" tIns="50397" rIns="100794" bIns="50397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8" name="Rectangle 26"/>
              <p:cNvSpPr>
                <a:spLocks noChangeArrowheads="1"/>
              </p:cNvSpPr>
              <p:nvPr/>
            </p:nvSpPr>
            <p:spPr bwMode="auto">
              <a:xfrm>
                <a:off x="2592" y="3024"/>
                <a:ext cx="240" cy="48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100794" tIns="50397" rIns="100794" bIns="50397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2592" y="2928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100794" tIns="50397" rIns="100794" bIns="50397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6" name="Text Box 28"/>
            <p:cNvSpPr txBox="1">
              <a:spLocks noChangeArrowheads="1"/>
            </p:cNvSpPr>
            <p:nvPr/>
          </p:nvSpPr>
          <p:spPr bwMode="auto">
            <a:xfrm>
              <a:off x="2400" y="2736"/>
              <a:ext cx="76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0" tIns="45711" rIns="91420" bIns="45711">
              <a:spAutoFit/>
            </a:bodyPr>
            <a:lstStyle/>
            <a:p>
              <a:pPr eaLnBrk="0" hangingPunct="0">
                <a:spcBef>
                  <a:spcPct val="50000"/>
                </a:spcBef>
                <a:buClr>
                  <a:srgbClr val="990000"/>
                </a:buClr>
              </a:pPr>
              <a:endParaRPr kumimoji="0" lang="el-GR" sz="20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73312" y="4648200"/>
            <a:ext cx="798968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800" dirty="0" smtClean="0"/>
              <a:t>Dynamics of Graphs, 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 smtClean="0"/>
              <a:t> e.g., edges/nodes are changing </a:t>
            </a:r>
          </a:p>
          <a:p>
            <a:pPr>
              <a:buFont typeface="Wingdings" pitchFamily="2" charset="2"/>
              <a:buChar char="v"/>
            </a:pPr>
            <a:r>
              <a:rPr lang="en-US" sz="2800" dirty="0" smtClean="0"/>
              <a:t>Dynamics of Virus, 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 smtClean="0"/>
              <a:t> e.g., the infection/healing rates are changing</a:t>
            </a:r>
            <a:endParaRPr lang="en-US" sz="2800" dirty="0"/>
          </a:p>
        </p:txBody>
      </p:sp>
      <p:sp>
        <p:nvSpPr>
          <p:cNvPr id="35" name="Line 8"/>
          <p:cNvSpPr>
            <a:spLocks noChangeShapeType="1"/>
          </p:cNvSpPr>
          <p:nvPr/>
        </p:nvSpPr>
        <p:spPr bwMode="auto">
          <a:xfrm>
            <a:off x="4724400" y="3657600"/>
            <a:ext cx="10668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Line 8"/>
          <p:cNvSpPr>
            <a:spLocks noChangeShapeType="1"/>
          </p:cNvSpPr>
          <p:nvPr/>
        </p:nvSpPr>
        <p:spPr bwMode="auto">
          <a:xfrm flipV="1">
            <a:off x="4800600" y="2667000"/>
            <a:ext cx="9144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352800" y="2831068"/>
            <a:ext cx="352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lang="el-GR" sz="2400" b="1" dirty="0" smtClean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b</a:t>
            </a:r>
            <a:endParaRPr lang="el-GR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285818" y="3276600"/>
            <a:ext cx="352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lang="el-GR" sz="2400" b="1" dirty="0" smtClean="0">
                <a:solidFill>
                  <a:srgbClr val="FF0000"/>
                </a:solidFill>
                <a:latin typeface="Symbol" pitchFamily="18" charset="2"/>
                <a:cs typeface="Times New Roman" pitchFamily="18" charset="0"/>
              </a:rPr>
              <a:t>b</a:t>
            </a:r>
            <a:endParaRPr lang="el-GR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578320" y="2831068"/>
            <a:ext cx="3369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lang="en-US" sz="2400" b="1" dirty="0" smtClean="0">
                <a:solidFill>
                  <a:srgbClr val="007635"/>
                </a:solidFill>
                <a:latin typeface="Symbol" pitchFamily="18" charset="2"/>
              </a:rPr>
              <a:t>d</a:t>
            </a:r>
            <a:endParaRPr lang="el-GR" sz="2400" b="1" dirty="0">
              <a:solidFill>
                <a:srgbClr val="007635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185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D171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3" presetClass="emph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D171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D1711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  <p:bldP spid="4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dirty="0" smtClean="0"/>
              <a:t>Source/Target Specific Immunization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09800" y="33528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8" name="Oval 7"/>
          <p:cNvSpPr/>
          <p:nvPr/>
        </p:nvSpPr>
        <p:spPr>
          <a:xfrm>
            <a:off x="1828800" y="4114800"/>
            <a:ext cx="274638" cy="27463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9" name="Oval 8"/>
          <p:cNvSpPr/>
          <p:nvPr/>
        </p:nvSpPr>
        <p:spPr>
          <a:xfrm>
            <a:off x="1828800" y="24384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0" name="Oval 9"/>
          <p:cNvSpPr/>
          <p:nvPr/>
        </p:nvSpPr>
        <p:spPr>
          <a:xfrm>
            <a:off x="990600" y="26670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1" name="Oval 10"/>
          <p:cNvSpPr/>
          <p:nvPr/>
        </p:nvSpPr>
        <p:spPr>
          <a:xfrm>
            <a:off x="457200" y="3124200"/>
            <a:ext cx="274638" cy="27463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12" name="Oval 11"/>
          <p:cNvSpPr/>
          <p:nvPr/>
        </p:nvSpPr>
        <p:spPr>
          <a:xfrm>
            <a:off x="228600" y="38862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13" name="Oval 12"/>
          <p:cNvSpPr/>
          <p:nvPr/>
        </p:nvSpPr>
        <p:spPr>
          <a:xfrm>
            <a:off x="334963" y="4572000"/>
            <a:ext cx="274637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14" name="Oval 13"/>
          <p:cNvSpPr/>
          <p:nvPr/>
        </p:nvSpPr>
        <p:spPr>
          <a:xfrm>
            <a:off x="762000" y="51054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15" name="Oval 14"/>
          <p:cNvSpPr/>
          <p:nvPr/>
        </p:nvSpPr>
        <p:spPr>
          <a:xfrm>
            <a:off x="1706563" y="5516563"/>
            <a:ext cx="274637" cy="274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31</a:t>
            </a:r>
          </a:p>
        </p:txBody>
      </p:sp>
      <p:sp>
        <p:nvSpPr>
          <p:cNvPr id="16" name="Oval 15"/>
          <p:cNvSpPr/>
          <p:nvPr/>
        </p:nvSpPr>
        <p:spPr>
          <a:xfrm>
            <a:off x="2438400" y="54864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7" name="Oval 16"/>
          <p:cNvSpPr/>
          <p:nvPr/>
        </p:nvSpPr>
        <p:spPr>
          <a:xfrm>
            <a:off x="2590800" y="25146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8" name="Oval 17"/>
          <p:cNvSpPr/>
          <p:nvPr/>
        </p:nvSpPr>
        <p:spPr>
          <a:xfrm>
            <a:off x="3352800" y="28194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9" name="Oval 18"/>
          <p:cNvSpPr/>
          <p:nvPr/>
        </p:nvSpPr>
        <p:spPr>
          <a:xfrm>
            <a:off x="3810000" y="33528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20" name="Oval 19"/>
          <p:cNvSpPr/>
          <p:nvPr/>
        </p:nvSpPr>
        <p:spPr>
          <a:xfrm>
            <a:off x="3886200" y="42672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21" name="Oval 20"/>
          <p:cNvSpPr/>
          <p:nvPr/>
        </p:nvSpPr>
        <p:spPr>
          <a:xfrm>
            <a:off x="3581400" y="4876800"/>
            <a:ext cx="274638" cy="27463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2" name="Oval 21"/>
          <p:cNvSpPr/>
          <p:nvPr/>
        </p:nvSpPr>
        <p:spPr>
          <a:xfrm>
            <a:off x="3048000" y="52578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23" name="Oval 22"/>
          <p:cNvSpPr/>
          <p:nvPr/>
        </p:nvSpPr>
        <p:spPr>
          <a:xfrm>
            <a:off x="2239963" y="1782763"/>
            <a:ext cx="274637" cy="274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24" name="Oval 23"/>
          <p:cNvSpPr/>
          <p:nvPr/>
        </p:nvSpPr>
        <p:spPr>
          <a:xfrm>
            <a:off x="3001963" y="1858963"/>
            <a:ext cx="274637" cy="2746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25" name="Oval 24"/>
          <p:cNvSpPr/>
          <p:nvPr/>
        </p:nvSpPr>
        <p:spPr>
          <a:xfrm>
            <a:off x="6308725" y="2087563"/>
            <a:ext cx="274638" cy="274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6" name="Oval 25"/>
          <p:cNvSpPr/>
          <p:nvPr/>
        </p:nvSpPr>
        <p:spPr>
          <a:xfrm>
            <a:off x="6858000" y="2468563"/>
            <a:ext cx="274638" cy="274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Oval 26"/>
          <p:cNvSpPr/>
          <p:nvPr/>
        </p:nvSpPr>
        <p:spPr>
          <a:xfrm>
            <a:off x="7680325" y="22098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8" name="Oval 27"/>
          <p:cNvSpPr/>
          <p:nvPr/>
        </p:nvSpPr>
        <p:spPr>
          <a:xfrm>
            <a:off x="7299325" y="19050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29" name="Oval 28"/>
          <p:cNvSpPr/>
          <p:nvPr/>
        </p:nvSpPr>
        <p:spPr>
          <a:xfrm>
            <a:off x="7954963" y="1676400"/>
            <a:ext cx="274637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30" name="Oval 29"/>
          <p:cNvSpPr/>
          <p:nvPr/>
        </p:nvSpPr>
        <p:spPr>
          <a:xfrm>
            <a:off x="6583363" y="3535363"/>
            <a:ext cx="274637" cy="2746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Oval 30"/>
          <p:cNvSpPr/>
          <p:nvPr/>
        </p:nvSpPr>
        <p:spPr>
          <a:xfrm>
            <a:off x="7726363" y="3048000"/>
            <a:ext cx="274637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2" name="Oval 31"/>
          <p:cNvSpPr/>
          <p:nvPr/>
        </p:nvSpPr>
        <p:spPr>
          <a:xfrm>
            <a:off x="4983163" y="3382963"/>
            <a:ext cx="274637" cy="274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3" name="Oval 32"/>
          <p:cNvSpPr/>
          <p:nvPr/>
        </p:nvSpPr>
        <p:spPr>
          <a:xfrm>
            <a:off x="5821363" y="2697163"/>
            <a:ext cx="274637" cy="274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4" name="Oval 33"/>
          <p:cNvSpPr/>
          <p:nvPr/>
        </p:nvSpPr>
        <p:spPr>
          <a:xfrm>
            <a:off x="4983163" y="4678363"/>
            <a:ext cx="274637" cy="2746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Oval 34"/>
          <p:cNvSpPr/>
          <p:nvPr/>
        </p:nvSpPr>
        <p:spPr>
          <a:xfrm>
            <a:off x="5973763" y="3810000"/>
            <a:ext cx="274637" cy="27463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" name="Oval 35"/>
          <p:cNvSpPr/>
          <p:nvPr/>
        </p:nvSpPr>
        <p:spPr>
          <a:xfrm>
            <a:off x="6096000" y="4983163"/>
            <a:ext cx="274638" cy="274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Oval 36"/>
          <p:cNvSpPr/>
          <p:nvPr/>
        </p:nvSpPr>
        <p:spPr>
          <a:xfrm>
            <a:off x="6858000" y="5135563"/>
            <a:ext cx="274638" cy="2746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8" name="Oval 37"/>
          <p:cNvSpPr/>
          <p:nvPr/>
        </p:nvSpPr>
        <p:spPr>
          <a:xfrm>
            <a:off x="7467600" y="46482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" name="Oval 38"/>
          <p:cNvSpPr/>
          <p:nvPr/>
        </p:nvSpPr>
        <p:spPr>
          <a:xfrm>
            <a:off x="7650163" y="3916363"/>
            <a:ext cx="274637" cy="274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40" name="Straight Connector 39"/>
          <p:cNvCxnSpPr>
            <a:stCxn id="8" idx="0"/>
            <a:endCxn id="7" idx="3"/>
          </p:cNvCxnSpPr>
          <p:nvPr/>
        </p:nvCxnSpPr>
        <p:spPr bwMode="auto">
          <a:xfrm rot="5400000" flipH="1" flipV="1">
            <a:off x="1843088" y="3708400"/>
            <a:ext cx="528637" cy="28416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5" idx="0"/>
            <a:endCxn id="8" idx="4"/>
          </p:cNvCxnSpPr>
          <p:nvPr/>
        </p:nvCxnSpPr>
        <p:spPr bwMode="auto">
          <a:xfrm rot="5400000" flipH="1" flipV="1">
            <a:off x="1341437" y="4892676"/>
            <a:ext cx="1127125" cy="1206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6" idx="0"/>
            <a:endCxn id="7" idx="4"/>
          </p:cNvCxnSpPr>
          <p:nvPr/>
        </p:nvCxnSpPr>
        <p:spPr bwMode="auto">
          <a:xfrm rot="16200000" flipV="1">
            <a:off x="1531144" y="4442619"/>
            <a:ext cx="1858962" cy="2286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6" idx="0"/>
            <a:endCxn id="8" idx="4"/>
          </p:cNvCxnSpPr>
          <p:nvPr/>
        </p:nvCxnSpPr>
        <p:spPr bwMode="auto">
          <a:xfrm rot="16200000" flipV="1">
            <a:off x="1721644" y="4633119"/>
            <a:ext cx="1096962" cy="6096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4" idx="7"/>
            <a:endCxn id="7" idx="3"/>
          </p:cNvCxnSpPr>
          <p:nvPr/>
        </p:nvCxnSpPr>
        <p:spPr bwMode="auto">
          <a:xfrm rot="5400000" flipH="1" flipV="1">
            <a:off x="842963" y="3738563"/>
            <a:ext cx="1558925" cy="12541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4" idx="7"/>
            <a:endCxn id="8" idx="3"/>
          </p:cNvCxnSpPr>
          <p:nvPr/>
        </p:nvCxnSpPr>
        <p:spPr bwMode="auto">
          <a:xfrm rot="5400000" flipH="1" flipV="1">
            <a:off x="1033463" y="4310063"/>
            <a:ext cx="796925" cy="8731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3" idx="6"/>
          </p:cNvCxnSpPr>
          <p:nvPr/>
        </p:nvCxnSpPr>
        <p:spPr bwMode="auto">
          <a:xfrm flipV="1">
            <a:off x="609600" y="3622675"/>
            <a:ext cx="1665288" cy="10858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3" idx="6"/>
            <a:endCxn id="8" idx="3"/>
          </p:cNvCxnSpPr>
          <p:nvPr/>
        </p:nvCxnSpPr>
        <p:spPr bwMode="auto">
          <a:xfrm flipV="1">
            <a:off x="609600" y="4348163"/>
            <a:ext cx="1258888" cy="36036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2" idx="6"/>
            <a:endCxn id="7" idx="3"/>
          </p:cNvCxnSpPr>
          <p:nvPr/>
        </p:nvCxnSpPr>
        <p:spPr bwMode="auto">
          <a:xfrm flipV="1">
            <a:off x="503238" y="3586163"/>
            <a:ext cx="1746250" cy="43656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2" idx="6"/>
            <a:endCxn id="8" idx="3"/>
          </p:cNvCxnSpPr>
          <p:nvPr/>
        </p:nvCxnSpPr>
        <p:spPr bwMode="auto">
          <a:xfrm>
            <a:off x="503238" y="4022725"/>
            <a:ext cx="1365250" cy="32543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0" idx="5"/>
          </p:cNvCxnSpPr>
          <p:nvPr/>
        </p:nvCxnSpPr>
        <p:spPr bwMode="auto">
          <a:xfrm rot="16200000" flipH="1">
            <a:off x="1391444" y="2732882"/>
            <a:ext cx="681037" cy="10160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" idx="5"/>
            <a:endCxn id="8" idx="0"/>
          </p:cNvCxnSpPr>
          <p:nvPr/>
        </p:nvCxnSpPr>
        <p:spPr bwMode="auto">
          <a:xfrm rot="16200000" flipH="1">
            <a:off x="987425" y="3136901"/>
            <a:ext cx="1214437" cy="74136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9" idx="4"/>
            <a:endCxn id="7" idx="3"/>
          </p:cNvCxnSpPr>
          <p:nvPr/>
        </p:nvCxnSpPr>
        <p:spPr bwMode="auto">
          <a:xfrm rot="16200000" flipH="1">
            <a:off x="1670844" y="3007519"/>
            <a:ext cx="873125" cy="28416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9" idx="4"/>
            <a:endCxn id="10" idx="6"/>
          </p:cNvCxnSpPr>
          <p:nvPr/>
        </p:nvCxnSpPr>
        <p:spPr bwMode="auto">
          <a:xfrm rot="5400000">
            <a:off x="1570038" y="2408238"/>
            <a:ext cx="90487" cy="700087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7" idx="2"/>
            <a:endCxn id="9" idx="6"/>
          </p:cNvCxnSpPr>
          <p:nvPr/>
        </p:nvCxnSpPr>
        <p:spPr bwMode="auto">
          <a:xfrm rot="10800000">
            <a:off x="2103438" y="2574925"/>
            <a:ext cx="487362" cy="76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0" idx="3"/>
            <a:endCxn id="11" idx="7"/>
          </p:cNvCxnSpPr>
          <p:nvPr/>
        </p:nvCxnSpPr>
        <p:spPr bwMode="auto">
          <a:xfrm rot="5400000">
            <a:off x="728663" y="2862263"/>
            <a:ext cx="263525" cy="3397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1" idx="6"/>
            <a:endCxn id="7" idx="3"/>
          </p:cNvCxnSpPr>
          <p:nvPr/>
        </p:nvCxnSpPr>
        <p:spPr bwMode="auto">
          <a:xfrm>
            <a:off x="731838" y="3260725"/>
            <a:ext cx="1517650" cy="32543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9" idx="4"/>
            <a:endCxn id="8" idx="0"/>
          </p:cNvCxnSpPr>
          <p:nvPr/>
        </p:nvCxnSpPr>
        <p:spPr bwMode="auto">
          <a:xfrm rot="5400000">
            <a:off x="1264444" y="3413919"/>
            <a:ext cx="1403350" cy="158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8" idx="1"/>
            <a:endCxn id="17" idx="6"/>
          </p:cNvCxnSpPr>
          <p:nvPr/>
        </p:nvCxnSpPr>
        <p:spPr bwMode="auto">
          <a:xfrm rot="16200000" flipV="1">
            <a:off x="3024981" y="2491582"/>
            <a:ext cx="207963" cy="5270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9" idx="1"/>
            <a:endCxn id="18" idx="5"/>
          </p:cNvCxnSpPr>
          <p:nvPr/>
        </p:nvCxnSpPr>
        <p:spPr bwMode="auto">
          <a:xfrm rot="16200000" flipV="1">
            <a:off x="3548063" y="3090863"/>
            <a:ext cx="339725" cy="2635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2" idx="6"/>
            <a:endCxn id="21" idx="3"/>
          </p:cNvCxnSpPr>
          <p:nvPr/>
        </p:nvCxnSpPr>
        <p:spPr bwMode="auto">
          <a:xfrm flipV="1">
            <a:off x="3322638" y="5110163"/>
            <a:ext cx="298450" cy="28416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4" idx="2"/>
            <a:endCxn id="23" idx="6"/>
          </p:cNvCxnSpPr>
          <p:nvPr/>
        </p:nvCxnSpPr>
        <p:spPr bwMode="auto">
          <a:xfrm rot="10800000">
            <a:off x="2514600" y="1920875"/>
            <a:ext cx="487363" cy="76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8" idx="1"/>
            <a:endCxn id="23" idx="6"/>
          </p:cNvCxnSpPr>
          <p:nvPr/>
        </p:nvCxnSpPr>
        <p:spPr bwMode="auto">
          <a:xfrm rot="16200000" flipV="1">
            <a:off x="2484437" y="1951038"/>
            <a:ext cx="938213" cy="87788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9" idx="7"/>
            <a:endCxn id="23" idx="4"/>
          </p:cNvCxnSpPr>
          <p:nvPr/>
        </p:nvCxnSpPr>
        <p:spPr bwMode="auto">
          <a:xfrm rot="5400000" flipH="1" flipV="1">
            <a:off x="2009775" y="2109788"/>
            <a:ext cx="420688" cy="31591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7" idx="7"/>
            <a:endCxn id="24" idx="4"/>
          </p:cNvCxnSpPr>
          <p:nvPr/>
        </p:nvCxnSpPr>
        <p:spPr bwMode="auto">
          <a:xfrm rot="5400000" flipH="1" flipV="1">
            <a:off x="2771775" y="2185988"/>
            <a:ext cx="420688" cy="31591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8" idx="1"/>
            <a:endCxn id="24" idx="4"/>
          </p:cNvCxnSpPr>
          <p:nvPr/>
        </p:nvCxnSpPr>
        <p:spPr bwMode="auto">
          <a:xfrm rot="16200000" flipV="1">
            <a:off x="2903538" y="2370137"/>
            <a:ext cx="725488" cy="2524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2" idx="0"/>
            <a:endCxn id="7" idx="4"/>
          </p:cNvCxnSpPr>
          <p:nvPr/>
        </p:nvCxnSpPr>
        <p:spPr bwMode="auto">
          <a:xfrm rot="16200000" flipV="1">
            <a:off x="1950244" y="4023519"/>
            <a:ext cx="1630362" cy="838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1" idx="1"/>
            <a:endCxn id="7" idx="6"/>
          </p:cNvCxnSpPr>
          <p:nvPr/>
        </p:nvCxnSpPr>
        <p:spPr bwMode="auto">
          <a:xfrm rot="16200000" flipV="1">
            <a:off x="2339181" y="3634582"/>
            <a:ext cx="1427163" cy="11366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20" idx="2"/>
            <a:endCxn id="7" idx="6"/>
          </p:cNvCxnSpPr>
          <p:nvPr/>
        </p:nvCxnSpPr>
        <p:spPr bwMode="auto">
          <a:xfrm rot="10800000">
            <a:off x="2484438" y="3489325"/>
            <a:ext cx="1401762" cy="9144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19" idx="2"/>
            <a:endCxn id="7" idx="6"/>
          </p:cNvCxnSpPr>
          <p:nvPr/>
        </p:nvCxnSpPr>
        <p:spPr bwMode="auto">
          <a:xfrm rot="10800000">
            <a:off x="2484438" y="3489325"/>
            <a:ext cx="1325562" cy="158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18" idx="3"/>
            <a:endCxn id="7" idx="6"/>
          </p:cNvCxnSpPr>
          <p:nvPr/>
        </p:nvCxnSpPr>
        <p:spPr bwMode="auto">
          <a:xfrm rot="5400000">
            <a:off x="2720182" y="2817019"/>
            <a:ext cx="436562" cy="9080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5" idx="2"/>
            <a:endCxn id="7" idx="6"/>
          </p:cNvCxnSpPr>
          <p:nvPr/>
        </p:nvCxnSpPr>
        <p:spPr bwMode="auto">
          <a:xfrm rot="10800000">
            <a:off x="2484438" y="3489325"/>
            <a:ext cx="3489325" cy="457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22" idx="0"/>
            <a:endCxn id="8" idx="6"/>
          </p:cNvCxnSpPr>
          <p:nvPr/>
        </p:nvCxnSpPr>
        <p:spPr bwMode="auto">
          <a:xfrm rot="16200000" flipV="1">
            <a:off x="2140744" y="4214019"/>
            <a:ext cx="1006475" cy="1081087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1" idx="1"/>
            <a:endCxn id="8" idx="6"/>
          </p:cNvCxnSpPr>
          <p:nvPr/>
        </p:nvCxnSpPr>
        <p:spPr bwMode="auto">
          <a:xfrm rot="16200000" flipV="1">
            <a:off x="2529681" y="3825082"/>
            <a:ext cx="665163" cy="15176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32" idx="2"/>
            <a:endCxn id="8" idx="6"/>
          </p:cNvCxnSpPr>
          <p:nvPr/>
        </p:nvCxnSpPr>
        <p:spPr bwMode="auto">
          <a:xfrm rot="10800000" flipV="1">
            <a:off x="2103438" y="3521075"/>
            <a:ext cx="2879725" cy="7302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8" idx="3"/>
            <a:endCxn id="8" idx="6"/>
          </p:cNvCxnSpPr>
          <p:nvPr/>
        </p:nvCxnSpPr>
        <p:spPr bwMode="auto">
          <a:xfrm rot="5400000">
            <a:off x="2148682" y="3007519"/>
            <a:ext cx="1198562" cy="12890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15" idx="0"/>
            <a:endCxn id="7" idx="4"/>
          </p:cNvCxnSpPr>
          <p:nvPr/>
        </p:nvCxnSpPr>
        <p:spPr bwMode="auto">
          <a:xfrm rot="5400000" flipH="1" flipV="1">
            <a:off x="1150937" y="4321176"/>
            <a:ext cx="1889125" cy="5016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33" idx="2"/>
            <a:endCxn id="7" idx="6"/>
          </p:cNvCxnSpPr>
          <p:nvPr/>
        </p:nvCxnSpPr>
        <p:spPr bwMode="auto">
          <a:xfrm rot="10800000" flipV="1">
            <a:off x="2484438" y="2835275"/>
            <a:ext cx="3336925" cy="6540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32" idx="4"/>
            <a:endCxn id="21" idx="6"/>
          </p:cNvCxnSpPr>
          <p:nvPr/>
        </p:nvCxnSpPr>
        <p:spPr bwMode="auto">
          <a:xfrm rot="5400000">
            <a:off x="3810794" y="3702844"/>
            <a:ext cx="1355725" cy="1265237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32" idx="4"/>
            <a:endCxn id="20" idx="7"/>
          </p:cNvCxnSpPr>
          <p:nvPr/>
        </p:nvCxnSpPr>
        <p:spPr bwMode="auto">
          <a:xfrm rot="5400000">
            <a:off x="4295775" y="3481388"/>
            <a:ext cx="649288" cy="100171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32" idx="2"/>
            <a:endCxn id="19" idx="6"/>
          </p:cNvCxnSpPr>
          <p:nvPr/>
        </p:nvCxnSpPr>
        <p:spPr bwMode="auto">
          <a:xfrm rot="10800000">
            <a:off x="4084638" y="3489325"/>
            <a:ext cx="898525" cy="317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32" idx="2"/>
            <a:endCxn id="18" idx="6"/>
          </p:cNvCxnSpPr>
          <p:nvPr/>
        </p:nvCxnSpPr>
        <p:spPr bwMode="auto">
          <a:xfrm rot="10800000">
            <a:off x="3627438" y="2955925"/>
            <a:ext cx="1355725" cy="5651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30" idx="1"/>
            <a:endCxn id="33" idx="5"/>
          </p:cNvCxnSpPr>
          <p:nvPr/>
        </p:nvCxnSpPr>
        <p:spPr bwMode="auto">
          <a:xfrm rot="16200000" flipV="1">
            <a:off x="6018213" y="2970213"/>
            <a:ext cx="644525" cy="5683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30" idx="1"/>
            <a:endCxn id="18" idx="6"/>
          </p:cNvCxnSpPr>
          <p:nvPr/>
        </p:nvCxnSpPr>
        <p:spPr bwMode="auto">
          <a:xfrm rot="16200000" flipV="1">
            <a:off x="4815681" y="1767682"/>
            <a:ext cx="620713" cy="2997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35" idx="2"/>
            <a:endCxn id="21" idx="6"/>
          </p:cNvCxnSpPr>
          <p:nvPr/>
        </p:nvCxnSpPr>
        <p:spPr bwMode="auto">
          <a:xfrm rot="10800000" flipV="1">
            <a:off x="3856038" y="3946525"/>
            <a:ext cx="2117725" cy="10668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34" idx="3"/>
            <a:endCxn id="22" idx="6"/>
          </p:cNvCxnSpPr>
          <p:nvPr/>
        </p:nvCxnSpPr>
        <p:spPr bwMode="auto">
          <a:xfrm rot="5400000">
            <a:off x="3933032" y="4302919"/>
            <a:ext cx="481012" cy="17018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34" idx="0"/>
            <a:endCxn id="33" idx="4"/>
          </p:cNvCxnSpPr>
          <p:nvPr/>
        </p:nvCxnSpPr>
        <p:spPr bwMode="auto">
          <a:xfrm rot="5400000" flipH="1" flipV="1">
            <a:off x="4687093" y="3405982"/>
            <a:ext cx="1706563" cy="838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26" idx="1"/>
            <a:endCxn id="25" idx="5"/>
          </p:cNvCxnSpPr>
          <p:nvPr/>
        </p:nvCxnSpPr>
        <p:spPr bwMode="auto">
          <a:xfrm rot="16200000" flipV="1">
            <a:off x="6627019" y="2239169"/>
            <a:ext cx="187325" cy="3540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27" idx="3"/>
            <a:endCxn id="26" idx="6"/>
          </p:cNvCxnSpPr>
          <p:nvPr/>
        </p:nvCxnSpPr>
        <p:spPr bwMode="auto">
          <a:xfrm rot="5400000">
            <a:off x="7345363" y="2230438"/>
            <a:ext cx="163512" cy="58896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29" idx="4"/>
            <a:endCxn id="27" idx="7"/>
          </p:cNvCxnSpPr>
          <p:nvPr/>
        </p:nvCxnSpPr>
        <p:spPr bwMode="auto">
          <a:xfrm rot="5400000">
            <a:off x="7854950" y="2011363"/>
            <a:ext cx="298450" cy="1778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29" idx="4"/>
            <a:endCxn id="28" idx="6"/>
          </p:cNvCxnSpPr>
          <p:nvPr/>
        </p:nvCxnSpPr>
        <p:spPr bwMode="auto">
          <a:xfrm rot="5400000">
            <a:off x="7788275" y="1736726"/>
            <a:ext cx="90487" cy="51911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27" idx="1"/>
            <a:endCxn id="28" idx="5"/>
          </p:cNvCxnSpPr>
          <p:nvPr/>
        </p:nvCxnSpPr>
        <p:spPr bwMode="auto">
          <a:xfrm rot="16200000" flipV="1">
            <a:off x="7572375" y="2100263"/>
            <a:ext cx="111125" cy="1873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28" idx="2"/>
            <a:endCxn id="25" idx="6"/>
          </p:cNvCxnSpPr>
          <p:nvPr/>
        </p:nvCxnSpPr>
        <p:spPr bwMode="auto">
          <a:xfrm rot="10800000" flipV="1">
            <a:off x="6583363" y="2041525"/>
            <a:ext cx="715962" cy="1841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28" idx="4"/>
            <a:endCxn id="30" idx="7"/>
          </p:cNvCxnSpPr>
          <p:nvPr/>
        </p:nvCxnSpPr>
        <p:spPr bwMode="auto">
          <a:xfrm rot="5400000">
            <a:off x="6429376" y="2568575"/>
            <a:ext cx="1397000" cy="6191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27" idx="4"/>
            <a:endCxn id="30" idx="7"/>
          </p:cNvCxnSpPr>
          <p:nvPr/>
        </p:nvCxnSpPr>
        <p:spPr bwMode="auto">
          <a:xfrm rot="5400000">
            <a:off x="6772276" y="2530475"/>
            <a:ext cx="1092200" cy="10001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25" idx="4"/>
            <a:endCxn id="30" idx="0"/>
          </p:cNvCxnSpPr>
          <p:nvPr/>
        </p:nvCxnSpPr>
        <p:spPr bwMode="auto">
          <a:xfrm rot="16200000" flipH="1">
            <a:off x="5997575" y="2811463"/>
            <a:ext cx="1173163" cy="274637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31" idx="3"/>
            <a:endCxn id="30" idx="6"/>
          </p:cNvCxnSpPr>
          <p:nvPr/>
        </p:nvCxnSpPr>
        <p:spPr bwMode="auto">
          <a:xfrm rot="5400000">
            <a:off x="7116763" y="3022600"/>
            <a:ext cx="392112" cy="90963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39" idx="2"/>
            <a:endCxn id="30" idx="6"/>
          </p:cNvCxnSpPr>
          <p:nvPr/>
        </p:nvCxnSpPr>
        <p:spPr bwMode="auto">
          <a:xfrm rot="10800000">
            <a:off x="6858000" y="3673475"/>
            <a:ext cx="792163" cy="3810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9" idx="2"/>
            <a:endCxn id="34" idx="6"/>
          </p:cNvCxnSpPr>
          <p:nvPr/>
        </p:nvCxnSpPr>
        <p:spPr bwMode="auto">
          <a:xfrm rot="10800000" flipV="1">
            <a:off x="5257800" y="4054475"/>
            <a:ext cx="2392363" cy="7620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38" idx="1"/>
            <a:endCxn id="30" idx="4"/>
          </p:cNvCxnSpPr>
          <p:nvPr/>
        </p:nvCxnSpPr>
        <p:spPr bwMode="auto">
          <a:xfrm rot="16200000" flipV="1">
            <a:off x="6675438" y="3856037"/>
            <a:ext cx="877888" cy="7858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38" idx="1"/>
            <a:endCxn id="34" idx="6"/>
          </p:cNvCxnSpPr>
          <p:nvPr/>
        </p:nvCxnSpPr>
        <p:spPr bwMode="auto">
          <a:xfrm rot="16200000" flipH="1" flipV="1">
            <a:off x="6318250" y="3627438"/>
            <a:ext cx="128587" cy="224948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37" idx="1"/>
            <a:endCxn id="36" idx="5"/>
          </p:cNvCxnSpPr>
          <p:nvPr/>
        </p:nvCxnSpPr>
        <p:spPr bwMode="auto">
          <a:xfrm rot="16200000" flipH="1" flipV="1">
            <a:off x="6592888" y="4913313"/>
            <a:ext cx="41275" cy="5683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37" idx="1"/>
            <a:endCxn id="30" idx="4"/>
          </p:cNvCxnSpPr>
          <p:nvPr/>
        </p:nvCxnSpPr>
        <p:spPr bwMode="auto">
          <a:xfrm rot="16200000" flipV="1">
            <a:off x="6126163" y="4405312"/>
            <a:ext cx="1366838" cy="1762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6888163" y="4373563"/>
            <a:ext cx="274637" cy="274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04" name="Straight Connector 103"/>
          <p:cNvCxnSpPr>
            <a:stCxn id="103" idx="3"/>
            <a:endCxn id="36" idx="7"/>
          </p:cNvCxnSpPr>
          <p:nvPr/>
        </p:nvCxnSpPr>
        <p:spPr bwMode="auto">
          <a:xfrm rot="5400000">
            <a:off x="6421438" y="4516438"/>
            <a:ext cx="415925" cy="60007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4"/>
            <a:endCxn id="36" idx="0"/>
          </p:cNvCxnSpPr>
          <p:nvPr/>
        </p:nvCxnSpPr>
        <p:spPr bwMode="auto">
          <a:xfrm rot="5400000">
            <a:off x="5890418" y="4152107"/>
            <a:ext cx="1173163" cy="4889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34" idx="6"/>
            <a:endCxn id="36" idx="2"/>
          </p:cNvCxnSpPr>
          <p:nvPr/>
        </p:nvCxnSpPr>
        <p:spPr bwMode="auto">
          <a:xfrm>
            <a:off x="5257800" y="4816475"/>
            <a:ext cx="838200" cy="3048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35" idx="4"/>
            <a:endCxn id="36" idx="0"/>
          </p:cNvCxnSpPr>
          <p:nvPr/>
        </p:nvCxnSpPr>
        <p:spPr bwMode="auto">
          <a:xfrm rot="16200000" flipH="1">
            <a:off x="5722937" y="4473576"/>
            <a:ext cx="898525" cy="1206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32" idx="4"/>
            <a:endCxn id="36" idx="1"/>
          </p:cNvCxnSpPr>
          <p:nvPr/>
        </p:nvCxnSpPr>
        <p:spPr bwMode="auto">
          <a:xfrm rot="16200000" flipH="1">
            <a:off x="4945063" y="3833812"/>
            <a:ext cx="1366838" cy="10144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35" idx="6"/>
            <a:endCxn id="30" idx="3"/>
          </p:cNvCxnSpPr>
          <p:nvPr/>
        </p:nvCxnSpPr>
        <p:spPr bwMode="auto">
          <a:xfrm flipV="1">
            <a:off x="6248400" y="3770313"/>
            <a:ext cx="376238" cy="17621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34" idx="7"/>
            <a:endCxn id="35" idx="3"/>
          </p:cNvCxnSpPr>
          <p:nvPr/>
        </p:nvCxnSpPr>
        <p:spPr bwMode="auto">
          <a:xfrm rot="5400000" flipH="1" flipV="1">
            <a:off x="5278438" y="3983038"/>
            <a:ext cx="676275" cy="7969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30" idx="4"/>
            <a:endCxn id="34" idx="6"/>
          </p:cNvCxnSpPr>
          <p:nvPr/>
        </p:nvCxnSpPr>
        <p:spPr bwMode="auto">
          <a:xfrm rot="5400000">
            <a:off x="5486400" y="3581400"/>
            <a:ext cx="1006475" cy="146367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103" idx="2"/>
          </p:cNvCxnSpPr>
          <p:nvPr/>
        </p:nvCxnSpPr>
        <p:spPr bwMode="auto">
          <a:xfrm rot="10800000" flipV="1">
            <a:off x="5562600" y="4511675"/>
            <a:ext cx="1325563" cy="2889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34" idx="0"/>
            <a:endCxn id="32" idx="4"/>
          </p:cNvCxnSpPr>
          <p:nvPr/>
        </p:nvCxnSpPr>
        <p:spPr bwMode="auto">
          <a:xfrm rot="5400000" flipH="1" flipV="1">
            <a:off x="4610101" y="4168775"/>
            <a:ext cx="1020762" cy="1587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12-Point Star 118"/>
          <p:cNvSpPr/>
          <p:nvPr/>
        </p:nvSpPr>
        <p:spPr>
          <a:xfrm>
            <a:off x="5867400" y="1219200"/>
            <a:ext cx="2971800" cy="1828800"/>
          </a:xfrm>
          <a:prstGeom prst="star12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831999" y="5943600"/>
            <a:ext cx="70166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Red: Infected Nodes</a:t>
            </a:r>
          </a:p>
          <a:p>
            <a:r>
              <a:rPr lang="en-US" sz="2800" dirty="0" smtClean="0"/>
              <a:t>Shaded: The population we want to protect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28600" y="4477512"/>
            <a:ext cx="8686800" cy="822960"/>
          </a:xfrm>
          <a:prstGeom prst="rect">
            <a:avLst/>
          </a:prstGeom>
          <a:solidFill>
            <a:srgbClr val="7030A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600" y="3657600"/>
            <a:ext cx="8686800" cy="838200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2819400"/>
            <a:ext cx="8686800" cy="838200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</p:nvPr>
        </p:nvGraphicFramePr>
        <p:xfrm>
          <a:off x="228600" y="1463040"/>
          <a:ext cx="8686800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200"/>
                <a:gridCol w="1647202"/>
                <a:gridCol w="2696198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        </a:t>
                      </a:r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Plans</a:t>
                      </a:r>
                    </a:p>
                    <a:p>
                      <a:pPr algn="l"/>
                      <a:endParaRPr lang="en-US" sz="28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Goals</a:t>
                      </a:r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en-US" sz="105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Step 1</a:t>
                      </a: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(thesis)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Step</a:t>
                      </a:r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2</a:t>
                      </a:r>
                    </a:p>
                    <a:p>
                      <a:pPr algn="ctr"/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(medium term)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en-US" sz="105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Step 3</a:t>
                      </a:r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(long term)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G1 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Querying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Chapter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2-6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Recommendation</a:t>
                      </a:r>
                    </a:p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Interpretable Q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Querying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rich 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G2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Mining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Chapter 7-9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I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mmunization</a:t>
                      </a:r>
                    </a:p>
                    <a:p>
                      <a:pPr algn="l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Interpretable M</a:t>
                      </a:r>
                      <a:endParaRPr lang="en-US" sz="2400" dirty="0" smtClean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Mining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rich 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G3 Scalability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Chapter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2-9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O(m) or better </a:t>
                      </a:r>
                    </a:p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(single machine)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Scalable by parallel    </a:t>
                      </a:r>
                    </a:p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Scalable on rich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data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228600" y="1447800"/>
            <a:ext cx="160020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Next?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rot="16200000" flipH="1">
            <a:off x="1595628" y="3383280"/>
            <a:ext cx="3840480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BDDC61-0982-4FF6-8404-C90D7CCD7D10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9563" y="5536049"/>
            <a:ext cx="81034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Research Theme: Help users to </a:t>
            </a:r>
            <a:r>
              <a:rPr lang="en-US" sz="35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understand</a:t>
            </a:r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35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utilize</a:t>
            </a:r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large graph-related data.</a:t>
            </a:r>
            <a:endParaRPr lang="en-US" sz="35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05200" y="4038600"/>
            <a:ext cx="26670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advTm="84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Straight Connector 138"/>
          <p:cNvCxnSpPr>
            <a:endCxn id="169" idx="2"/>
          </p:cNvCxnSpPr>
          <p:nvPr/>
        </p:nvCxnSpPr>
        <p:spPr>
          <a:xfrm rot="16200000" flipH="1">
            <a:off x="3070999" y="3195771"/>
            <a:ext cx="984738" cy="685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Interpretable Mining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6268468" y="2851179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5811268" y="1708179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811268" y="2241579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811268" y="2774979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6268468" y="1936779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6573268" y="2393979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2039368" y="2317779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2572768" y="2774979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3068068" y="2851179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2496568" y="1784379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068068" y="2317779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8" idx="6"/>
            <a:endCxn id="12" idx="1"/>
          </p:cNvCxnSpPr>
          <p:nvPr/>
        </p:nvCxnSpPr>
        <p:spPr>
          <a:xfrm>
            <a:off x="6001768" y="1822479"/>
            <a:ext cx="294598" cy="147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6"/>
            <a:endCxn id="13" idx="2"/>
          </p:cNvCxnSpPr>
          <p:nvPr/>
        </p:nvCxnSpPr>
        <p:spPr>
          <a:xfrm>
            <a:off x="6001768" y="2355879"/>
            <a:ext cx="57150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0" idx="6"/>
          </p:cNvCxnSpPr>
          <p:nvPr/>
        </p:nvCxnSpPr>
        <p:spPr>
          <a:xfrm>
            <a:off x="6001768" y="2889279"/>
            <a:ext cx="284396" cy="105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6"/>
            <a:endCxn id="13" idx="0"/>
          </p:cNvCxnSpPr>
          <p:nvPr/>
        </p:nvCxnSpPr>
        <p:spPr>
          <a:xfrm>
            <a:off x="6458968" y="2051079"/>
            <a:ext cx="209550" cy="34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9" idx="6"/>
            <a:endCxn id="6" idx="0"/>
          </p:cNvCxnSpPr>
          <p:nvPr/>
        </p:nvCxnSpPr>
        <p:spPr>
          <a:xfrm>
            <a:off x="6001768" y="2355879"/>
            <a:ext cx="361950" cy="495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" idx="7"/>
            <a:endCxn id="13" idx="3"/>
          </p:cNvCxnSpPr>
          <p:nvPr/>
        </p:nvCxnSpPr>
        <p:spPr>
          <a:xfrm rot="5400000" flipH="1" flipV="1">
            <a:off x="6368340" y="2651831"/>
            <a:ext cx="295556" cy="170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5" idx="6"/>
            <a:endCxn id="29" idx="2"/>
          </p:cNvCxnSpPr>
          <p:nvPr/>
        </p:nvCxnSpPr>
        <p:spPr>
          <a:xfrm>
            <a:off x="2229868" y="2432079"/>
            <a:ext cx="8382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8" idx="6"/>
            <a:endCxn id="29" idx="1"/>
          </p:cNvCxnSpPr>
          <p:nvPr/>
        </p:nvCxnSpPr>
        <p:spPr>
          <a:xfrm>
            <a:off x="2687068" y="1898679"/>
            <a:ext cx="408898" cy="4525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5" idx="0"/>
            <a:endCxn id="28" idx="2"/>
          </p:cNvCxnSpPr>
          <p:nvPr/>
        </p:nvCxnSpPr>
        <p:spPr>
          <a:xfrm rot="5400000" flipH="1" flipV="1">
            <a:off x="2106043" y="1927254"/>
            <a:ext cx="419100" cy="3619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6" idx="0"/>
            <a:endCxn id="28" idx="4"/>
          </p:cNvCxnSpPr>
          <p:nvPr/>
        </p:nvCxnSpPr>
        <p:spPr>
          <a:xfrm rot="16200000" flipV="1">
            <a:off x="2248918" y="2355879"/>
            <a:ext cx="7620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7" idx="0"/>
            <a:endCxn id="29" idx="4"/>
          </p:cNvCxnSpPr>
          <p:nvPr/>
        </p:nvCxnSpPr>
        <p:spPr>
          <a:xfrm rot="5400000" flipH="1" flipV="1">
            <a:off x="3010918" y="2698779"/>
            <a:ext cx="3048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27" idx="2"/>
            <a:endCxn id="26" idx="6"/>
          </p:cNvCxnSpPr>
          <p:nvPr/>
        </p:nvCxnSpPr>
        <p:spPr>
          <a:xfrm rot="10800000">
            <a:off x="2763268" y="2889279"/>
            <a:ext cx="3048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6" idx="2"/>
            <a:endCxn id="25" idx="4"/>
          </p:cNvCxnSpPr>
          <p:nvPr/>
        </p:nvCxnSpPr>
        <p:spPr>
          <a:xfrm rot="10800000">
            <a:off x="2134618" y="2546379"/>
            <a:ext cx="438150" cy="34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5049268" y="1327179"/>
            <a:ext cx="1828800" cy="2286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20284330">
            <a:off x="1867393" y="1221529"/>
            <a:ext cx="1655166" cy="215973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>
            <a:stCxn id="8" idx="4"/>
            <a:endCxn id="9" idx="0"/>
          </p:cNvCxnSpPr>
          <p:nvPr/>
        </p:nvCxnSpPr>
        <p:spPr>
          <a:xfrm rot="5400000">
            <a:off x="5754118" y="2089179"/>
            <a:ext cx="3048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12" idx="2"/>
            <a:endCxn id="9" idx="7"/>
          </p:cNvCxnSpPr>
          <p:nvPr/>
        </p:nvCxnSpPr>
        <p:spPr>
          <a:xfrm rot="10800000" flipV="1">
            <a:off x="5973870" y="2051079"/>
            <a:ext cx="294598" cy="223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9" idx="4"/>
            <a:endCxn id="10" idx="0"/>
          </p:cNvCxnSpPr>
          <p:nvPr/>
        </p:nvCxnSpPr>
        <p:spPr>
          <a:xfrm rot="5400000">
            <a:off x="5754118" y="2622579"/>
            <a:ext cx="3048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28" idx="4"/>
            <a:endCxn id="27" idx="1"/>
          </p:cNvCxnSpPr>
          <p:nvPr/>
        </p:nvCxnSpPr>
        <p:spPr>
          <a:xfrm rot="16200000" flipH="1">
            <a:off x="2408053" y="2196744"/>
            <a:ext cx="871678" cy="5041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25" idx="6"/>
            <a:endCxn id="27" idx="1"/>
          </p:cNvCxnSpPr>
          <p:nvPr/>
        </p:nvCxnSpPr>
        <p:spPr>
          <a:xfrm>
            <a:off x="2229868" y="2432079"/>
            <a:ext cx="866098" cy="4525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26" idx="0"/>
            <a:endCxn id="29" idx="2"/>
          </p:cNvCxnSpPr>
          <p:nvPr/>
        </p:nvCxnSpPr>
        <p:spPr>
          <a:xfrm rot="5400000" flipH="1" flipV="1">
            <a:off x="2696593" y="2403504"/>
            <a:ext cx="342900" cy="4000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 rot="20284330">
            <a:off x="3717278" y="2952047"/>
            <a:ext cx="1655166" cy="226272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>
            <a:spLocks noChangeAspect="1"/>
          </p:cNvSpPr>
          <p:nvPr/>
        </p:nvSpPr>
        <p:spPr>
          <a:xfrm>
            <a:off x="5811268" y="2241579"/>
            <a:ext cx="1905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3068068" y="2851179"/>
            <a:ext cx="1905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1772668" y="5288340"/>
            <a:ext cx="57711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 smtClean="0"/>
              <a:t>Find Communities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Find a few nodes/edges to describe 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/>
              <a:t> each community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/>
              <a:t> relationship between 2 communities</a:t>
            </a:r>
            <a:endParaRPr lang="en-US" sz="2400" dirty="0"/>
          </a:p>
        </p:txBody>
      </p:sp>
      <p:cxnSp>
        <p:nvCxnSpPr>
          <p:cNvPr id="148" name="Straight Connector 147"/>
          <p:cNvCxnSpPr/>
          <p:nvPr/>
        </p:nvCxnSpPr>
        <p:spPr>
          <a:xfrm rot="5400000" flipH="1" flipV="1">
            <a:off x="4617853" y="3167056"/>
            <a:ext cx="1252678" cy="3136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>
            <a:spLocks noChangeAspect="1"/>
          </p:cNvSpPr>
          <p:nvPr/>
        </p:nvSpPr>
        <p:spPr>
          <a:xfrm>
            <a:off x="5315968" y="246894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>
            <a:spLocks noChangeAspect="1"/>
          </p:cNvSpPr>
          <p:nvPr/>
        </p:nvSpPr>
        <p:spPr>
          <a:xfrm>
            <a:off x="3906268" y="391674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>
            <a:spLocks noChangeAspect="1"/>
          </p:cNvSpPr>
          <p:nvPr/>
        </p:nvSpPr>
        <p:spPr>
          <a:xfrm>
            <a:off x="5201668" y="429774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>
            <a:spLocks noChangeAspect="1"/>
          </p:cNvSpPr>
          <p:nvPr/>
        </p:nvSpPr>
        <p:spPr>
          <a:xfrm>
            <a:off x="4630168" y="361194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>
            <a:spLocks noChangeAspect="1"/>
          </p:cNvSpPr>
          <p:nvPr/>
        </p:nvSpPr>
        <p:spPr>
          <a:xfrm>
            <a:off x="4363468" y="338334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>
            <a:spLocks noChangeAspect="1"/>
          </p:cNvSpPr>
          <p:nvPr/>
        </p:nvSpPr>
        <p:spPr>
          <a:xfrm>
            <a:off x="4934968" y="391674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>
            <a:spLocks noChangeAspect="1"/>
          </p:cNvSpPr>
          <p:nvPr/>
        </p:nvSpPr>
        <p:spPr>
          <a:xfrm>
            <a:off x="4058668" y="452634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4" idx="7"/>
            <a:endCxn id="149" idx="4"/>
          </p:cNvCxnSpPr>
          <p:nvPr/>
        </p:nvCxnSpPr>
        <p:spPr>
          <a:xfrm rot="5400000" flipH="1" flipV="1">
            <a:off x="4628055" y="3167055"/>
            <a:ext cx="1252678" cy="313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49" idx="6"/>
            <a:endCxn id="133" idx="2"/>
          </p:cNvCxnSpPr>
          <p:nvPr/>
        </p:nvCxnSpPr>
        <p:spPr>
          <a:xfrm flipV="1">
            <a:off x="5506468" y="2355879"/>
            <a:ext cx="304800" cy="2273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49" idx="6"/>
            <a:endCxn id="10" idx="2"/>
          </p:cNvCxnSpPr>
          <p:nvPr/>
        </p:nvCxnSpPr>
        <p:spPr>
          <a:xfrm>
            <a:off x="5506468" y="2583240"/>
            <a:ext cx="304800" cy="3060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55" idx="7"/>
            <a:endCxn id="152" idx="3"/>
          </p:cNvCxnSpPr>
          <p:nvPr/>
        </p:nvCxnSpPr>
        <p:spPr>
          <a:xfrm rot="5400000" flipH="1" flipV="1">
            <a:off x="4063290" y="3965042"/>
            <a:ext cx="752756" cy="4367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3" idx="4"/>
            <a:endCxn id="155" idx="7"/>
          </p:cNvCxnSpPr>
          <p:nvPr/>
        </p:nvCxnSpPr>
        <p:spPr>
          <a:xfrm rot="5400000">
            <a:off x="3866055" y="3967155"/>
            <a:ext cx="947878" cy="2374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3" idx="2"/>
            <a:endCxn id="150" idx="7"/>
          </p:cNvCxnSpPr>
          <p:nvPr/>
        </p:nvCxnSpPr>
        <p:spPr>
          <a:xfrm rot="10800000" flipV="1">
            <a:off x="4068870" y="3497640"/>
            <a:ext cx="294598" cy="4525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155" idx="7"/>
            <a:endCxn id="151" idx="2"/>
          </p:cNvCxnSpPr>
          <p:nvPr/>
        </p:nvCxnSpPr>
        <p:spPr>
          <a:xfrm rot="5400000" flipH="1" flipV="1">
            <a:off x="4637580" y="3995730"/>
            <a:ext cx="147778" cy="9803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50" idx="6"/>
            <a:endCxn id="152" idx="2"/>
          </p:cNvCxnSpPr>
          <p:nvPr/>
        </p:nvCxnSpPr>
        <p:spPr>
          <a:xfrm flipV="1">
            <a:off x="4096768" y="3726240"/>
            <a:ext cx="533400" cy="30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55" idx="0"/>
            <a:endCxn id="150" idx="4"/>
          </p:cNvCxnSpPr>
          <p:nvPr/>
        </p:nvCxnSpPr>
        <p:spPr>
          <a:xfrm rot="16200000" flipV="1">
            <a:off x="3887218" y="4259640"/>
            <a:ext cx="38100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55" idx="7"/>
            <a:endCxn id="154" idx="3"/>
          </p:cNvCxnSpPr>
          <p:nvPr/>
        </p:nvCxnSpPr>
        <p:spPr>
          <a:xfrm rot="5400000" flipH="1" flipV="1">
            <a:off x="4368090" y="3965042"/>
            <a:ext cx="447956" cy="7415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4" idx="3"/>
            <a:endCxn id="150" idx="6"/>
          </p:cNvCxnSpPr>
          <p:nvPr/>
        </p:nvCxnSpPr>
        <p:spPr>
          <a:xfrm rot="5400000" flipH="1">
            <a:off x="4489406" y="3638402"/>
            <a:ext cx="80822" cy="8660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0" idx="6"/>
            <a:endCxn id="151" idx="2"/>
          </p:cNvCxnSpPr>
          <p:nvPr/>
        </p:nvCxnSpPr>
        <p:spPr>
          <a:xfrm>
            <a:off x="4096768" y="4031040"/>
            <a:ext cx="11049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/>
          <p:cNvSpPr>
            <a:spLocks noChangeAspect="1"/>
          </p:cNvSpPr>
          <p:nvPr/>
        </p:nvSpPr>
        <p:spPr>
          <a:xfrm>
            <a:off x="5315968" y="2468940"/>
            <a:ext cx="1905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>
            <a:spLocks noChangeAspect="1"/>
          </p:cNvSpPr>
          <p:nvPr/>
        </p:nvSpPr>
        <p:spPr>
          <a:xfrm>
            <a:off x="3906268" y="3916740"/>
            <a:ext cx="1905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>
            <a:spLocks noChangeAspect="1"/>
          </p:cNvSpPr>
          <p:nvPr/>
        </p:nvSpPr>
        <p:spPr>
          <a:xfrm>
            <a:off x="4058668" y="4526340"/>
            <a:ext cx="1905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>
            <a:spLocks noChangeAspect="1"/>
          </p:cNvSpPr>
          <p:nvPr/>
        </p:nvSpPr>
        <p:spPr>
          <a:xfrm>
            <a:off x="4934968" y="3916740"/>
            <a:ext cx="1905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Straight Connector 172"/>
          <p:cNvCxnSpPr>
            <a:stCxn id="168" idx="0"/>
            <a:endCxn id="8" idx="3"/>
          </p:cNvCxnSpPr>
          <p:nvPr/>
        </p:nvCxnSpPr>
        <p:spPr>
          <a:xfrm rot="5400000" flipH="1" flipV="1">
            <a:off x="5342373" y="1972147"/>
            <a:ext cx="565639" cy="4279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69" idx="3"/>
            <a:endCxn id="136" idx="5"/>
          </p:cNvCxnSpPr>
          <p:nvPr/>
        </p:nvCxnSpPr>
        <p:spPr>
          <a:xfrm rot="5400000" flipH="1">
            <a:off x="3049637" y="3227334"/>
            <a:ext cx="1065561" cy="7034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 advTm="215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125" grpId="0" animBg="1"/>
      <p:bldP spid="133" grpId="0" animBg="1"/>
      <p:bldP spid="136" grpId="0" animBg="1"/>
      <p:bldP spid="168" grpId="0" animBg="1"/>
      <p:bldP spid="169" grpId="0" animBg="1"/>
      <p:bldP spid="170" grpId="0" animBg="1"/>
      <p:bldP spid="17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Interpretable Mining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  <p:grpSp>
        <p:nvGrpSpPr>
          <p:cNvPr id="3" name="Group 181"/>
          <p:cNvGrpSpPr>
            <a:grpSpLocks noChangeAspect="1"/>
          </p:cNvGrpSpPr>
          <p:nvPr/>
        </p:nvGrpSpPr>
        <p:grpSpPr>
          <a:xfrm>
            <a:off x="2258567" y="1905000"/>
            <a:ext cx="4675633" cy="3657600"/>
            <a:chOff x="4544568" y="2270787"/>
            <a:chExt cx="4675632" cy="3657600"/>
          </a:xfrm>
        </p:grpSpPr>
        <p:pic>
          <p:nvPicPr>
            <p:cNvPr id="141" name="Picture 1"/>
            <p:cNvPicPr>
              <a:picLocks noChangeAspect="1" noChangeArrowheads="1"/>
            </p:cNvPicPr>
            <p:nvPr/>
          </p:nvPicPr>
          <p:blipFill>
            <a:blip r:embed="rId3"/>
            <a:srcRect t="4949" r="68138" b="13198"/>
            <a:stretch>
              <a:fillRect/>
            </a:stretch>
          </p:blipFill>
          <p:spPr bwMode="auto">
            <a:xfrm>
              <a:off x="4544568" y="2270787"/>
              <a:ext cx="4549131" cy="3657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2" name="Rectangle 141"/>
            <p:cNvSpPr/>
            <p:nvPr/>
          </p:nvSpPr>
          <p:spPr>
            <a:xfrm>
              <a:off x="8476488" y="2971800"/>
              <a:ext cx="4572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8165592" y="3124200"/>
              <a:ext cx="256032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7744968" y="3200400"/>
              <a:ext cx="256032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8964168" y="3124200"/>
              <a:ext cx="256032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8403336" y="2286000"/>
              <a:ext cx="103632" cy="310896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Rectangle 184"/>
          <p:cNvSpPr/>
          <p:nvPr/>
        </p:nvSpPr>
        <p:spPr>
          <a:xfrm>
            <a:off x="3657600" y="5257800"/>
            <a:ext cx="2133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IP Source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124200" y="5638800"/>
            <a:ext cx="3124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 rot="5400000">
            <a:off x="762000" y="3352800"/>
            <a:ext cx="3124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 rot="5400000">
            <a:off x="1219200" y="3276600"/>
            <a:ext cx="2133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IP Destination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497297" y="5581471"/>
            <a:ext cx="65037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 smtClean="0"/>
              <a:t>Flag anomalies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/>
              <a:t>Find a few nodes</a:t>
            </a:r>
          </a:p>
          <a:p>
            <a:pPr lvl="1"/>
            <a:r>
              <a:rPr lang="en-US" sz="2400" dirty="0" smtClean="0"/>
              <a:t>(which are responsible for such anomalies)</a:t>
            </a:r>
          </a:p>
        </p:txBody>
      </p:sp>
    </p:spTree>
  </p:cSld>
  <p:clrMapOvr>
    <a:masterClrMapping/>
  </p:clrMapOvr>
  <p:transition advTm="13078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28600" y="4477512"/>
            <a:ext cx="8686800" cy="822960"/>
          </a:xfrm>
          <a:prstGeom prst="rect">
            <a:avLst/>
          </a:prstGeom>
          <a:solidFill>
            <a:srgbClr val="7030A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600" y="3657600"/>
            <a:ext cx="8686800" cy="838200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2819400"/>
            <a:ext cx="8686800" cy="838200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</p:nvPr>
        </p:nvGraphicFramePr>
        <p:xfrm>
          <a:off x="228600" y="1463040"/>
          <a:ext cx="8686800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200"/>
                <a:gridCol w="1647202"/>
                <a:gridCol w="2696198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        </a:t>
                      </a:r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Plans</a:t>
                      </a:r>
                    </a:p>
                    <a:p>
                      <a:pPr algn="l"/>
                      <a:endParaRPr lang="en-US" sz="28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Goals</a:t>
                      </a:r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en-US" sz="105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Step 1</a:t>
                      </a: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(thesis)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Step</a:t>
                      </a:r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2</a:t>
                      </a:r>
                    </a:p>
                    <a:p>
                      <a:pPr algn="ctr"/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(medium term)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en-US" sz="105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Step 3</a:t>
                      </a:r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(long term)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G1 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Querying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Chapter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2-6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Recommendation</a:t>
                      </a:r>
                    </a:p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Interpretable Q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Querying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rich 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G2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Mining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Chapter 7-9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I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mmunization</a:t>
                      </a:r>
                    </a:p>
                    <a:p>
                      <a:pPr algn="l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Interpretable M</a:t>
                      </a:r>
                      <a:endParaRPr lang="en-US" sz="2400" dirty="0" smtClean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Mining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rich 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G3 Scalability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Chapter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2-9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O(m) or better </a:t>
                      </a:r>
                    </a:p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(single machine)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Scalable by parallel    </a:t>
                      </a:r>
                    </a:p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Scalable on rich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data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228600" y="1447800"/>
            <a:ext cx="160020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Next?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rot="16200000" flipH="1">
            <a:off x="1595628" y="3383280"/>
            <a:ext cx="3840480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BDDC61-0982-4FF6-8404-C90D7CCD7D10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9563" y="5536049"/>
            <a:ext cx="81034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Research Theme: Help users to </a:t>
            </a:r>
            <a:r>
              <a:rPr lang="en-US" sz="35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understand</a:t>
            </a:r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35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utilize</a:t>
            </a:r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large graph-related data.</a:t>
            </a:r>
            <a:endParaRPr lang="en-US" sz="35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72200" y="2819400"/>
            <a:ext cx="2743200" cy="838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advTm="66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Rich Graphs</a:t>
            </a:r>
            <a:br>
              <a:rPr lang="en-US" dirty="0" smtClean="0"/>
            </a:br>
            <a:r>
              <a:rPr lang="en-US" sz="4000" dirty="0" smtClean="0"/>
              <a:t>(geo-coded, time-evolving, attributed)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476488" y="2971800"/>
            <a:ext cx="4572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2788" name="Picture 4" descr="http://www.bnb.tv/img/global_map.jp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3500" y="1447800"/>
            <a:ext cx="8677275" cy="5019675"/>
          </a:xfrm>
          <a:prstGeom prst="rect">
            <a:avLst/>
          </a:prstGeom>
          <a:noFill/>
        </p:spPr>
      </p:pic>
      <p:pic>
        <p:nvPicPr>
          <p:cNvPr id="502789" name="Picture 5"/>
          <p:cNvPicPr>
            <a:picLocks noChangeAspect="1" noChangeArrowheads="1"/>
          </p:cNvPicPr>
          <p:nvPr/>
        </p:nvPicPr>
        <p:blipFill>
          <a:blip r:embed="rId4"/>
          <a:srcRect l="4001" r="12002" b="30972"/>
          <a:stretch>
            <a:fillRect/>
          </a:stretch>
        </p:blipFill>
        <p:spPr bwMode="auto">
          <a:xfrm>
            <a:off x="1456945" y="3048000"/>
            <a:ext cx="192020" cy="40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2790" name="Picture 6"/>
          <p:cNvPicPr>
            <a:picLocks noChangeAspect="1" noChangeArrowheads="1"/>
          </p:cNvPicPr>
          <p:nvPr/>
        </p:nvPicPr>
        <p:blipFill>
          <a:blip r:embed="rId5"/>
          <a:srcRect l="8349" r="8349" b="32546"/>
          <a:stretch>
            <a:fillRect/>
          </a:stretch>
        </p:blipFill>
        <p:spPr bwMode="auto">
          <a:xfrm>
            <a:off x="4056892" y="3886200"/>
            <a:ext cx="182493" cy="37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2791" name="Picture 7"/>
          <p:cNvPicPr>
            <a:picLocks noChangeAspect="1" noChangeArrowheads="1"/>
          </p:cNvPicPr>
          <p:nvPr/>
        </p:nvPicPr>
        <p:blipFill>
          <a:blip r:embed="rId6"/>
          <a:srcRect l="3840" r="3840" b="30004"/>
          <a:stretch>
            <a:fillRect/>
          </a:stretch>
        </p:blipFill>
        <p:spPr bwMode="auto">
          <a:xfrm>
            <a:off x="6553200" y="3048000"/>
            <a:ext cx="219835" cy="42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2792" name="Picture 8"/>
          <p:cNvPicPr>
            <a:picLocks noChangeAspect="1" noChangeArrowheads="1"/>
          </p:cNvPicPr>
          <p:nvPr/>
        </p:nvPicPr>
        <p:blipFill>
          <a:blip r:embed="rId7"/>
          <a:srcRect b="30972"/>
          <a:stretch>
            <a:fillRect/>
          </a:stretch>
        </p:blipFill>
        <p:spPr bwMode="auto">
          <a:xfrm>
            <a:off x="4343400" y="4495800"/>
            <a:ext cx="180975" cy="407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8"/>
          <p:cNvPicPr>
            <a:picLocks noChangeAspect="1" noChangeArrowheads="1"/>
          </p:cNvPicPr>
          <p:nvPr/>
        </p:nvPicPr>
        <p:blipFill>
          <a:blip r:embed="rId7"/>
          <a:srcRect b="30972"/>
          <a:stretch>
            <a:fillRect/>
          </a:stretch>
        </p:blipFill>
        <p:spPr bwMode="auto">
          <a:xfrm>
            <a:off x="4695825" y="3886200"/>
            <a:ext cx="180975" cy="40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4"/>
          <a:srcRect l="4001" r="12002" b="30972"/>
          <a:stretch>
            <a:fillRect/>
          </a:stretch>
        </p:blipFill>
        <p:spPr bwMode="auto">
          <a:xfrm>
            <a:off x="914400" y="2590800"/>
            <a:ext cx="192020" cy="40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4"/>
          <a:srcRect l="4001" r="12002" b="30972"/>
          <a:stretch>
            <a:fillRect/>
          </a:stretch>
        </p:blipFill>
        <p:spPr bwMode="auto">
          <a:xfrm>
            <a:off x="1752600" y="3554753"/>
            <a:ext cx="192020" cy="40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4"/>
          <a:srcRect l="4001" r="12002" b="30972"/>
          <a:stretch>
            <a:fillRect/>
          </a:stretch>
        </p:blipFill>
        <p:spPr bwMode="auto">
          <a:xfrm>
            <a:off x="2438400" y="4419600"/>
            <a:ext cx="192020" cy="40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" name="Picture 7"/>
          <p:cNvPicPr>
            <a:picLocks noChangeAspect="1" noChangeArrowheads="1"/>
          </p:cNvPicPr>
          <p:nvPr/>
        </p:nvPicPr>
        <p:blipFill>
          <a:blip r:embed="rId6"/>
          <a:srcRect l="3840" r="3840" b="30004"/>
          <a:stretch>
            <a:fillRect/>
          </a:stretch>
        </p:blipFill>
        <p:spPr bwMode="auto">
          <a:xfrm>
            <a:off x="2295145" y="3200400"/>
            <a:ext cx="219835" cy="42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" name="Picture 7"/>
          <p:cNvPicPr>
            <a:picLocks noChangeAspect="1" noChangeArrowheads="1"/>
          </p:cNvPicPr>
          <p:nvPr/>
        </p:nvPicPr>
        <p:blipFill>
          <a:blip r:embed="rId6"/>
          <a:srcRect l="3840" r="3840" b="30004"/>
          <a:stretch>
            <a:fillRect/>
          </a:stretch>
        </p:blipFill>
        <p:spPr bwMode="auto">
          <a:xfrm>
            <a:off x="1914145" y="2819400"/>
            <a:ext cx="219835" cy="42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" name="Picture 7"/>
          <p:cNvPicPr>
            <a:picLocks noChangeAspect="1" noChangeArrowheads="1"/>
          </p:cNvPicPr>
          <p:nvPr/>
        </p:nvPicPr>
        <p:blipFill>
          <a:blip r:embed="rId6"/>
          <a:srcRect l="3840" r="3840" b="30004"/>
          <a:stretch>
            <a:fillRect/>
          </a:stretch>
        </p:blipFill>
        <p:spPr bwMode="auto">
          <a:xfrm>
            <a:off x="2971800" y="2286000"/>
            <a:ext cx="219835" cy="42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5"/>
          <a:srcRect l="8349" r="8349" b="32546"/>
          <a:stretch>
            <a:fillRect/>
          </a:stretch>
        </p:blipFill>
        <p:spPr bwMode="auto">
          <a:xfrm>
            <a:off x="2913892" y="4724400"/>
            <a:ext cx="182493" cy="37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" name="Picture 8"/>
          <p:cNvPicPr>
            <a:picLocks noChangeAspect="1" noChangeArrowheads="1"/>
          </p:cNvPicPr>
          <p:nvPr/>
        </p:nvPicPr>
        <p:blipFill>
          <a:blip r:embed="rId7"/>
          <a:srcRect b="30972"/>
          <a:stretch>
            <a:fillRect/>
          </a:stretch>
        </p:blipFill>
        <p:spPr bwMode="auto">
          <a:xfrm>
            <a:off x="2562225" y="5307353"/>
            <a:ext cx="180975" cy="40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8"/>
          <p:cNvPicPr>
            <a:picLocks noChangeAspect="1" noChangeArrowheads="1"/>
          </p:cNvPicPr>
          <p:nvPr/>
        </p:nvPicPr>
        <p:blipFill>
          <a:blip r:embed="rId7"/>
          <a:srcRect b="30972"/>
          <a:stretch>
            <a:fillRect/>
          </a:stretch>
        </p:blipFill>
        <p:spPr bwMode="auto">
          <a:xfrm>
            <a:off x="4724400" y="4648200"/>
            <a:ext cx="180975" cy="40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7"/>
          <a:srcRect b="30972"/>
          <a:stretch>
            <a:fillRect/>
          </a:stretch>
        </p:blipFill>
        <p:spPr bwMode="auto">
          <a:xfrm>
            <a:off x="5257800" y="3505200"/>
            <a:ext cx="180975" cy="40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" name="Picture 8"/>
          <p:cNvPicPr>
            <a:picLocks noChangeAspect="1" noChangeArrowheads="1"/>
          </p:cNvPicPr>
          <p:nvPr/>
        </p:nvPicPr>
        <p:blipFill>
          <a:blip r:embed="rId7"/>
          <a:srcRect b="30972"/>
          <a:stretch>
            <a:fillRect/>
          </a:stretch>
        </p:blipFill>
        <p:spPr bwMode="auto">
          <a:xfrm>
            <a:off x="6019800" y="3581400"/>
            <a:ext cx="180975" cy="40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" name="Picture 5"/>
          <p:cNvPicPr>
            <a:picLocks noChangeAspect="1" noChangeArrowheads="1"/>
          </p:cNvPicPr>
          <p:nvPr/>
        </p:nvPicPr>
        <p:blipFill>
          <a:blip r:embed="rId4"/>
          <a:srcRect l="4001" r="12002" b="30972"/>
          <a:stretch>
            <a:fillRect/>
          </a:stretch>
        </p:blipFill>
        <p:spPr bwMode="auto">
          <a:xfrm>
            <a:off x="5638800" y="2971800"/>
            <a:ext cx="192020" cy="40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>
          <a:blip r:embed="rId6"/>
          <a:srcRect l="3840" r="3840" b="30004"/>
          <a:stretch>
            <a:fillRect/>
          </a:stretch>
        </p:blipFill>
        <p:spPr bwMode="auto">
          <a:xfrm>
            <a:off x="6105145" y="2514600"/>
            <a:ext cx="219835" cy="42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5"/>
          <a:srcRect l="8349" r="8349" b="32546"/>
          <a:stretch>
            <a:fillRect/>
          </a:stretch>
        </p:blipFill>
        <p:spPr bwMode="auto">
          <a:xfrm>
            <a:off x="4572000" y="2971800"/>
            <a:ext cx="182493" cy="37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5"/>
          <a:srcRect l="8349" r="8349" b="32546"/>
          <a:stretch>
            <a:fillRect/>
          </a:stretch>
        </p:blipFill>
        <p:spPr bwMode="auto">
          <a:xfrm>
            <a:off x="7010400" y="4953000"/>
            <a:ext cx="182493" cy="37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1" name="Straight Connector 60"/>
          <p:cNvCxnSpPr>
            <a:stCxn id="47" idx="3"/>
            <a:endCxn id="51" idx="1"/>
          </p:cNvCxnSpPr>
          <p:nvPr/>
        </p:nvCxnSpPr>
        <p:spPr>
          <a:xfrm>
            <a:off x="2630420" y="4623424"/>
            <a:ext cx="283472" cy="29051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124200" y="4114801"/>
            <a:ext cx="838200" cy="76199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endCxn id="51" idx="2"/>
          </p:cNvCxnSpPr>
          <p:nvPr/>
        </p:nvCxnSpPr>
        <p:spPr>
          <a:xfrm flipV="1">
            <a:off x="2743200" y="5103473"/>
            <a:ext cx="261939" cy="23052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2" idx="0"/>
          </p:cNvCxnSpPr>
          <p:nvPr/>
        </p:nvCxnSpPr>
        <p:spPr>
          <a:xfrm rot="16200000" flipV="1">
            <a:off x="2406481" y="5061120"/>
            <a:ext cx="430553" cy="619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7" idx="0"/>
            <a:endCxn id="46" idx="3"/>
          </p:cNvCxnSpPr>
          <p:nvPr/>
        </p:nvCxnSpPr>
        <p:spPr>
          <a:xfrm rot="16200000" flipV="1">
            <a:off x="1909004" y="3794194"/>
            <a:ext cx="661023" cy="58979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10800000">
            <a:off x="1143000" y="2819400"/>
            <a:ext cx="274320" cy="36576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16200000" flipV="1">
            <a:off x="1485900" y="3543300"/>
            <a:ext cx="228600" cy="1524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10800000" flipV="1">
            <a:off x="2133602" y="2514600"/>
            <a:ext cx="761998" cy="4572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48" idx="3"/>
          </p:cNvCxnSpPr>
          <p:nvPr/>
        </p:nvCxnSpPr>
        <p:spPr>
          <a:xfrm rot="5400000">
            <a:off x="2408114" y="2926266"/>
            <a:ext cx="594352" cy="3806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48" idx="1"/>
          </p:cNvCxnSpPr>
          <p:nvPr/>
        </p:nvCxnSpPr>
        <p:spPr>
          <a:xfrm rot="10800000">
            <a:off x="2057401" y="3276600"/>
            <a:ext cx="237745" cy="1371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10800000" flipV="1">
            <a:off x="1981201" y="3480422"/>
            <a:ext cx="265180" cy="25337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rot="5400000" flipH="1" flipV="1">
            <a:off x="4076701" y="3467103"/>
            <a:ext cx="609601" cy="22859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 flipH="1" flipV="1">
            <a:off x="4724398" y="4191002"/>
            <a:ext cx="838204" cy="3810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44" idx="3"/>
          </p:cNvCxnSpPr>
          <p:nvPr/>
        </p:nvCxnSpPr>
        <p:spPr>
          <a:xfrm flipV="1">
            <a:off x="4876800" y="3733800"/>
            <a:ext cx="304800" cy="3562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rot="5400000" flipH="1" flipV="1">
            <a:off x="4355788" y="4178612"/>
            <a:ext cx="356224" cy="228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502792" idx="3"/>
          </p:cNvCxnSpPr>
          <p:nvPr/>
        </p:nvCxnSpPr>
        <p:spPr>
          <a:xfrm>
            <a:off x="4524375" y="4699625"/>
            <a:ext cx="200025" cy="2549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54" idx="3"/>
          </p:cNvCxnSpPr>
          <p:nvPr/>
        </p:nvCxnSpPr>
        <p:spPr>
          <a:xfrm>
            <a:off x="5438775" y="3709024"/>
            <a:ext cx="504825" cy="10097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56" idx="3"/>
          </p:cNvCxnSpPr>
          <p:nvPr/>
        </p:nvCxnSpPr>
        <p:spPr>
          <a:xfrm>
            <a:off x="5830820" y="3175624"/>
            <a:ext cx="265180" cy="32957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54" idx="0"/>
            <a:endCxn id="56" idx="1"/>
          </p:cNvCxnSpPr>
          <p:nvPr/>
        </p:nvCxnSpPr>
        <p:spPr>
          <a:xfrm rot="5400000" flipH="1" flipV="1">
            <a:off x="5328756" y="3195156"/>
            <a:ext cx="329576" cy="29051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57" idx="2"/>
            <a:endCxn id="502791" idx="1"/>
          </p:cNvCxnSpPr>
          <p:nvPr/>
        </p:nvCxnSpPr>
        <p:spPr>
          <a:xfrm rot="16200000" flipH="1">
            <a:off x="6224107" y="2932258"/>
            <a:ext cx="320049" cy="33813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endCxn id="55" idx="3"/>
          </p:cNvCxnSpPr>
          <p:nvPr/>
        </p:nvCxnSpPr>
        <p:spPr>
          <a:xfrm rot="5400000">
            <a:off x="6122676" y="3430900"/>
            <a:ext cx="432424" cy="2762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rot="5400000">
            <a:off x="6019802" y="3200402"/>
            <a:ext cx="381001" cy="761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rot="10800000" flipV="1">
            <a:off x="2895600" y="5181600"/>
            <a:ext cx="4010025" cy="45720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endCxn id="53" idx="3"/>
          </p:cNvCxnSpPr>
          <p:nvPr/>
        </p:nvCxnSpPr>
        <p:spPr>
          <a:xfrm rot="10800000">
            <a:off x="4905376" y="4852024"/>
            <a:ext cx="1952625" cy="25337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rot="16200000" flipV="1">
            <a:off x="6019800" y="4191000"/>
            <a:ext cx="914400" cy="762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rot="16200000" flipV="1">
            <a:off x="6134100" y="4152900"/>
            <a:ext cx="1295400" cy="1524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609600" y="6096000"/>
            <a:ext cx="827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What happened in the west coast in the last week?</a:t>
            </a:r>
            <a:endParaRPr lang="en-US" sz="2800" dirty="0"/>
          </a:p>
        </p:txBody>
      </p:sp>
    </p:spTree>
  </p:cSld>
  <p:clrMapOvr>
    <a:masterClrMapping/>
  </p:clrMapOvr>
  <p:transition advTm="161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7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7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7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10600" cy="1143000"/>
          </a:xfrm>
        </p:spPr>
        <p:txBody>
          <a:bodyPr/>
          <a:lstStyle/>
          <a:p>
            <a:pPr eaLnBrk="1" hangingPunct="1"/>
            <a:r>
              <a:rPr lang="en-US" sz="4800" dirty="0" smtClean="0"/>
              <a:t>Thesis Work: (high level)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525963"/>
          </a:xfrm>
        </p:spPr>
        <p:txBody>
          <a:bodyPr/>
          <a:lstStyle/>
          <a:p>
            <a:pPr eaLnBrk="1" hangingPunct="1"/>
            <a:r>
              <a:rPr lang="en-US" sz="4000" smtClean="0"/>
              <a:t>Given a large graph, we want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C836C6-415D-47E7-913F-AB7D38C4755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6200" y="1600200"/>
            <a:ext cx="4419600" cy="4876800"/>
            <a:chOff x="76200" y="1600200"/>
            <a:chExt cx="4419600" cy="4876800"/>
          </a:xfrm>
        </p:grpSpPr>
        <p:graphicFrame>
          <p:nvGraphicFramePr>
            <p:cNvPr id="1026" name="Object 3"/>
            <p:cNvGraphicFramePr>
              <a:graphicFrameLocks noChangeAspect="1"/>
            </p:cNvGraphicFramePr>
            <p:nvPr/>
          </p:nvGraphicFramePr>
          <p:xfrm>
            <a:off x="152400" y="2692400"/>
            <a:ext cx="4195763" cy="2946400"/>
          </p:xfrm>
          <a:graphic>
            <a:graphicData uri="http://schemas.openxmlformats.org/presentationml/2006/ole">
              <p:oleObj spid="_x0000_s1026" name="Visio" r:id="rId5" imgW="7612685" imgH="5344668" progId="">
                <p:embed/>
              </p:oleObj>
            </a:graphicData>
          </a:graphic>
        </p:graphicFrame>
        <p:sp>
          <p:nvSpPr>
            <p:cNvPr id="7" name="Rectangle 6"/>
            <p:cNvSpPr/>
            <p:nvPr/>
          </p:nvSpPr>
          <p:spPr>
            <a:xfrm>
              <a:off x="76200" y="1600200"/>
              <a:ext cx="4419600" cy="487680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39" name="TextBox 7"/>
            <p:cNvSpPr txBox="1">
              <a:spLocks noChangeArrowheads="1"/>
            </p:cNvSpPr>
            <p:nvPr/>
          </p:nvSpPr>
          <p:spPr bwMode="auto">
            <a:xfrm>
              <a:off x="108060" y="5791200"/>
              <a:ext cx="438774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CePS on DBLP </a:t>
              </a:r>
              <a:r>
                <a:rPr lang="en-US"/>
                <a:t>[Tong+ KDD 06]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648200" y="1600200"/>
            <a:ext cx="4419600" cy="4876800"/>
            <a:chOff x="4648200" y="1600200"/>
            <a:chExt cx="4419600" cy="4876800"/>
          </a:xfrm>
        </p:grpSpPr>
        <p:pic>
          <p:nvPicPr>
            <p:cNvPr id="1035" name="Picture 6"/>
            <p:cNvPicPr>
              <a:picLocks noChangeAspect="1" noChangeArrowheads="1"/>
            </p:cNvPicPr>
            <p:nvPr/>
          </p:nvPicPr>
          <p:blipFill>
            <a:blip r:embed="rId6"/>
            <a:srcRect t="2747" r="2084" b="4533"/>
            <a:stretch>
              <a:fillRect/>
            </a:stretch>
          </p:blipFill>
          <p:spPr bwMode="auto">
            <a:xfrm>
              <a:off x="4697327" y="2552548"/>
              <a:ext cx="4294273" cy="3086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4648200" y="1600200"/>
              <a:ext cx="4419600" cy="487680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37" name="TextBox 9"/>
            <p:cNvSpPr txBox="1">
              <a:spLocks noChangeArrowheads="1"/>
            </p:cNvSpPr>
            <p:nvPr/>
          </p:nvSpPr>
          <p:spPr bwMode="auto">
            <a:xfrm>
              <a:off x="4876800" y="5791200"/>
              <a:ext cx="392613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0000FF"/>
                  </a:solidFill>
                </a:rPr>
                <a:t>T3 on CIKM </a:t>
              </a:r>
              <a:r>
                <a:rPr lang="en-US"/>
                <a:t>[Tong+ CIKM 08]</a:t>
              </a:r>
            </a:p>
          </p:txBody>
        </p:sp>
      </p:grpSp>
      <p:sp>
        <p:nvSpPr>
          <p:cNvPr id="1032" name="TextBox 10"/>
          <p:cNvSpPr txBox="1">
            <a:spLocks noChangeArrowheads="1"/>
          </p:cNvSpPr>
          <p:nvPr/>
        </p:nvSpPr>
        <p:spPr bwMode="auto">
          <a:xfrm>
            <a:off x="304800" y="1752600"/>
            <a:ext cx="401917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/>
              <a:t>+Task </a:t>
            </a:r>
            <a:r>
              <a:rPr lang="en-US" sz="3600" b="1" dirty="0" smtClean="0">
                <a:solidFill>
                  <a:srgbClr val="0000CC"/>
                </a:solidFill>
              </a:rPr>
              <a:t>Q</a:t>
            </a:r>
            <a:r>
              <a:rPr lang="en-US" sz="3600" dirty="0" smtClean="0"/>
              <a:t>: </a:t>
            </a:r>
            <a:r>
              <a:rPr lang="en-US" sz="3600" b="1" dirty="0">
                <a:solidFill>
                  <a:srgbClr val="0000FF"/>
                </a:solidFill>
              </a:rPr>
              <a:t>Q</a:t>
            </a:r>
            <a:r>
              <a:rPr lang="en-US" sz="3600" dirty="0">
                <a:solidFill>
                  <a:srgbClr val="0000FF"/>
                </a:solidFill>
              </a:rPr>
              <a:t>uerying</a:t>
            </a:r>
          </a:p>
        </p:txBody>
      </p:sp>
      <p:sp>
        <p:nvSpPr>
          <p:cNvPr id="1033" name="TextBox 11"/>
          <p:cNvSpPr txBox="1">
            <a:spLocks noChangeArrowheads="1"/>
          </p:cNvSpPr>
          <p:nvPr/>
        </p:nvSpPr>
        <p:spPr bwMode="auto">
          <a:xfrm>
            <a:off x="5089525" y="1752600"/>
            <a:ext cx="3441904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lvl="1"/>
            <a:r>
              <a:rPr lang="en-US" sz="3500" dirty="0"/>
              <a:t>+Task </a:t>
            </a:r>
            <a:r>
              <a:rPr lang="en-US" sz="3500" b="1" dirty="0" smtClean="0">
                <a:solidFill>
                  <a:srgbClr val="0000CC"/>
                </a:solidFill>
              </a:rPr>
              <a:t>M</a:t>
            </a:r>
            <a:r>
              <a:rPr lang="en-US" sz="3500" dirty="0" smtClean="0"/>
              <a:t>: </a:t>
            </a:r>
            <a:r>
              <a:rPr lang="en-US" sz="3500" b="1" dirty="0">
                <a:solidFill>
                  <a:srgbClr val="0000FF"/>
                </a:solidFill>
              </a:rPr>
              <a:t>M</a:t>
            </a:r>
            <a:r>
              <a:rPr lang="en-US" sz="3500" dirty="0">
                <a:solidFill>
                  <a:srgbClr val="0000FF"/>
                </a:solidFill>
              </a:rPr>
              <a:t>ining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221038" y="6477000"/>
            <a:ext cx="26463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Will return to this later…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52400" y="2362200"/>
            <a:ext cx="4092633" cy="2362200"/>
            <a:chOff x="152400" y="2362200"/>
            <a:chExt cx="4092633" cy="2362200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505200" y="2362200"/>
              <a:ext cx="739833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581400" y="3810000"/>
              <a:ext cx="6096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81000" y="3810000"/>
              <a:ext cx="615297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52400" y="2362200"/>
              <a:ext cx="9144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custDataLst>
      <p:tags r:id="rId2"/>
    </p:custDataLst>
  </p:cSld>
  <p:clrMapOvr>
    <a:masterClrMapping/>
  </p:clrMapOvr>
  <p:transition advTm="450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28600" y="4477512"/>
            <a:ext cx="8686800" cy="822960"/>
          </a:xfrm>
          <a:prstGeom prst="rect">
            <a:avLst/>
          </a:prstGeom>
          <a:solidFill>
            <a:srgbClr val="7030A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600" y="3657600"/>
            <a:ext cx="8686800" cy="838200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2819400"/>
            <a:ext cx="8686800" cy="838200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</p:nvPr>
        </p:nvGraphicFramePr>
        <p:xfrm>
          <a:off x="228600" y="1463040"/>
          <a:ext cx="8686800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200"/>
                <a:gridCol w="1647202"/>
                <a:gridCol w="2696198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        </a:t>
                      </a:r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Plans</a:t>
                      </a:r>
                    </a:p>
                    <a:p>
                      <a:pPr algn="l"/>
                      <a:endParaRPr lang="en-US" sz="28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Goals</a:t>
                      </a:r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en-US" sz="105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Step 1</a:t>
                      </a: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(thesis)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Step</a:t>
                      </a:r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2</a:t>
                      </a:r>
                    </a:p>
                    <a:p>
                      <a:pPr algn="ctr"/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(medium term)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en-US" sz="105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Step 3</a:t>
                      </a:r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(long term)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G1 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Querying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Chapter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2-6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Recommendation</a:t>
                      </a:r>
                    </a:p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Interpretable Q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Querying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rich 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G2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Mining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Chapter 7-9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I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mmunization</a:t>
                      </a:r>
                    </a:p>
                    <a:p>
                      <a:pPr algn="l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Interpretable M</a:t>
                      </a:r>
                      <a:endParaRPr lang="en-US" sz="2400" dirty="0" smtClean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Mining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rich 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G3 Scalability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Chapter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2-9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O(m) or better </a:t>
                      </a:r>
                    </a:p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(single machine)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Scalable by parallel    </a:t>
                      </a:r>
                    </a:p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Scalable on rich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data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228600" y="1447800"/>
            <a:ext cx="160020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Next?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rot="16200000" flipH="1">
            <a:off x="1595628" y="3383280"/>
            <a:ext cx="3840480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BDDC61-0982-4FF6-8404-C90D7CCD7D10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9563" y="5536049"/>
            <a:ext cx="81034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Research Theme: Help users to </a:t>
            </a:r>
            <a:r>
              <a:rPr lang="en-US" sz="35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understand</a:t>
            </a:r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35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utilize</a:t>
            </a:r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large graph-related data.</a:t>
            </a:r>
            <a:endParaRPr lang="en-US" sz="35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72200" y="3657600"/>
            <a:ext cx="2743200" cy="838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advTm="356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Rich Graphs</a:t>
            </a:r>
            <a:br>
              <a:rPr lang="en-US" dirty="0" smtClean="0"/>
            </a:br>
            <a:r>
              <a:rPr lang="en-US" sz="4000" dirty="0" smtClean="0"/>
              <a:t>(geo-coded, time-evolving, attributed)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  <p:pic>
        <p:nvPicPr>
          <p:cNvPr id="502788" name="Picture 4" descr="http://www.bnb.tv/img/global_map.jpg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3500" y="1447800"/>
            <a:ext cx="8677275" cy="5019675"/>
          </a:xfrm>
          <a:prstGeom prst="rect">
            <a:avLst/>
          </a:prstGeom>
          <a:noFill/>
        </p:spPr>
      </p:pic>
      <p:pic>
        <p:nvPicPr>
          <p:cNvPr id="502789" name="Picture 5"/>
          <p:cNvPicPr>
            <a:picLocks noChangeAspect="1" noChangeArrowheads="1"/>
          </p:cNvPicPr>
          <p:nvPr/>
        </p:nvPicPr>
        <p:blipFill>
          <a:blip r:embed="rId5"/>
          <a:srcRect l="4001" r="12002" b="30972"/>
          <a:stretch>
            <a:fillRect/>
          </a:stretch>
        </p:blipFill>
        <p:spPr bwMode="auto">
          <a:xfrm>
            <a:off x="1456945" y="3048000"/>
            <a:ext cx="192020" cy="40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2790" name="Picture 6"/>
          <p:cNvPicPr>
            <a:picLocks noChangeAspect="1" noChangeArrowheads="1"/>
          </p:cNvPicPr>
          <p:nvPr/>
        </p:nvPicPr>
        <p:blipFill>
          <a:blip r:embed="rId6"/>
          <a:srcRect l="8349" r="8349" b="32546"/>
          <a:stretch>
            <a:fillRect/>
          </a:stretch>
        </p:blipFill>
        <p:spPr bwMode="auto">
          <a:xfrm>
            <a:off x="4056892" y="3886200"/>
            <a:ext cx="182493" cy="37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2791" name="Picture 7"/>
          <p:cNvPicPr>
            <a:picLocks noChangeAspect="1" noChangeArrowheads="1"/>
          </p:cNvPicPr>
          <p:nvPr/>
        </p:nvPicPr>
        <p:blipFill>
          <a:blip r:embed="rId7"/>
          <a:srcRect l="3840" r="3840" b="30004"/>
          <a:stretch>
            <a:fillRect/>
          </a:stretch>
        </p:blipFill>
        <p:spPr bwMode="auto">
          <a:xfrm>
            <a:off x="6553200" y="3048000"/>
            <a:ext cx="219835" cy="42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2792" name="Picture 8"/>
          <p:cNvPicPr>
            <a:picLocks noChangeAspect="1" noChangeArrowheads="1"/>
          </p:cNvPicPr>
          <p:nvPr/>
        </p:nvPicPr>
        <p:blipFill>
          <a:blip r:embed="rId8"/>
          <a:srcRect b="30972"/>
          <a:stretch>
            <a:fillRect/>
          </a:stretch>
        </p:blipFill>
        <p:spPr bwMode="auto">
          <a:xfrm>
            <a:off x="4343400" y="4495800"/>
            <a:ext cx="180975" cy="407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8"/>
          <p:cNvPicPr>
            <a:picLocks noChangeAspect="1" noChangeArrowheads="1"/>
          </p:cNvPicPr>
          <p:nvPr/>
        </p:nvPicPr>
        <p:blipFill>
          <a:blip r:embed="rId8"/>
          <a:srcRect b="30972"/>
          <a:stretch>
            <a:fillRect/>
          </a:stretch>
        </p:blipFill>
        <p:spPr bwMode="auto">
          <a:xfrm>
            <a:off x="4695825" y="3886200"/>
            <a:ext cx="180975" cy="40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5"/>
          <a:srcRect l="4001" r="12002" b="30972"/>
          <a:stretch>
            <a:fillRect/>
          </a:stretch>
        </p:blipFill>
        <p:spPr bwMode="auto">
          <a:xfrm>
            <a:off x="914400" y="2590800"/>
            <a:ext cx="192020" cy="40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5"/>
          <a:srcRect l="4001" r="12002" b="30972"/>
          <a:stretch>
            <a:fillRect/>
          </a:stretch>
        </p:blipFill>
        <p:spPr bwMode="auto">
          <a:xfrm>
            <a:off x="1752600" y="3554753"/>
            <a:ext cx="192020" cy="40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5"/>
          <a:srcRect l="4001" r="12002" b="30972"/>
          <a:stretch>
            <a:fillRect/>
          </a:stretch>
        </p:blipFill>
        <p:spPr bwMode="auto">
          <a:xfrm>
            <a:off x="2438400" y="4419600"/>
            <a:ext cx="192020" cy="40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" name="Picture 7"/>
          <p:cNvPicPr>
            <a:picLocks noChangeAspect="1" noChangeArrowheads="1"/>
          </p:cNvPicPr>
          <p:nvPr/>
        </p:nvPicPr>
        <p:blipFill>
          <a:blip r:embed="rId7"/>
          <a:srcRect l="3840" r="3840" b="30004"/>
          <a:stretch>
            <a:fillRect/>
          </a:stretch>
        </p:blipFill>
        <p:spPr bwMode="auto">
          <a:xfrm>
            <a:off x="2295145" y="3200400"/>
            <a:ext cx="219835" cy="42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" name="Picture 7"/>
          <p:cNvPicPr>
            <a:picLocks noChangeAspect="1" noChangeArrowheads="1"/>
          </p:cNvPicPr>
          <p:nvPr/>
        </p:nvPicPr>
        <p:blipFill>
          <a:blip r:embed="rId7"/>
          <a:srcRect l="3840" r="3840" b="30004"/>
          <a:stretch>
            <a:fillRect/>
          </a:stretch>
        </p:blipFill>
        <p:spPr bwMode="auto">
          <a:xfrm>
            <a:off x="1914145" y="2819400"/>
            <a:ext cx="219835" cy="42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" name="Picture 7"/>
          <p:cNvPicPr>
            <a:picLocks noChangeAspect="1" noChangeArrowheads="1"/>
          </p:cNvPicPr>
          <p:nvPr/>
        </p:nvPicPr>
        <p:blipFill>
          <a:blip r:embed="rId7"/>
          <a:srcRect l="3840" r="3840" b="30004"/>
          <a:stretch>
            <a:fillRect/>
          </a:stretch>
        </p:blipFill>
        <p:spPr bwMode="auto">
          <a:xfrm>
            <a:off x="2971800" y="2286000"/>
            <a:ext cx="219835" cy="42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6"/>
          <a:srcRect l="8349" r="8349" b="32546"/>
          <a:stretch>
            <a:fillRect/>
          </a:stretch>
        </p:blipFill>
        <p:spPr bwMode="auto">
          <a:xfrm>
            <a:off x="2913892" y="4724400"/>
            <a:ext cx="182493" cy="37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" name="Picture 8"/>
          <p:cNvPicPr>
            <a:picLocks noChangeAspect="1" noChangeArrowheads="1"/>
          </p:cNvPicPr>
          <p:nvPr/>
        </p:nvPicPr>
        <p:blipFill>
          <a:blip r:embed="rId8"/>
          <a:srcRect b="30972"/>
          <a:stretch>
            <a:fillRect/>
          </a:stretch>
        </p:blipFill>
        <p:spPr bwMode="auto">
          <a:xfrm>
            <a:off x="2562225" y="5307353"/>
            <a:ext cx="180975" cy="40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8"/>
          <p:cNvPicPr>
            <a:picLocks noChangeAspect="1" noChangeArrowheads="1"/>
          </p:cNvPicPr>
          <p:nvPr/>
        </p:nvPicPr>
        <p:blipFill>
          <a:blip r:embed="rId8"/>
          <a:srcRect b="30972"/>
          <a:stretch>
            <a:fillRect/>
          </a:stretch>
        </p:blipFill>
        <p:spPr bwMode="auto">
          <a:xfrm>
            <a:off x="4724400" y="4648200"/>
            <a:ext cx="180975" cy="40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8"/>
          <a:srcRect b="30972"/>
          <a:stretch>
            <a:fillRect/>
          </a:stretch>
        </p:blipFill>
        <p:spPr bwMode="auto">
          <a:xfrm>
            <a:off x="5257800" y="3505200"/>
            <a:ext cx="180975" cy="40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" name="Picture 8"/>
          <p:cNvPicPr>
            <a:picLocks noChangeAspect="1" noChangeArrowheads="1"/>
          </p:cNvPicPr>
          <p:nvPr/>
        </p:nvPicPr>
        <p:blipFill>
          <a:blip r:embed="rId8"/>
          <a:srcRect b="30972"/>
          <a:stretch>
            <a:fillRect/>
          </a:stretch>
        </p:blipFill>
        <p:spPr bwMode="auto">
          <a:xfrm>
            <a:off x="6019800" y="3581400"/>
            <a:ext cx="180975" cy="40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" name="Picture 5"/>
          <p:cNvPicPr>
            <a:picLocks noChangeAspect="1" noChangeArrowheads="1"/>
          </p:cNvPicPr>
          <p:nvPr/>
        </p:nvPicPr>
        <p:blipFill>
          <a:blip r:embed="rId5"/>
          <a:srcRect l="4001" r="12002" b="30972"/>
          <a:stretch>
            <a:fillRect/>
          </a:stretch>
        </p:blipFill>
        <p:spPr bwMode="auto">
          <a:xfrm>
            <a:off x="5638800" y="2971800"/>
            <a:ext cx="192020" cy="407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>
          <a:blip r:embed="rId7"/>
          <a:srcRect l="3840" r="3840" b="30004"/>
          <a:stretch>
            <a:fillRect/>
          </a:stretch>
        </p:blipFill>
        <p:spPr bwMode="auto">
          <a:xfrm>
            <a:off x="6105145" y="2514600"/>
            <a:ext cx="219835" cy="42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6"/>
          <a:srcRect l="8349" r="8349" b="32546"/>
          <a:stretch>
            <a:fillRect/>
          </a:stretch>
        </p:blipFill>
        <p:spPr bwMode="auto">
          <a:xfrm>
            <a:off x="4572000" y="2971800"/>
            <a:ext cx="182493" cy="37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6"/>
          <a:srcRect l="8349" r="8349" b="32546"/>
          <a:stretch>
            <a:fillRect/>
          </a:stretch>
        </p:blipFill>
        <p:spPr bwMode="auto">
          <a:xfrm>
            <a:off x="7010400" y="4953000"/>
            <a:ext cx="182493" cy="37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1" name="Straight Connector 60"/>
          <p:cNvCxnSpPr>
            <a:stCxn id="47" idx="3"/>
            <a:endCxn id="51" idx="1"/>
          </p:cNvCxnSpPr>
          <p:nvPr/>
        </p:nvCxnSpPr>
        <p:spPr>
          <a:xfrm>
            <a:off x="2630420" y="4623424"/>
            <a:ext cx="283472" cy="29051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124200" y="4114801"/>
            <a:ext cx="838200" cy="76199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endCxn id="51" idx="2"/>
          </p:cNvCxnSpPr>
          <p:nvPr/>
        </p:nvCxnSpPr>
        <p:spPr>
          <a:xfrm flipV="1">
            <a:off x="2743200" y="5103473"/>
            <a:ext cx="261939" cy="23052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2" idx="0"/>
          </p:cNvCxnSpPr>
          <p:nvPr/>
        </p:nvCxnSpPr>
        <p:spPr>
          <a:xfrm rot="16200000" flipV="1">
            <a:off x="2406481" y="5061120"/>
            <a:ext cx="430553" cy="619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7" idx="0"/>
            <a:endCxn id="46" idx="3"/>
          </p:cNvCxnSpPr>
          <p:nvPr/>
        </p:nvCxnSpPr>
        <p:spPr>
          <a:xfrm rot="16200000" flipV="1">
            <a:off x="1909004" y="3794194"/>
            <a:ext cx="661023" cy="58979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10800000">
            <a:off x="1143000" y="2819400"/>
            <a:ext cx="274320" cy="36576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16200000" flipV="1">
            <a:off x="1485900" y="3543300"/>
            <a:ext cx="228600" cy="1524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10800000" flipV="1">
            <a:off x="2133602" y="2514600"/>
            <a:ext cx="761998" cy="4572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48" idx="3"/>
          </p:cNvCxnSpPr>
          <p:nvPr/>
        </p:nvCxnSpPr>
        <p:spPr>
          <a:xfrm rot="5400000">
            <a:off x="2408114" y="2926266"/>
            <a:ext cx="594352" cy="3806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48" idx="1"/>
          </p:cNvCxnSpPr>
          <p:nvPr/>
        </p:nvCxnSpPr>
        <p:spPr>
          <a:xfrm rot="10800000">
            <a:off x="2057401" y="3276600"/>
            <a:ext cx="237745" cy="1371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10800000" flipV="1">
            <a:off x="1981201" y="3480422"/>
            <a:ext cx="265180" cy="25337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rot="5400000" flipH="1" flipV="1">
            <a:off x="4076701" y="3467103"/>
            <a:ext cx="609601" cy="22859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 flipH="1" flipV="1">
            <a:off x="4724398" y="4191002"/>
            <a:ext cx="838204" cy="3810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44" idx="3"/>
          </p:cNvCxnSpPr>
          <p:nvPr/>
        </p:nvCxnSpPr>
        <p:spPr>
          <a:xfrm flipV="1">
            <a:off x="4876800" y="3733800"/>
            <a:ext cx="304800" cy="3562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rot="5400000" flipH="1" flipV="1">
            <a:off x="4355788" y="4178612"/>
            <a:ext cx="356224" cy="228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502792" idx="3"/>
          </p:cNvCxnSpPr>
          <p:nvPr/>
        </p:nvCxnSpPr>
        <p:spPr>
          <a:xfrm>
            <a:off x="4524375" y="4699625"/>
            <a:ext cx="200025" cy="2549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54" idx="3"/>
          </p:cNvCxnSpPr>
          <p:nvPr/>
        </p:nvCxnSpPr>
        <p:spPr>
          <a:xfrm>
            <a:off x="5438775" y="3709024"/>
            <a:ext cx="504825" cy="10097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56" idx="3"/>
          </p:cNvCxnSpPr>
          <p:nvPr/>
        </p:nvCxnSpPr>
        <p:spPr>
          <a:xfrm>
            <a:off x="5830820" y="3175624"/>
            <a:ext cx="265180" cy="32957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54" idx="0"/>
            <a:endCxn id="56" idx="1"/>
          </p:cNvCxnSpPr>
          <p:nvPr/>
        </p:nvCxnSpPr>
        <p:spPr>
          <a:xfrm rot="5400000" flipH="1" flipV="1">
            <a:off x="5328756" y="3195156"/>
            <a:ext cx="329576" cy="29051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57" idx="2"/>
            <a:endCxn id="502791" idx="1"/>
          </p:cNvCxnSpPr>
          <p:nvPr/>
        </p:nvCxnSpPr>
        <p:spPr>
          <a:xfrm rot="16200000" flipH="1">
            <a:off x="6224107" y="2932258"/>
            <a:ext cx="320049" cy="33813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endCxn id="55" idx="3"/>
          </p:cNvCxnSpPr>
          <p:nvPr/>
        </p:nvCxnSpPr>
        <p:spPr>
          <a:xfrm rot="5400000">
            <a:off x="6122676" y="3430900"/>
            <a:ext cx="432424" cy="2762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rot="5400000">
            <a:off x="6019802" y="3200402"/>
            <a:ext cx="381001" cy="761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rot="10800000" flipV="1">
            <a:off x="2895600" y="5181600"/>
            <a:ext cx="4010025" cy="45720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endCxn id="53" idx="3"/>
          </p:cNvCxnSpPr>
          <p:nvPr/>
        </p:nvCxnSpPr>
        <p:spPr>
          <a:xfrm rot="10800000">
            <a:off x="4905376" y="4852024"/>
            <a:ext cx="1952625" cy="25337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rot="16200000" flipV="1">
            <a:off x="6019800" y="4191000"/>
            <a:ext cx="914400" cy="762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rot="16200000" flipV="1">
            <a:off x="6134100" y="4152900"/>
            <a:ext cx="1295400" cy="1524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 rot="20284330">
            <a:off x="1761324" y="2046014"/>
            <a:ext cx="1655166" cy="1667658"/>
          </a:xfrm>
          <a:prstGeom prst="ellipse">
            <a:avLst/>
          </a:prstGeom>
          <a:noFill/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 rot="19426708">
            <a:off x="3725741" y="2904510"/>
            <a:ext cx="3973352" cy="1805168"/>
          </a:xfrm>
          <a:prstGeom prst="ellipse">
            <a:avLst/>
          </a:prstGeom>
          <a:noFill/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 rot="14225790">
            <a:off x="-257423" y="3440004"/>
            <a:ext cx="3973352" cy="1366957"/>
          </a:xfrm>
          <a:prstGeom prst="ellipse">
            <a:avLst/>
          </a:prstGeom>
          <a:noFill/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 rot="8155171">
            <a:off x="2349443" y="3601035"/>
            <a:ext cx="3128186" cy="791613"/>
          </a:xfrm>
          <a:prstGeom prst="ellipse">
            <a:avLst/>
          </a:prstGeom>
          <a:noFill/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rot="8155171">
            <a:off x="6386135" y="4757873"/>
            <a:ext cx="1292991" cy="791613"/>
          </a:xfrm>
          <a:prstGeom prst="ellipse">
            <a:avLst/>
          </a:prstGeom>
          <a:noFill/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7200" y="6019800"/>
            <a:ext cx="8440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 to find patterns, e.g., communities, anomalies?</a:t>
            </a:r>
            <a:endParaRPr lang="en-US" sz="2800" dirty="0"/>
          </a:p>
        </p:txBody>
      </p:sp>
    </p:spTree>
    <p:custDataLst>
      <p:tags r:id="rId1"/>
    </p:custDataLst>
  </p:cSld>
  <p:clrMapOvr>
    <a:masterClrMapping/>
  </p:clrMapOvr>
  <p:transition advTm="104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1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2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4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5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6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7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7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7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7" presetClass="emph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7" presetClass="emph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8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2" grpId="0" animBg="1"/>
      <p:bldP spid="73" grpId="0" animBg="1"/>
      <p:bldP spid="7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28600" y="4477512"/>
            <a:ext cx="8686800" cy="822960"/>
          </a:xfrm>
          <a:prstGeom prst="rect">
            <a:avLst/>
          </a:prstGeom>
          <a:solidFill>
            <a:srgbClr val="7030A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600" y="3657600"/>
            <a:ext cx="8686800" cy="838200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2819400"/>
            <a:ext cx="8686800" cy="838200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</p:nvPr>
        </p:nvGraphicFramePr>
        <p:xfrm>
          <a:off x="228600" y="1463040"/>
          <a:ext cx="8686800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200"/>
                <a:gridCol w="1647202"/>
                <a:gridCol w="2696198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        </a:t>
                      </a:r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Plans</a:t>
                      </a:r>
                    </a:p>
                    <a:p>
                      <a:pPr algn="l"/>
                      <a:endParaRPr lang="en-US" sz="28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Goals</a:t>
                      </a:r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en-US" sz="105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Step 1</a:t>
                      </a: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(thesis)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Step</a:t>
                      </a:r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2</a:t>
                      </a:r>
                    </a:p>
                    <a:p>
                      <a:pPr algn="ctr"/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(medium term)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en-US" sz="105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Step 3</a:t>
                      </a:r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(long term)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G1 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Querying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Chapter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2-6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Recommendation</a:t>
                      </a:r>
                    </a:p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Interpretable Q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Querying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rich 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G2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Mining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Chapter 7-9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I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mmunization</a:t>
                      </a:r>
                    </a:p>
                    <a:p>
                      <a:pPr algn="l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Interpretable M</a:t>
                      </a:r>
                      <a:endParaRPr lang="en-US" sz="2400" dirty="0" smtClean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Mining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rich 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G3 Scalability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Chapter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2-9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O(m) or better </a:t>
                      </a:r>
                    </a:p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(single machine)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Scalable by parallel    </a:t>
                      </a:r>
                    </a:p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Scalable on rich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data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228600" y="1447800"/>
            <a:ext cx="160020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Next?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rot="16200000" flipH="1">
            <a:off x="1595628" y="3383280"/>
            <a:ext cx="3840480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BDDC61-0982-4FF6-8404-C90D7CCD7D10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9563" y="5536049"/>
            <a:ext cx="81034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Research Theme: Help users to </a:t>
            </a:r>
            <a:r>
              <a:rPr lang="en-US" sz="35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understand</a:t>
            </a:r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35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utilize</a:t>
            </a:r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large graph-related data.</a:t>
            </a:r>
            <a:endParaRPr lang="en-US" sz="35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05200" y="4495800"/>
            <a:ext cx="5410200" cy="838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advTm="40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Two orthogonal efforts</a:t>
            </a:r>
          </a:p>
          <a:p>
            <a:pPr lvl="1"/>
            <a:r>
              <a:rPr lang="en-US" sz="3600" dirty="0" smtClean="0"/>
              <a:t>O(m) or better on a single machine</a:t>
            </a:r>
          </a:p>
          <a:p>
            <a:pPr lvl="1"/>
            <a:r>
              <a:rPr lang="en-US" sz="3600" dirty="0" smtClean="0"/>
              <a:t>Parallelism (e.g., </a:t>
            </a:r>
            <a:r>
              <a:rPr lang="en-US" sz="3600" dirty="0" err="1" smtClean="0"/>
              <a:t>hadoop</a:t>
            </a:r>
            <a:r>
              <a:rPr lang="en-US" sz="3600" dirty="0" smtClean="0"/>
              <a:t>)</a:t>
            </a:r>
          </a:p>
          <a:p>
            <a:pPr lvl="2"/>
            <a:r>
              <a:rPr lang="en-US" sz="3200" dirty="0" smtClean="0"/>
              <a:t>(implementation, decouple, analysis)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</p:cSld>
  <p:clrMapOvr>
    <a:masterClrMapping/>
  </p:clrMapOvr>
  <p:transition advTm="23766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Selected References</a:t>
            </a:r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525963"/>
          </a:xfrm>
        </p:spPr>
        <p:txBody>
          <a:bodyPr/>
          <a:lstStyle/>
          <a:p>
            <a:r>
              <a:rPr lang="en-US" sz="2000" dirty="0" smtClean="0"/>
              <a:t>H. Tong  &amp; C. </a:t>
            </a:r>
            <a:r>
              <a:rPr lang="en-US" sz="2000" dirty="0" err="1" smtClean="0"/>
              <a:t>Faloutsos</a:t>
            </a:r>
            <a:r>
              <a:rPr lang="en-US" sz="2000" dirty="0" smtClean="0"/>
              <a:t>. (2006) Center-piece </a:t>
            </a:r>
            <a:r>
              <a:rPr lang="en-US" sz="2000" dirty="0" err="1" smtClean="0"/>
              <a:t>subgraphs</a:t>
            </a:r>
            <a:r>
              <a:rPr lang="en-US" sz="2000" dirty="0" smtClean="0"/>
              <a:t>: problem definition and fast solutions. In KDD, 404-413, 2006.</a:t>
            </a:r>
          </a:p>
          <a:p>
            <a:r>
              <a:rPr lang="en-US" sz="2000" dirty="0" smtClean="0"/>
              <a:t>H. Tong, C. </a:t>
            </a:r>
            <a:r>
              <a:rPr lang="en-US" sz="2000" dirty="0" err="1" smtClean="0"/>
              <a:t>Faloutsos</a:t>
            </a:r>
            <a:r>
              <a:rPr lang="en-US" sz="2000" dirty="0" smtClean="0"/>
              <a:t>, &amp; J.Y. Pan. (2006) Fast Random Walk with Restart and Its Applications. In ICDM, 613-622, 2006. </a:t>
            </a:r>
            <a:r>
              <a:rPr lang="en-US" sz="2000" b="1" dirty="0" smtClean="0">
                <a:solidFill>
                  <a:srgbClr val="C00000"/>
                </a:solidFill>
              </a:rPr>
              <a:t>(best  paper award)</a:t>
            </a:r>
          </a:p>
          <a:p>
            <a:r>
              <a:rPr lang="en-US" sz="2000" dirty="0" smtClean="0"/>
              <a:t>H. Tong, Y. </a:t>
            </a:r>
            <a:r>
              <a:rPr lang="en-US" sz="2000" dirty="0" err="1" smtClean="0"/>
              <a:t>Koren</a:t>
            </a:r>
            <a:r>
              <a:rPr lang="en-US" sz="2000" dirty="0" smtClean="0"/>
              <a:t>, &amp; C. </a:t>
            </a:r>
            <a:r>
              <a:rPr lang="en-US" sz="2000" dirty="0" err="1" smtClean="0"/>
              <a:t>Faloutsos</a:t>
            </a:r>
            <a:r>
              <a:rPr lang="en-US" sz="2000" dirty="0" smtClean="0"/>
              <a:t>. (2007) Fast direction-aware proximity for graph mining. In KDD, 747-756, 2007.</a:t>
            </a:r>
          </a:p>
          <a:p>
            <a:r>
              <a:rPr lang="en-US" sz="2000" dirty="0" smtClean="0"/>
              <a:t>H. Tong, B. Gallagher, C. </a:t>
            </a:r>
            <a:r>
              <a:rPr lang="en-US" sz="2000" dirty="0" err="1" smtClean="0"/>
              <a:t>Faloutsos</a:t>
            </a:r>
            <a:r>
              <a:rPr lang="en-US" sz="2000" dirty="0" smtClean="0"/>
              <a:t>, &amp; T. </a:t>
            </a:r>
            <a:r>
              <a:rPr lang="en-US" sz="2000" dirty="0" err="1" smtClean="0"/>
              <a:t>Eliassi-Rad</a:t>
            </a:r>
            <a:r>
              <a:rPr lang="en-US" sz="2000" dirty="0" smtClean="0"/>
              <a:t>. (2007) Fast best-effort pattern matching in large attributed graphs. In KDD, 737-746, 2007.</a:t>
            </a:r>
          </a:p>
          <a:p>
            <a:r>
              <a:rPr lang="en-US" sz="2000" dirty="0" smtClean="0"/>
              <a:t>H. Tong, S. Papadimitriou, P.S. Yu &amp; C. </a:t>
            </a:r>
            <a:r>
              <a:rPr lang="en-US" sz="2000" dirty="0" err="1" smtClean="0"/>
              <a:t>Faloutsos</a:t>
            </a:r>
            <a:r>
              <a:rPr lang="en-US" sz="2000" dirty="0" smtClean="0"/>
              <a:t>. (2008) Proximity Tracking on Time-Evolving Bipartite Graphs. in SDM 2008. </a:t>
            </a:r>
            <a:r>
              <a:rPr lang="en-US" sz="2000" b="1" dirty="0" smtClean="0">
                <a:solidFill>
                  <a:srgbClr val="C00000"/>
                </a:solidFill>
              </a:rPr>
              <a:t>(best paper award)</a:t>
            </a:r>
          </a:p>
          <a:p>
            <a:r>
              <a:rPr lang="en-US" sz="2000" dirty="0" smtClean="0"/>
              <a:t>H. Tong, S. Papadimitriou, J. Sun, P.S. Yu &amp; C. </a:t>
            </a:r>
            <a:r>
              <a:rPr lang="en-US" sz="2000" dirty="0" err="1" smtClean="0"/>
              <a:t>Faloutsos</a:t>
            </a:r>
            <a:r>
              <a:rPr lang="en-US" sz="2000" dirty="0" smtClean="0"/>
              <a:t>. (2008)  Fast Mining of Static and Dynamic Graphs. KDD 2008</a:t>
            </a:r>
          </a:p>
          <a:p>
            <a:r>
              <a:rPr lang="en-US" sz="2000" dirty="0" smtClean="0"/>
              <a:t>H. Tong, Y. Sakurai, T. </a:t>
            </a:r>
            <a:r>
              <a:rPr lang="en-US" sz="2000" dirty="0" err="1" smtClean="0"/>
              <a:t>Eliassi-Rad</a:t>
            </a:r>
            <a:r>
              <a:rPr lang="en-US" sz="2000" dirty="0" smtClean="0"/>
              <a:t>, &amp; C. </a:t>
            </a:r>
            <a:r>
              <a:rPr lang="en-US" sz="2000" dirty="0" err="1" smtClean="0"/>
              <a:t>Faloutsos</a:t>
            </a:r>
            <a:r>
              <a:rPr lang="en-US" sz="2000" dirty="0" smtClean="0"/>
              <a:t>. Fast Mining of Complex Time-Stamped Events CIKM 08</a:t>
            </a:r>
          </a:p>
          <a:p>
            <a:r>
              <a:rPr lang="en-US" sz="2000" dirty="0" smtClean="0"/>
              <a:t>H. Tong, H. </a:t>
            </a:r>
            <a:r>
              <a:rPr lang="en-US" sz="2000" dirty="0" err="1" smtClean="0"/>
              <a:t>Qu</a:t>
            </a:r>
            <a:r>
              <a:rPr lang="en-US" sz="2000" dirty="0" smtClean="0"/>
              <a:t>, &amp; H. </a:t>
            </a:r>
            <a:r>
              <a:rPr lang="en-US" sz="2000" dirty="0" err="1" smtClean="0"/>
              <a:t>Jamjoom</a:t>
            </a:r>
            <a:r>
              <a:rPr lang="en-US" sz="2000" dirty="0" smtClean="0"/>
              <a:t>. Measuring Proximity on Graphs with Side Information. ICDM 2008</a:t>
            </a:r>
          </a:p>
          <a:p>
            <a:r>
              <a:rPr lang="en-US" sz="2000" dirty="0" smtClean="0"/>
              <a:t>H. Tong, H. </a:t>
            </a:r>
            <a:r>
              <a:rPr lang="en-US" sz="2000" dirty="0" err="1" smtClean="0"/>
              <a:t>Qu</a:t>
            </a:r>
            <a:r>
              <a:rPr lang="en-US" sz="2000" dirty="0" smtClean="0"/>
              <a:t>, and H. </a:t>
            </a:r>
            <a:r>
              <a:rPr lang="en-US" sz="2000" dirty="0" err="1" smtClean="0"/>
              <a:t>Jamjoom</a:t>
            </a:r>
            <a:r>
              <a:rPr lang="en-US" sz="2000" dirty="0" smtClean="0"/>
              <a:t> &amp; C. </a:t>
            </a:r>
            <a:r>
              <a:rPr lang="en-US" sz="2000" dirty="0" err="1" smtClean="0"/>
              <a:t>Faloutsos</a:t>
            </a:r>
            <a:r>
              <a:rPr lang="en-US" sz="2000" dirty="0" smtClean="0"/>
              <a:t>. </a:t>
            </a:r>
            <a:r>
              <a:rPr lang="en-US" sz="2000" dirty="0" err="1" smtClean="0"/>
              <a:t>iPoG</a:t>
            </a:r>
            <a:r>
              <a:rPr lang="en-US" sz="2000" dirty="0" smtClean="0"/>
              <a:t>: Fast Interactive Proximity Querying on Graphs. CIKM 2009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BDDC61-0982-4FF6-8404-C90D7CCD7D10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</p:spTree>
  </p:cSld>
  <p:clrMapOvr>
    <a:masterClrMapping/>
  </p:clrMapOvr>
  <p:transition advTm="3781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mtClean="0"/>
              <a:t>My other work during Ph.D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763000" cy="4525963"/>
          </a:xfrm>
        </p:spPr>
        <p:txBody>
          <a:bodyPr/>
          <a:lstStyle/>
          <a:p>
            <a:pPr marL="342900" lvl="1" indent="-342900">
              <a:buFont typeface="Arial" charset="0"/>
              <a:buChar char="•"/>
              <a:defRPr/>
            </a:pPr>
            <a:r>
              <a:rPr lang="en-US" sz="2400" dirty="0" smtClean="0">
                <a:solidFill>
                  <a:srgbClr val="C00000"/>
                </a:solidFill>
              </a:rPr>
              <a:t>#1: </a:t>
            </a:r>
            <a:r>
              <a:rPr lang="en-US" sz="2400" i="1" dirty="0" err="1" smtClean="0">
                <a:solidFill>
                  <a:srgbClr val="C00000"/>
                </a:solidFill>
              </a:rPr>
              <a:t>FastDAP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1800" dirty="0" smtClean="0"/>
              <a:t>(w/ </a:t>
            </a:r>
            <a:r>
              <a:rPr lang="en-US" sz="1800" dirty="0" err="1" smtClean="0"/>
              <a:t>Yehuda</a:t>
            </a:r>
            <a:r>
              <a:rPr lang="en-US" sz="1800" dirty="0" smtClean="0"/>
              <a:t>, Christos, in KDD07 a)</a:t>
            </a:r>
          </a:p>
          <a:p>
            <a:pPr lvl="1">
              <a:defRPr/>
            </a:pPr>
            <a:r>
              <a:rPr lang="en-US" sz="2000" dirty="0" smtClean="0"/>
              <a:t>Predict Link Direction</a:t>
            </a:r>
          </a:p>
          <a:p>
            <a:pPr>
              <a:defRPr/>
            </a:pPr>
            <a:r>
              <a:rPr lang="en-US" sz="2400" dirty="0" smtClean="0">
                <a:solidFill>
                  <a:srgbClr val="C00000"/>
                </a:solidFill>
              </a:rPr>
              <a:t>#2: </a:t>
            </a:r>
            <a:r>
              <a:rPr lang="en-US" sz="2400" i="1" dirty="0" smtClean="0">
                <a:solidFill>
                  <a:srgbClr val="C00000"/>
                </a:solidFill>
              </a:rPr>
              <a:t>Graph X-Ray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1800" dirty="0" smtClean="0"/>
              <a:t>(w/ Brian, Christos and Tina, in KDD 07 b)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Best Effort Pattern Match in Attributed Graphs.</a:t>
            </a:r>
            <a:endParaRPr lang="en-US" sz="2000" dirty="0" smtClean="0">
              <a:solidFill>
                <a:srgbClr val="C00000"/>
              </a:solidFill>
            </a:endParaRPr>
          </a:p>
          <a:p>
            <a:pPr marL="342900" lvl="1" indent="-342900">
              <a:buFont typeface="Arial" charset="0"/>
              <a:buChar char="•"/>
              <a:defRPr/>
            </a:pPr>
            <a:r>
              <a:rPr lang="en-US" sz="2400" dirty="0" smtClean="0">
                <a:solidFill>
                  <a:srgbClr val="C00000"/>
                </a:solidFill>
              </a:rPr>
              <a:t>#3: </a:t>
            </a:r>
            <a:r>
              <a:rPr lang="en-US" sz="2400" i="1" dirty="0" err="1" smtClean="0">
                <a:solidFill>
                  <a:srgbClr val="C00000"/>
                </a:solidFill>
              </a:rPr>
              <a:t>GhostEdge</a:t>
            </a:r>
            <a:r>
              <a:rPr lang="en-US" sz="2400" dirty="0" smtClean="0"/>
              <a:t> </a:t>
            </a:r>
            <a:r>
              <a:rPr lang="en-US" sz="1800" dirty="0" smtClean="0"/>
              <a:t>(w/ Brian, Christos and Tina, in KDD 08 a)</a:t>
            </a:r>
          </a:p>
          <a:p>
            <a:pPr lvl="1">
              <a:defRPr/>
            </a:pPr>
            <a:r>
              <a:rPr lang="en-US" sz="2000" dirty="0" smtClean="0"/>
              <a:t>Classification in Sparsely Labeled Network</a:t>
            </a:r>
          </a:p>
          <a:p>
            <a:pPr>
              <a:defRPr/>
            </a:pPr>
            <a:r>
              <a:rPr lang="en-US" sz="2400" dirty="0" smtClean="0">
                <a:solidFill>
                  <a:srgbClr val="C00000"/>
                </a:solidFill>
              </a:rPr>
              <a:t>#4: </a:t>
            </a:r>
            <a:r>
              <a:rPr lang="en-US" sz="2400" i="1" dirty="0" smtClean="0">
                <a:solidFill>
                  <a:srgbClr val="C00000"/>
                </a:solidFill>
              </a:rPr>
              <a:t>TANGENT</a:t>
            </a:r>
            <a:r>
              <a:rPr lang="en-US" sz="2400" dirty="0" smtClean="0"/>
              <a:t> </a:t>
            </a:r>
            <a:r>
              <a:rPr lang="en-US" sz="1800" dirty="0" smtClean="0"/>
              <a:t>(w/ Kensuke and Christos, in KDD09)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``surprise-me’’ recommendation </a:t>
            </a:r>
          </a:p>
          <a:p>
            <a:pPr>
              <a:defRPr/>
            </a:pPr>
            <a:r>
              <a:rPr lang="en-US" sz="2400" dirty="0" smtClean="0">
                <a:solidFill>
                  <a:srgbClr val="C00000"/>
                </a:solidFill>
              </a:rPr>
              <a:t>#5: </a:t>
            </a:r>
            <a:r>
              <a:rPr lang="en-US" sz="2400" i="1" dirty="0" err="1" smtClean="0">
                <a:solidFill>
                  <a:srgbClr val="C00000"/>
                </a:solidFill>
              </a:rPr>
              <a:t>GMine</a:t>
            </a:r>
            <a:r>
              <a:rPr lang="en-US" sz="2400" dirty="0" smtClean="0"/>
              <a:t> </a:t>
            </a:r>
            <a:r>
              <a:rPr lang="en-US" sz="1800" dirty="0" smtClean="0"/>
              <a:t>(w/ </a:t>
            </a:r>
            <a:r>
              <a:rPr lang="en-US" sz="1800" dirty="0" err="1" smtClean="0"/>
              <a:t>Junio</a:t>
            </a:r>
            <a:r>
              <a:rPr lang="en-US" sz="1800" dirty="0" smtClean="0"/>
              <a:t>, </a:t>
            </a:r>
            <a:r>
              <a:rPr lang="en-US" sz="1800" dirty="0" err="1" smtClean="0"/>
              <a:t>Agma</a:t>
            </a:r>
            <a:r>
              <a:rPr lang="en-US" sz="1800" dirty="0" smtClean="0"/>
              <a:t>, Christos and Jure, in VLDB 06)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Interactive  Graph Visualization and Mining</a:t>
            </a:r>
          </a:p>
          <a:p>
            <a:pPr marL="342900" lvl="1" indent="-342900">
              <a:buFont typeface="Arial" charset="0"/>
              <a:buChar char="•"/>
              <a:defRPr/>
            </a:pPr>
            <a:r>
              <a:rPr lang="en-US" sz="2400" dirty="0" smtClean="0">
                <a:solidFill>
                  <a:srgbClr val="C00000"/>
                </a:solidFill>
              </a:rPr>
              <a:t>#6: </a:t>
            </a:r>
            <a:r>
              <a:rPr lang="en-US" sz="2400" i="1" dirty="0" smtClean="0">
                <a:solidFill>
                  <a:srgbClr val="C00000"/>
                </a:solidFill>
              </a:rPr>
              <a:t>Graphite</a:t>
            </a:r>
            <a:r>
              <a:rPr lang="en-US" sz="2400" dirty="0" smtClean="0"/>
              <a:t> </a:t>
            </a:r>
            <a:r>
              <a:rPr lang="en-US" sz="1800" dirty="0" smtClean="0"/>
              <a:t>(w/ Polo, Christos, Jason, Brian and Tina, in ICDM 08)</a:t>
            </a:r>
            <a:endParaRPr lang="en-US" sz="2000" dirty="0" smtClean="0"/>
          </a:p>
          <a:p>
            <a:pPr lvl="1">
              <a:defRPr/>
            </a:pPr>
            <a:r>
              <a:rPr lang="en-US" sz="2000" dirty="0" smtClean="0"/>
              <a:t>Visual Query System for Attributed Graphs </a:t>
            </a:r>
          </a:p>
          <a:p>
            <a:pPr>
              <a:defRPr/>
            </a:pPr>
            <a:r>
              <a:rPr lang="en-US" sz="2400" dirty="0" smtClean="0">
                <a:solidFill>
                  <a:srgbClr val="C00000"/>
                </a:solidFill>
              </a:rPr>
              <a:t>#7: </a:t>
            </a:r>
            <a:r>
              <a:rPr lang="en-US" sz="2400" i="1" dirty="0" err="1" smtClean="0">
                <a:solidFill>
                  <a:srgbClr val="C00000"/>
                </a:solidFill>
              </a:rPr>
              <a:t>PaCK</a:t>
            </a:r>
            <a:r>
              <a:rPr lang="en-US" sz="2400" dirty="0" smtClean="0"/>
              <a:t> </a:t>
            </a:r>
            <a:r>
              <a:rPr lang="en-US" sz="1800" dirty="0" smtClean="0"/>
              <a:t>(w/ </a:t>
            </a:r>
            <a:r>
              <a:rPr lang="en-US" sz="1800" dirty="0" err="1" smtClean="0"/>
              <a:t>Jingrui</a:t>
            </a:r>
            <a:r>
              <a:rPr lang="en-US" sz="1800" dirty="0" smtClean="0"/>
              <a:t>, </a:t>
            </a:r>
            <a:r>
              <a:rPr lang="en-US" sz="1800" dirty="0" err="1" smtClean="0"/>
              <a:t>Spiros</a:t>
            </a:r>
            <a:r>
              <a:rPr lang="en-US" sz="1800" dirty="0" smtClean="0"/>
              <a:t>, Tina, Jaime and Christos, in SDM-Link Analysis 09)</a:t>
            </a:r>
            <a:endParaRPr lang="en-US" sz="2400" dirty="0" smtClean="0"/>
          </a:p>
          <a:p>
            <a:pPr lvl="1">
              <a:defRPr/>
            </a:pPr>
            <a:r>
              <a:rPr lang="en-US" sz="2000" dirty="0" smtClean="0"/>
              <a:t>Community detection for heterogonous graphs</a:t>
            </a:r>
          </a:p>
          <a:p>
            <a:pPr>
              <a:defRPr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4CE0B2-F3E6-4158-B642-34678718B372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</p:cSld>
  <p:clrMapOvr>
    <a:masterClrMapping/>
  </p:clrMapOvr>
  <p:transition advTm="11250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133600" y="1524000"/>
            <a:ext cx="685800" cy="304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 err="1"/>
              <a:t>CePS</a:t>
            </a:r>
            <a:endParaRPr lang="en-US" sz="1600" dirty="0"/>
          </a:p>
        </p:txBody>
      </p:sp>
      <p:sp>
        <p:nvSpPr>
          <p:cNvPr id="6" name="Oval 5"/>
          <p:cNvSpPr/>
          <p:nvPr/>
        </p:nvSpPr>
        <p:spPr>
          <a:xfrm>
            <a:off x="1066800" y="1676400"/>
            <a:ext cx="9144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 err="1" smtClean="0"/>
              <a:t>iPoG</a:t>
            </a:r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1752600" y="1905000"/>
            <a:ext cx="7620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 smtClean="0"/>
              <a:t>Basset</a:t>
            </a:r>
            <a:endParaRPr lang="en-US" sz="1600" dirty="0"/>
          </a:p>
        </p:txBody>
      </p:sp>
      <p:grpSp>
        <p:nvGrpSpPr>
          <p:cNvPr id="2" name="Group 95"/>
          <p:cNvGrpSpPr>
            <a:grpSpLocks/>
          </p:cNvGrpSpPr>
          <p:nvPr/>
        </p:nvGrpSpPr>
        <p:grpSpPr bwMode="auto">
          <a:xfrm>
            <a:off x="2971800" y="3048000"/>
            <a:ext cx="609600" cy="762000"/>
            <a:chOff x="2819400" y="3276600"/>
            <a:chExt cx="609600" cy="762000"/>
          </a:xfrm>
        </p:grpSpPr>
        <p:sp>
          <p:nvSpPr>
            <p:cNvPr id="46" name="Oval 45"/>
            <p:cNvSpPr/>
            <p:nvPr/>
          </p:nvSpPr>
          <p:spPr>
            <a:xfrm>
              <a:off x="2819400" y="3276600"/>
              <a:ext cx="609600" cy="76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7945" name="Picture 4" descr="c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95601" y="3383280"/>
              <a:ext cx="488157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Oval 11"/>
          <p:cNvSpPr/>
          <p:nvPr/>
        </p:nvSpPr>
        <p:spPr>
          <a:xfrm>
            <a:off x="1522786" y="3535680"/>
            <a:ext cx="822960" cy="2743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 err="1" smtClean="0"/>
              <a:t>pTrack</a:t>
            </a:r>
            <a:endParaRPr lang="en-US" sz="1600" dirty="0"/>
          </a:p>
        </p:txBody>
      </p:sp>
      <p:sp>
        <p:nvSpPr>
          <p:cNvPr id="13" name="Oval 12"/>
          <p:cNvSpPr/>
          <p:nvPr/>
        </p:nvSpPr>
        <p:spPr>
          <a:xfrm>
            <a:off x="1219200" y="5181600"/>
            <a:ext cx="762000" cy="27463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 err="1"/>
              <a:t>BLin</a:t>
            </a:r>
            <a:endParaRPr lang="en-US" sz="1600" dirty="0"/>
          </a:p>
        </p:txBody>
      </p:sp>
      <p:sp>
        <p:nvSpPr>
          <p:cNvPr id="14" name="Oval 13"/>
          <p:cNvSpPr/>
          <p:nvPr/>
        </p:nvSpPr>
        <p:spPr>
          <a:xfrm rot="20052980">
            <a:off x="1734594" y="5576535"/>
            <a:ext cx="838200" cy="27463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 err="1"/>
              <a:t>BBLin</a:t>
            </a:r>
            <a:endParaRPr lang="en-US" sz="1600" dirty="0"/>
          </a:p>
        </p:txBody>
      </p:sp>
      <p:sp>
        <p:nvSpPr>
          <p:cNvPr id="15" name="Oval 14"/>
          <p:cNvSpPr/>
          <p:nvPr/>
        </p:nvSpPr>
        <p:spPr>
          <a:xfrm rot="2023416">
            <a:off x="2413778" y="5034742"/>
            <a:ext cx="1371600" cy="3270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 err="1"/>
              <a:t>FastUpdate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 rot="19856045">
            <a:off x="707043" y="4701359"/>
            <a:ext cx="12192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 smtClean="0"/>
              <a:t>Fast-</a:t>
            </a:r>
            <a:r>
              <a:rPr lang="en-US" sz="1600" dirty="0" err="1" smtClean="0"/>
              <a:t>iPoG</a:t>
            </a:r>
            <a:endParaRPr lang="en-US" sz="1600" dirty="0"/>
          </a:p>
        </p:txBody>
      </p:sp>
      <p:sp>
        <p:nvSpPr>
          <p:cNvPr id="19" name="Oval 18"/>
          <p:cNvSpPr/>
          <p:nvPr/>
        </p:nvSpPr>
        <p:spPr>
          <a:xfrm rot="19414058">
            <a:off x="3497368" y="1873908"/>
            <a:ext cx="990600" cy="2996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 err="1" smtClean="0"/>
              <a:t>Colibri</a:t>
            </a:r>
            <a:endParaRPr lang="en-US" sz="1600" dirty="0"/>
          </a:p>
        </p:txBody>
      </p:sp>
      <p:sp>
        <p:nvSpPr>
          <p:cNvPr id="23" name="Octagon 22"/>
          <p:cNvSpPr/>
          <p:nvPr/>
        </p:nvSpPr>
        <p:spPr>
          <a:xfrm>
            <a:off x="6019800" y="3657600"/>
            <a:ext cx="1006475" cy="274638"/>
          </a:xfrm>
          <a:prstGeom prst="octag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 err="1"/>
              <a:t>GhostEdge</a:t>
            </a:r>
            <a:endParaRPr lang="en-US" sz="1600" dirty="0"/>
          </a:p>
        </p:txBody>
      </p:sp>
      <p:sp>
        <p:nvSpPr>
          <p:cNvPr id="24" name="Octagon 23"/>
          <p:cNvSpPr/>
          <p:nvPr/>
        </p:nvSpPr>
        <p:spPr>
          <a:xfrm>
            <a:off x="6461125" y="4343400"/>
            <a:ext cx="1006475" cy="274638"/>
          </a:xfrm>
          <a:prstGeom prst="octag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/>
              <a:t>Graphite</a:t>
            </a:r>
          </a:p>
        </p:txBody>
      </p:sp>
      <p:sp>
        <p:nvSpPr>
          <p:cNvPr id="25" name="Octagon 24"/>
          <p:cNvSpPr/>
          <p:nvPr/>
        </p:nvSpPr>
        <p:spPr>
          <a:xfrm>
            <a:off x="5546725" y="5334000"/>
            <a:ext cx="1006475" cy="274638"/>
          </a:xfrm>
          <a:prstGeom prst="octag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/>
              <a:t>Pack</a:t>
            </a:r>
          </a:p>
        </p:txBody>
      </p:sp>
      <p:sp>
        <p:nvSpPr>
          <p:cNvPr id="26" name="Octagon 25"/>
          <p:cNvSpPr/>
          <p:nvPr/>
        </p:nvSpPr>
        <p:spPr>
          <a:xfrm>
            <a:off x="5867400" y="5791200"/>
            <a:ext cx="1006475" cy="274638"/>
          </a:xfrm>
          <a:prstGeom prst="octag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/>
              <a:t>TANGENT</a:t>
            </a:r>
          </a:p>
        </p:txBody>
      </p:sp>
      <p:sp>
        <p:nvSpPr>
          <p:cNvPr id="27" name="Octagon 26"/>
          <p:cNvSpPr/>
          <p:nvPr/>
        </p:nvSpPr>
        <p:spPr>
          <a:xfrm>
            <a:off x="6553200" y="5105400"/>
            <a:ext cx="1006475" cy="274638"/>
          </a:xfrm>
          <a:prstGeom prst="octag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 err="1"/>
              <a:t>GMine</a:t>
            </a:r>
            <a:endParaRPr lang="en-US" sz="1600" dirty="0"/>
          </a:p>
        </p:txBody>
      </p:sp>
      <p:grpSp>
        <p:nvGrpSpPr>
          <p:cNvPr id="4" name="Group 60"/>
          <p:cNvGrpSpPr>
            <a:grpSpLocks/>
          </p:cNvGrpSpPr>
          <p:nvPr/>
        </p:nvGrpSpPr>
        <p:grpSpPr bwMode="auto">
          <a:xfrm>
            <a:off x="4419600" y="2971800"/>
            <a:ext cx="1447800" cy="762000"/>
            <a:chOff x="3581400" y="2852928"/>
            <a:chExt cx="1447800" cy="762000"/>
          </a:xfrm>
        </p:grpSpPr>
        <p:sp>
          <p:nvSpPr>
            <p:cNvPr id="42" name="Oval 41"/>
            <p:cNvSpPr/>
            <p:nvPr/>
          </p:nvSpPr>
          <p:spPr>
            <a:xfrm>
              <a:off x="3581400" y="2852928"/>
              <a:ext cx="1447800" cy="76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7940" name="Picture 5" descr="tina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343400" y="2971800"/>
              <a:ext cx="503514" cy="54864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</p:pic>
        <p:pic>
          <p:nvPicPr>
            <p:cNvPr id="77941" name="Picture 2" descr="http://people.llnl.gov/bioViewer/include/getImage.php?person_id=1197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810000" y="2971800"/>
              <a:ext cx="411480" cy="54864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</p:pic>
      </p:grpSp>
      <p:grpSp>
        <p:nvGrpSpPr>
          <p:cNvPr id="8" name="Group 98"/>
          <p:cNvGrpSpPr>
            <a:grpSpLocks/>
          </p:cNvGrpSpPr>
          <p:nvPr/>
        </p:nvGrpSpPr>
        <p:grpSpPr bwMode="auto">
          <a:xfrm>
            <a:off x="3886200" y="3886200"/>
            <a:ext cx="838200" cy="1447800"/>
            <a:chOff x="3962400" y="3810000"/>
            <a:chExt cx="838200" cy="1447800"/>
          </a:xfrm>
        </p:grpSpPr>
        <p:sp>
          <p:nvSpPr>
            <p:cNvPr id="48" name="Oval 47"/>
            <p:cNvSpPr/>
            <p:nvPr/>
          </p:nvSpPr>
          <p:spPr>
            <a:xfrm>
              <a:off x="3962400" y="3810000"/>
              <a:ext cx="838200" cy="1447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7937" name="Picture 8" descr="spiros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114800" y="4572000"/>
              <a:ext cx="548640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938" name="Picture 7" descr="psyu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160520" y="3962400"/>
              <a:ext cx="461380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0" y="2438400"/>
            <a:ext cx="838200" cy="1371600"/>
            <a:chOff x="0" y="2209800"/>
            <a:chExt cx="838200" cy="1371600"/>
          </a:xfrm>
        </p:grpSpPr>
        <p:sp>
          <p:nvSpPr>
            <p:cNvPr id="43" name="Oval 42"/>
            <p:cNvSpPr/>
            <p:nvPr/>
          </p:nvSpPr>
          <p:spPr>
            <a:xfrm>
              <a:off x="0" y="2209800"/>
              <a:ext cx="838200" cy="1371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7934" name="Picture 8" descr="http://www.cs.pitt.edu/~huiming/web.jpg"/>
            <p:cNvPicPr>
              <a:picLocks noChangeAspect="1" noChangeArrowheads="1"/>
            </p:cNvPicPr>
            <p:nvPr/>
          </p:nvPicPr>
          <p:blipFill>
            <a:blip r:embed="rId8"/>
            <a:srcRect l="10159" t="20354" r="25397" b="3392"/>
            <a:stretch>
              <a:fillRect/>
            </a:stretch>
          </p:blipFill>
          <p:spPr bwMode="auto">
            <a:xfrm>
              <a:off x="152400" y="2362200"/>
              <a:ext cx="619352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935" name="Picture 10" descr="Hani Jamjoom">
              <a:hlinkClick r:id="rId9" tooltip="Hani Jamjoom"/>
            </p:cNvPr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46487" y="2971800"/>
              <a:ext cx="439313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58"/>
          <p:cNvGrpSpPr>
            <a:grpSpLocks/>
          </p:cNvGrpSpPr>
          <p:nvPr/>
        </p:nvGrpSpPr>
        <p:grpSpPr bwMode="auto">
          <a:xfrm>
            <a:off x="7391400" y="3048000"/>
            <a:ext cx="1524000" cy="914400"/>
            <a:chOff x="7543800" y="3810000"/>
            <a:chExt cx="1524000" cy="914400"/>
          </a:xfrm>
        </p:grpSpPr>
        <p:sp>
          <p:nvSpPr>
            <p:cNvPr id="41" name="Oval 40"/>
            <p:cNvSpPr/>
            <p:nvPr/>
          </p:nvSpPr>
          <p:spPr>
            <a:xfrm>
              <a:off x="7543800" y="3810000"/>
              <a:ext cx="1524000" cy="9144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7931" name="Picture 2" descr="http://www.cs.cmu.edu/~dchau/images/polo.jpg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772400" y="3962400"/>
              <a:ext cx="481780" cy="64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932" name="Picture 4" descr="http://www.cs.cmu.edu/~jasonh/img/portraits/jason.jpg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8382000" y="3962400"/>
              <a:ext cx="435005" cy="64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8" name="Group 53"/>
          <p:cNvGrpSpPr>
            <a:grpSpLocks/>
          </p:cNvGrpSpPr>
          <p:nvPr/>
        </p:nvGrpSpPr>
        <p:grpSpPr bwMode="auto">
          <a:xfrm>
            <a:off x="7467600" y="5699125"/>
            <a:ext cx="1295400" cy="1158875"/>
            <a:chOff x="762000" y="304800"/>
            <a:chExt cx="1295400" cy="1158240"/>
          </a:xfrm>
        </p:grpSpPr>
        <p:sp>
          <p:nvSpPr>
            <p:cNvPr id="53" name="Oval 52"/>
            <p:cNvSpPr/>
            <p:nvPr/>
          </p:nvSpPr>
          <p:spPr>
            <a:xfrm>
              <a:off x="762000" y="304800"/>
              <a:ext cx="1295400" cy="114237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7927" name="Picture 6" descr="http://gbdi.icmc.usp.br/~junio/GMine/Images/Junior.jpg">
              <a:hlinkClick r:id="rId13"/>
            </p:cNvPr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914400" y="594360"/>
              <a:ext cx="508000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928" name="Picture 8" descr="http://gbdi.icmc.usp.br/~junio/GMine/Images/Agma.jpg">
              <a:hlinkClick r:id="rId15"/>
            </p:cNvPr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447800" y="304800"/>
              <a:ext cx="437744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929" name="Picture 10" descr="http://gbdi.icmc.usp.br/~junio/GMine/Images/Jure.jpg">
              <a:hlinkClick r:id="rId17"/>
            </p:cNvPr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371600" y="914400"/>
              <a:ext cx="437744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9" name="Group 57"/>
          <p:cNvGrpSpPr>
            <a:grpSpLocks/>
          </p:cNvGrpSpPr>
          <p:nvPr/>
        </p:nvGrpSpPr>
        <p:grpSpPr bwMode="auto">
          <a:xfrm>
            <a:off x="3810000" y="5562600"/>
            <a:ext cx="1295400" cy="685800"/>
            <a:chOff x="1981200" y="457200"/>
            <a:chExt cx="1295400" cy="685800"/>
          </a:xfrm>
        </p:grpSpPr>
        <p:sp>
          <p:nvSpPr>
            <p:cNvPr id="57" name="Oval 56"/>
            <p:cNvSpPr/>
            <p:nvPr/>
          </p:nvSpPr>
          <p:spPr>
            <a:xfrm>
              <a:off x="1981200" y="457200"/>
              <a:ext cx="1295400" cy="685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7924" name="Picture 12" descr="http://www.cs.cmu.edu/~jgc/jaimepic.jpg"/>
            <p:cNvPicPr>
              <a:picLocks noChangeAspect="1" noChangeArrowheads="1"/>
            </p:cNvPicPr>
            <p:nvPr/>
          </p:nvPicPr>
          <p:blipFill>
            <a:blip r:embed="rId19"/>
            <a:srcRect t="8403"/>
            <a:stretch>
              <a:fillRect/>
            </a:stretch>
          </p:blipFill>
          <p:spPr bwMode="auto">
            <a:xfrm>
              <a:off x="2667000" y="533400"/>
              <a:ext cx="394854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925" name="Picture 14" descr="http://www.cs.cmu.edu/~jingruih/pic/hjr.jpg"/>
            <p:cNvPicPr>
              <a:picLocks noChangeAspect="1" noChangeArrowheads="1"/>
            </p:cNvPicPr>
            <p:nvPr/>
          </p:nvPicPr>
          <p:blipFill>
            <a:blip r:embed="rId20"/>
            <a:srcRect l="40205" t="34483" r="37112" b="27586"/>
            <a:stretch>
              <a:fillRect/>
            </a:stretch>
          </p:blipFill>
          <p:spPr bwMode="auto">
            <a:xfrm>
              <a:off x="2225045" y="533400"/>
              <a:ext cx="365755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2" name="Oval 61"/>
          <p:cNvSpPr/>
          <p:nvPr/>
        </p:nvSpPr>
        <p:spPr>
          <a:xfrm>
            <a:off x="5334000" y="3429000"/>
            <a:ext cx="2362200" cy="2819400"/>
          </a:xfrm>
          <a:prstGeom prst="ellipse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0" name="Group 96"/>
          <p:cNvGrpSpPr>
            <a:grpSpLocks/>
          </p:cNvGrpSpPr>
          <p:nvPr/>
        </p:nvGrpSpPr>
        <p:grpSpPr bwMode="auto">
          <a:xfrm>
            <a:off x="5257800" y="6126163"/>
            <a:ext cx="639763" cy="731837"/>
            <a:chOff x="5029200" y="6096000"/>
            <a:chExt cx="640080" cy="731520"/>
          </a:xfrm>
        </p:grpSpPr>
        <p:sp>
          <p:nvSpPr>
            <p:cNvPr id="91" name="Oval 90"/>
            <p:cNvSpPr/>
            <p:nvPr/>
          </p:nvSpPr>
          <p:spPr>
            <a:xfrm>
              <a:off x="5029200" y="6096000"/>
              <a:ext cx="640080" cy="73152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7922" name="Picture 4" descr="http://www.db.cs.cmu.edu/db-site/People/List/kensuke/face.jpg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5105400" y="6172200"/>
              <a:ext cx="485775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1" name="Group 94"/>
          <p:cNvGrpSpPr>
            <a:grpSpLocks/>
          </p:cNvGrpSpPr>
          <p:nvPr/>
        </p:nvGrpSpPr>
        <p:grpSpPr bwMode="auto">
          <a:xfrm>
            <a:off x="6400800" y="0"/>
            <a:ext cx="609600" cy="685800"/>
            <a:chOff x="5715000" y="0"/>
            <a:chExt cx="609600" cy="685800"/>
          </a:xfrm>
        </p:grpSpPr>
        <p:sp>
          <p:nvSpPr>
            <p:cNvPr id="84" name="Oval 83"/>
            <p:cNvSpPr/>
            <p:nvPr/>
          </p:nvSpPr>
          <p:spPr>
            <a:xfrm>
              <a:off x="5715000" y="0"/>
              <a:ext cx="609600" cy="6858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7920" name="Picture 6" descr="http://www.kecl.ntt.co.jp/csl/sirg/people/yasushi/a4.gif"/>
            <p:cNvPicPr>
              <a:picLocks noChangeAspect="1" noChangeArrowheads="1"/>
            </p:cNvPicPr>
            <p:nvPr/>
          </p:nvPicPr>
          <p:blipFill>
            <a:blip r:embed="rId22"/>
            <a:srcRect l="18762" r="18762"/>
            <a:stretch>
              <a:fillRect/>
            </a:stretch>
          </p:blipFill>
          <p:spPr bwMode="auto">
            <a:xfrm>
              <a:off x="5790723" y="76200"/>
              <a:ext cx="457677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" name="Group 97"/>
          <p:cNvGrpSpPr>
            <a:grpSpLocks/>
          </p:cNvGrpSpPr>
          <p:nvPr/>
        </p:nvGrpSpPr>
        <p:grpSpPr bwMode="auto">
          <a:xfrm>
            <a:off x="2133600" y="6096000"/>
            <a:ext cx="609600" cy="762000"/>
            <a:chOff x="2895600" y="6096000"/>
            <a:chExt cx="609600" cy="762000"/>
          </a:xfrm>
        </p:grpSpPr>
        <p:sp>
          <p:nvSpPr>
            <p:cNvPr id="89" name="Oval 88"/>
            <p:cNvSpPr/>
            <p:nvPr/>
          </p:nvSpPr>
          <p:spPr>
            <a:xfrm>
              <a:off x="2895600" y="6096000"/>
              <a:ext cx="609600" cy="76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7918" name="Picture 6" descr="jiayu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2971800" y="6217920"/>
              <a:ext cx="455295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" name="Group 87"/>
          <p:cNvGrpSpPr>
            <a:grpSpLocks/>
          </p:cNvGrpSpPr>
          <p:nvPr/>
        </p:nvGrpSpPr>
        <p:grpSpPr bwMode="auto">
          <a:xfrm>
            <a:off x="8153400" y="4343400"/>
            <a:ext cx="533400" cy="762000"/>
            <a:chOff x="533400" y="3810000"/>
            <a:chExt cx="533400" cy="762000"/>
          </a:xfrm>
        </p:grpSpPr>
        <p:sp>
          <p:nvSpPr>
            <p:cNvPr id="87" name="Oval 86"/>
            <p:cNvSpPr/>
            <p:nvPr/>
          </p:nvSpPr>
          <p:spPr>
            <a:xfrm>
              <a:off x="533400" y="3810000"/>
              <a:ext cx="533400" cy="76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7916" name="Picture 10" descr="yehuda_face_small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609600" y="3886200"/>
              <a:ext cx="419576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4" name="Group 82"/>
          <p:cNvGrpSpPr>
            <a:grpSpLocks/>
          </p:cNvGrpSpPr>
          <p:nvPr/>
        </p:nvGrpSpPr>
        <p:grpSpPr bwMode="auto">
          <a:xfrm>
            <a:off x="2743200" y="609600"/>
            <a:ext cx="838200" cy="762000"/>
            <a:chOff x="6553200" y="1920240"/>
            <a:chExt cx="838200" cy="762000"/>
          </a:xfrm>
        </p:grpSpPr>
        <p:sp>
          <p:nvSpPr>
            <p:cNvPr id="82" name="Oval 81"/>
            <p:cNvSpPr/>
            <p:nvPr/>
          </p:nvSpPr>
          <p:spPr>
            <a:xfrm>
              <a:off x="6553200" y="1920240"/>
              <a:ext cx="838200" cy="76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7914" name="Picture 16" descr="http://www.dasfa.net/wiki/images/thumb/f/f7/JimengHiking.jpg/150px-JimengHiking.jpg">
              <a:hlinkClick r:id="rId25" tooltip="JimengHiking.jpg"/>
            </p:cNvPr>
            <p:cNvPicPr>
              <a:picLocks noChangeAspect="1" noChangeArrowheads="1"/>
            </p:cNvPicPr>
            <p:nvPr/>
          </p:nvPicPr>
          <p:blipFill>
            <a:blip r:embed="rId26"/>
            <a:srcRect t="13152" r="12801"/>
            <a:stretch>
              <a:fillRect/>
            </a:stretch>
          </p:blipFill>
          <p:spPr bwMode="auto">
            <a:xfrm>
              <a:off x="6705600" y="2057400"/>
              <a:ext cx="565951" cy="54864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</p:spPr>
        </p:pic>
      </p:grpSp>
      <p:sp>
        <p:nvSpPr>
          <p:cNvPr id="70" name="Oval 69"/>
          <p:cNvSpPr/>
          <p:nvPr/>
        </p:nvSpPr>
        <p:spPr bwMode="auto">
          <a:xfrm>
            <a:off x="7239000" y="1981200"/>
            <a:ext cx="1524000" cy="762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7912" name="Picture 20" descr="http://www.db.cs.cmu.edu/db-site/People/List/babis/face.jpg"/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7391400" y="2057400"/>
            <a:ext cx="706582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Oval 71"/>
          <p:cNvSpPr/>
          <p:nvPr/>
        </p:nvSpPr>
        <p:spPr>
          <a:xfrm>
            <a:off x="533400" y="4343400"/>
            <a:ext cx="3352800" cy="1752600"/>
          </a:xfrm>
          <a:prstGeom prst="ellipse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3" name="Oval 72"/>
          <p:cNvSpPr/>
          <p:nvPr/>
        </p:nvSpPr>
        <p:spPr>
          <a:xfrm rot="588595">
            <a:off x="986347" y="5097918"/>
            <a:ext cx="1673225" cy="903509"/>
          </a:xfrm>
          <a:prstGeom prst="ellipse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4" name="Oval 73"/>
          <p:cNvSpPr/>
          <p:nvPr/>
        </p:nvSpPr>
        <p:spPr>
          <a:xfrm rot="1989742">
            <a:off x="795338" y="2944813"/>
            <a:ext cx="1781175" cy="930275"/>
          </a:xfrm>
          <a:prstGeom prst="ellipse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914400" y="1295400"/>
            <a:ext cx="2057400" cy="960438"/>
          </a:xfrm>
          <a:prstGeom prst="ellipse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7" name="Oval 76"/>
          <p:cNvSpPr/>
          <p:nvPr/>
        </p:nvSpPr>
        <p:spPr>
          <a:xfrm rot="21112068">
            <a:off x="3203575" y="723900"/>
            <a:ext cx="3917950" cy="2057400"/>
          </a:xfrm>
          <a:prstGeom prst="ellipse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9" name="Oval 78"/>
          <p:cNvSpPr/>
          <p:nvPr/>
        </p:nvSpPr>
        <p:spPr>
          <a:xfrm rot="1561701">
            <a:off x="3581008" y="992188"/>
            <a:ext cx="879475" cy="1590675"/>
          </a:xfrm>
          <a:prstGeom prst="ellipse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562600" y="990600"/>
            <a:ext cx="640080" cy="228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 smtClean="0"/>
              <a:t>T3</a:t>
            </a:r>
            <a:endParaRPr lang="en-US" sz="1600" dirty="0"/>
          </a:p>
        </p:txBody>
      </p:sp>
      <p:sp>
        <p:nvSpPr>
          <p:cNvPr id="80" name="Oval 79"/>
          <p:cNvSpPr/>
          <p:nvPr/>
        </p:nvSpPr>
        <p:spPr>
          <a:xfrm rot="5400000">
            <a:off x="5565775" y="565150"/>
            <a:ext cx="714375" cy="1412875"/>
          </a:xfrm>
          <a:prstGeom prst="ellipse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" name="Oval 80"/>
          <p:cNvSpPr/>
          <p:nvPr/>
        </p:nvSpPr>
        <p:spPr>
          <a:xfrm rot="4376805">
            <a:off x="5455799" y="1328672"/>
            <a:ext cx="830182" cy="1573833"/>
          </a:xfrm>
          <a:prstGeom prst="ellipse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6" name="Curved Connector 105"/>
          <p:cNvCxnSpPr>
            <a:stCxn id="9" idx="3"/>
            <a:endCxn id="80" idx="7"/>
          </p:cNvCxnSpPr>
          <p:nvPr/>
        </p:nvCxnSpPr>
        <p:spPr>
          <a:xfrm flipV="1">
            <a:off x="5684838" y="1524000"/>
            <a:ext cx="738187" cy="1841500"/>
          </a:xfrm>
          <a:prstGeom prst="curvedConnector3">
            <a:avLst>
              <a:gd name="adj1" fmla="val 17539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/>
          <p:cNvCxnSpPr>
            <a:stCxn id="42" idx="4"/>
            <a:endCxn id="23" idx="4"/>
          </p:cNvCxnSpPr>
          <p:nvPr/>
        </p:nvCxnSpPr>
        <p:spPr>
          <a:xfrm rot="16200000" flipH="1">
            <a:off x="5522651" y="3354649"/>
            <a:ext cx="117999" cy="876300"/>
          </a:xfrm>
          <a:prstGeom prst="curved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>
            <a:stCxn id="9" idx="3"/>
          </p:cNvCxnSpPr>
          <p:nvPr/>
        </p:nvCxnSpPr>
        <p:spPr>
          <a:xfrm>
            <a:off x="5684838" y="3365500"/>
            <a:ext cx="258762" cy="1968500"/>
          </a:xfrm>
          <a:prstGeom prst="curved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>
            <a:stCxn id="48" idx="0"/>
            <a:endCxn id="79" idx="5"/>
          </p:cNvCxnSpPr>
          <p:nvPr/>
        </p:nvCxnSpPr>
        <p:spPr>
          <a:xfrm rot="16200000" flipV="1">
            <a:off x="3450894" y="3031793"/>
            <a:ext cx="1456879" cy="251935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urved Connector 124"/>
          <p:cNvCxnSpPr>
            <a:stCxn id="48" idx="1"/>
            <a:endCxn id="74" idx="6"/>
          </p:cNvCxnSpPr>
          <p:nvPr/>
        </p:nvCxnSpPr>
        <p:spPr>
          <a:xfrm rot="16200000" flipV="1">
            <a:off x="3119650" y="3208922"/>
            <a:ext cx="201111" cy="1577495"/>
          </a:xfrm>
          <a:prstGeom prst="curved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urved Connector 135"/>
          <p:cNvCxnSpPr>
            <a:stCxn id="79" idx="2"/>
          </p:cNvCxnSpPr>
          <p:nvPr/>
        </p:nvCxnSpPr>
        <p:spPr>
          <a:xfrm rot="10800000">
            <a:off x="3200401" y="1371600"/>
            <a:ext cx="425207" cy="222962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urved Connector 143"/>
          <p:cNvCxnSpPr>
            <a:stCxn id="30" idx="3"/>
            <a:endCxn id="25" idx="2"/>
          </p:cNvCxnSpPr>
          <p:nvPr/>
        </p:nvCxnSpPr>
        <p:spPr>
          <a:xfrm>
            <a:off x="4587875" y="4922838"/>
            <a:ext cx="1039813" cy="411162"/>
          </a:xfrm>
          <a:prstGeom prst="curved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urved Connector 124"/>
          <p:cNvCxnSpPr>
            <a:stCxn id="17" idx="2"/>
            <a:endCxn id="43" idx="3"/>
          </p:cNvCxnSpPr>
          <p:nvPr/>
        </p:nvCxnSpPr>
        <p:spPr>
          <a:xfrm rot="10800000">
            <a:off x="122753" y="3609134"/>
            <a:ext cx="661063" cy="1502678"/>
          </a:xfrm>
          <a:prstGeom prst="curved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urved Connector 124"/>
          <p:cNvCxnSpPr>
            <a:stCxn id="6" idx="2"/>
            <a:endCxn id="43" idx="0"/>
          </p:cNvCxnSpPr>
          <p:nvPr/>
        </p:nvCxnSpPr>
        <p:spPr>
          <a:xfrm rot="10800000" flipV="1">
            <a:off x="419100" y="1790700"/>
            <a:ext cx="647700" cy="647700"/>
          </a:xfrm>
          <a:prstGeom prst="curved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urved Connector 124"/>
          <p:cNvCxnSpPr>
            <a:stCxn id="70" idx="2"/>
            <a:endCxn id="81" idx="7"/>
          </p:cNvCxnSpPr>
          <p:nvPr/>
        </p:nvCxnSpPr>
        <p:spPr>
          <a:xfrm rot="10800000">
            <a:off x="6488936" y="2233018"/>
            <a:ext cx="750064" cy="12918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urved Connector 124"/>
          <p:cNvCxnSpPr>
            <a:stCxn id="80" idx="2"/>
            <a:endCxn id="84" idx="2"/>
          </p:cNvCxnSpPr>
          <p:nvPr/>
        </p:nvCxnSpPr>
        <p:spPr>
          <a:xfrm rot="5400000" flipH="1" flipV="1">
            <a:off x="5876131" y="389731"/>
            <a:ext cx="571500" cy="477838"/>
          </a:xfrm>
          <a:prstGeom prst="curved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urved Connector 169"/>
          <p:cNvCxnSpPr>
            <a:stCxn id="24" idx="7"/>
            <a:endCxn id="41" idx="2"/>
          </p:cNvCxnSpPr>
          <p:nvPr/>
        </p:nvCxnSpPr>
        <p:spPr>
          <a:xfrm rot="5400000" flipH="1" flipV="1">
            <a:off x="6970180" y="3922181"/>
            <a:ext cx="838200" cy="4239"/>
          </a:xfrm>
          <a:prstGeom prst="curved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urved Connector 172"/>
          <p:cNvCxnSpPr>
            <a:endCxn id="24" idx="5"/>
          </p:cNvCxnSpPr>
          <p:nvPr/>
        </p:nvCxnSpPr>
        <p:spPr>
          <a:xfrm>
            <a:off x="5867402" y="4267202"/>
            <a:ext cx="593723" cy="156637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urved Connector 175"/>
          <p:cNvCxnSpPr>
            <a:stCxn id="27" idx="2"/>
          </p:cNvCxnSpPr>
          <p:nvPr/>
        </p:nvCxnSpPr>
        <p:spPr>
          <a:xfrm rot="16200000" flipH="1">
            <a:off x="7572376" y="5286375"/>
            <a:ext cx="334962" cy="522287"/>
          </a:xfrm>
          <a:prstGeom prst="curved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urved Connector 175"/>
          <p:cNvCxnSpPr>
            <a:stCxn id="26" idx="2"/>
            <a:endCxn id="91" idx="6"/>
          </p:cNvCxnSpPr>
          <p:nvPr/>
        </p:nvCxnSpPr>
        <p:spPr>
          <a:xfrm rot="5400000">
            <a:off x="6131719" y="5831682"/>
            <a:ext cx="427037" cy="895350"/>
          </a:xfrm>
          <a:prstGeom prst="curved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urved Connector 175"/>
          <p:cNvCxnSpPr>
            <a:stCxn id="25" idx="2"/>
            <a:endCxn id="57" idx="6"/>
          </p:cNvCxnSpPr>
          <p:nvPr/>
        </p:nvCxnSpPr>
        <p:spPr>
          <a:xfrm rot="5400000">
            <a:off x="5218113" y="5495925"/>
            <a:ext cx="296862" cy="522288"/>
          </a:xfrm>
          <a:prstGeom prst="curved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urved Connector 175"/>
          <p:cNvCxnSpPr>
            <a:stCxn id="73" idx="4"/>
            <a:endCxn id="89" idx="2"/>
          </p:cNvCxnSpPr>
          <p:nvPr/>
        </p:nvCxnSpPr>
        <p:spPr>
          <a:xfrm rot="16200000" flipH="1">
            <a:off x="1698706" y="6042106"/>
            <a:ext cx="482178" cy="387610"/>
          </a:xfrm>
          <a:prstGeom prst="curved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urved Connector 175"/>
          <p:cNvCxnSpPr>
            <a:stCxn id="128" idx="1"/>
            <a:endCxn id="87" idx="2"/>
          </p:cNvCxnSpPr>
          <p:nvPr/>
        </p:nvCxnSpPr>
        <p:spPr>
          <a:xfrm flipV="1">
            <a:off x="6705600" y="4724400"/>
            <a:ext cx="1447800" cy="237845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urved Connector 194"/>
          <p:cNvCxnSpPr>
            <a:stCxn id="46" idx="2"/>
            <a:endCxn id="74" idx="0"/>
          </p:cNvCxnSpPr>
          <p:nvPr/>
        </p:nvCxnSpPr>
        <p:spPr>
          <a:xfrm rot="10800000">
            <a:off x="1940362" y="3020574"/>
            <a:ext cx="1031438" cy="408427"/>
          </a:xfrm>
          <a:prstGeom prst="curvedConnector4">
            <a:avLst>
              <a:gd name="adj1" fmla="val 19162"/>
              <a:gd name="adj2" fmla="val 15597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urved Connector 194"/>
          <p:cNvCxnSpPr>
            <a:stCxn id="46" idx="0"/>
            <a:endCxn id="75" idx="5"/>
          </p:cNvCxnSpPr>
          <p:nvPr/>
        </p:nvCxnSpPr>
        <p:spPr>
          <a:xfrm rot="16200000" flipV="1">
            <a:off x="2507144" y="2278543"/>
            <a:ext cx="932815" cy="606099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urved Connector 124"/>
          <p:cNvCxnSpPr>
            <a:stCxn id="46" idx="3"/>
          </p:cNvCxnSpPr>
          <p:nvPr/>
        </p:nvCxnSpPr>
        <p:spPr>
          <a:xfrm rot="5400000">
            <a:off x="2236740" y="3519068"/>
            <a:ext cx="644994" cy="1003674"/>
          </a:xfrm>
          <a:prstGeom prst="curved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Curved Connector 194"/>
          <p:cNvCxnSpPr>
            <a:stCxn id="46" idx="0"/>
            <a:endCxn id="77" idx="3"/>
          </p:cNvCxnSpPr>
          <p:nvPr/>
        </p:nvCxnSpPr>
        <p:spPr>
          <a:xfrm rot="5400000" flipH="1" flipV="1">
            <a:off x="3395663" y="2549525"/>
            <a:ext cx="379412" cy="617538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96" name="TextBox 292"/>
          <p:cNvSpPr txBox="1">
            <a:spLocks noChangeArrowheads="1"/>
          </p:cNvSpPr>
          <p:nvPr/>
        </p:nvSpPr>
        <p:spPr bwMode="auto">
          <a:xfrm rot="17814651">
            <a:off x="4321626" y="1697684"/>
            <a:ext cx="10096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Mining</a:t>
            </a:r>
          </a:p>
        </p:txBody>
      </p:sp>
      <p:sp>
        <p:nvSpPr>
          <p:cNvPr id="77897" name="TextBox 293"/>
          <p:cNvSpPr txBox="1">
            <a:spLocks noChangeArrowheads="1"/>
          </p:cNvSpPr>
          <p:nvPr/>
        </p:nvSpPr>
        <p:spPr bwMode="auto">
          <a:xfrm>
            <a:off x="1524000" y="1295400"/>
            <a:ext cx="5254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Q1</a:t>
            </a:r>
          </a:p>
        </p:txBody>
      </p:sp>
      <p:sp>
        <p:nvSpPr>
          <p:cNvPr id="77898" name="TextBox 294"/>
          <p:cNvSpPr txBox="1">
            <a:spLocks noChangeArrowheads="1"/>
          </p:cNvSpPr>
          <p:nvPr/>
        </p:nvSpPr>
        <p:spPr bwMode="auto">
          <a:xfrm>
            <a:off x="1608138" y="3028950"/>
            <a:ext cx="5254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B050"/>
                </a:solidFill>
              </a:rPr>
              <a:t>Q2</a:t>
            </a:r>
          </a:p>
        </p:txBody>
      </p:sp>
      <p:sp>
        <p:nvSpPr>
          <p:cNvPr id="77899" name="TextBox 295"/>
          <p:cNvSpPr txBox="1">
            <a:spLocks noChangeArrowheads="1"/>
          </p:cNvSpPr>
          <p:nvPr/>
        </p:nvSpPr>
        <p:spPr bwMode="auto">
          <a:xfrm>
            <a:off x="1981200" y="4572000"/>
            <a:ext cx="5254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Q3</a:t>
            </a:r>
          </a:p>
        </p:txBody>
      </p:sp>
      <p:sp>
        <p:nvSpPr>
          <p:cNvPr id="77900" name="TextBox 296"/>
          <p:cNvSpPr txBox="1">
            <a:spLocks noChangeArrowheads="1"/>
          </p:cNvSpPr>
          <p:nvPr/>
        </p:nvSpPr>
        <p:spPr bwMode="auto">
          <a:xfrm>
            <a:off x="6088867" y="1143000"/>
            <a:ext cx="5405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M3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7901" name="TextBox 299"/>
          <p:cNvSpPr txBox="1">
            <a:spLocks noChangeArrowheads="1"/>
          </p:cNvSpPr>
          <p:nvPr/>
        </p:nvSpPr>
        <p:spPr bwMode="auto">
          <a:xfrm>
            <a:off x="3879067" y="1219201"/>
            <a:ext cx="5405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M2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7902" name="TextBox 300"/>
          <p:cNvSpPr txBox="1">
            <a:spLocks noChangeArrowheads="1"/>
          </p:cNvSpPr>
          <p:nvPr/>
        </p:nvSpPr>
        <p:spPr bwMode="auto">
          <a:xfrm>
            <a:off x="5181600" y="1962150"/>
            <a:ext cx="539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M1</a:t>
            </a:r>
          </a:p>
        </p:txBody>
      </p:sp>
      <p:sp>
        <p:nvSpPr>
          <p:cNvPr id="77903" name="TextBox 301"/>
          <p:cNvSpPr txBox="1">
            <a:spLocks noChangeArrowheads="1"/>
          </p:cNvSpPr>
          <p:nvPr/>
        </p:nvSpPr>
        <p:spPr bwMode="auto">
          <a:xfrm>
            <a:off x="0" y="7938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My </a:t>
            </a:r>
            <a:r>
              <a:rPr lang="en-US" sz="2400" b="1" dirty="0">
                <a:solidFill>
                  <a:srgbClr val="C00000"/>
                </a:solidFill>
              </a:rPr>
              <a:t>Collaboration </a:t>
            </a:r>
            <a:r>
              <a:rPr lang="en-US" sz="2400" b="1" dirty="0" smtClean="0">
                <a:solidFill>
                  <a:srgbClr val="C00000"/>
                </a:solidFill>
              </a:rPr>
              <a:t>Graph </a:t>
            </a:r>
            <a:r>
              <a:rPr lang="en-US" sz="2000" dirty="0" smtClean="0"/>
              <a:t>(During </a:t>
            </a:r>
            <a:r>
              <a:rPr lang="en-US" sz="2000" dirty="0" err="1"/>
              <a:t>Ph.D</a:t>
            </a:r>
            <a:r>
              <a:rPr lang="en-US" sz="2000" dirty="0"/>
              <a:t> </a:t>
            </a:r>
            <a:r>
              <a:rPr lang="en-US" sz="2000" dirty="0" smtClean="0"/>
              <a:t>Study)</a:t>
            </a:r>
            <a:endParaRPr lang="en-US" sz="2000" dirty="0"/>
          </a:p>
        </p:txBody>
      </p:sp>
      <p:grpSp>
        <p:nvGrpSpPr>
          <p:cNvPr id="36" name="Group 126"/>
          <p:cNvGrpSpPr>
            <a:grpSpLocks/>
          </p:cNvGrpSpPr>
          <p:nvPr/>
        </p:nvGrpSpPr>
        <p:grpSpPr bwMode="auto">
          <a:xfrm>
            <a:off x="7086600" y="0"/>
            <a:ext cx="2108200" cy="1295400"/>
            <a:chOff x="7086600" y="0"/>
            <a:chExt cx="2108200" cy="1828800"/>
          </a:xfrm>
        </p:grpSpPr>
        <p:sp>
          <p:nvSpPr>
            <p:cNvPr id="303" name="Rectangle 302"/>
            <p:cNvSpPr/>
            <p:nvPr/>
          </p:nvSpPr>
          <p:spPr bwMode="auto">
            <a:xfrm>
              <a:off x="7162800" y="0"/>
              <a:ext cx="1981200" cy="1828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04" name="TextBox 303"/>
            <p:cNvSpPr txBox="1"/>
            <p:nvPr/>
          </p:nvSpPr>
          <p:spPr bwMode="auto">
            <a:xfrm>
              <a:off x="7086600" y="0"/>
              <a:ext cx="2108200" cy="18288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 dirty="0"/>
                <a:t>Legends:</a:t>
              </a:r>
            </a:p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Green: Querying</a:t>
              </a:r>
            </a:p>
            <a:p>
              <a:pPr>
                <a:defRPr/>
              </a:pPr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</a:rPr>
                <a:t>Yellow: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Mining</a:t>
              </a:r>
            </a:p>
            <a:p>
              <a:pPr>
                <a:defRPr/>
              </a:pPr>
              <a:r>
                <a:rPr lang="en-US" dirty="0">
                  <a:solidFill>
                    <a:srgbClr val="7030A0"/>
                  </a:solidFill>
                </a:rPr>
                <a:t>Purple: Others</a:t>
              </a:r>
            </a:p>
            <a:p>
              <a:pPr>
                <a:defRPr/>
              </a:pP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          </a:t>
              </a:r>
              <a:endParaRPr lang="en-US" dirty="0"/>
            </a:p>
            <a:p>
              <a:pPr>
                <a:defRPr/>
              </a:pP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          </a:t>
              </a:r>
              <a:endParaRPr lang="en-US" dirty="0"/>
            </a:p>
          </p:txBody>
        </p:sp>
      </p:grpSp>
      <p:cxnSp>
        <p:nvCxnSpPr>
          <p:cNvPr id="319" name="Curved Connector 194"/>
          <p:cNvCxnSpPr>
            <a:endCxn id="46" idx="6"/>
          </p:cNvCxnSpPr>
          <p:nvPr/>
        </p:nvCxnSpPr>
        <p:spPr>
          <a:xfrm rot="10800000">
            <a:off x="3581400" y="3429000"/>
            <a:ext cx="1905000" cy="762000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ctagon 122"/>
          <p:cNvSpPr/>
          <p:nvPr/>
        </p:nvSpPr>
        <p:spPr>
          <a:xfrm>
            <a:off x="6019801" y="4038600"/>
            <a:ext cx="685800" cy="228600"/>
          </a:xfrm>
          <a:prstGeom prst="octag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 smtClean="0"/>
              <a:t>G-Ray</a:t>
            </a:r>
            <a:endParaRPr lang="en-US" sz="1600" dirty="0"/>
          </a:p>
        </p:txBody>
      </p:sp>
      <p:sp>
        <p:nvSpPr>
          <p:cNvPr id="128" name="Octagon 127"/>
          <p:cNvSpPr/>
          <p:nvPr/>
        </p:nvSpPr>
        <p:spPr>
          <a:xfrm>
            <a:off x="6019800" y="4800600"/>
            <a:ext cx="685800" cy="228600"/>
          </a:xfrm>
          <a:prstGeom prst="octag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 smtClean="0"/>
              <a:t>DAP</a:t>
            </a:r>
            <a:endParaRPr lang="en-US" sz="1600" dirty="0"/>
          </a:p>
        </p:txBody>
      </p:sp>
      <p:cxnSp>
        <p:nvCxnSpPr>
          <p:cNvPr id="132" name="Curved Connector 107"/>
          <p:cNvCxnSpPr>
            <a:stCxn id="42" idx="4"/>
            <a:endCxn id="123" idx="5"/>
          </p:cNvCxnSpPr>
          <p:nvPr/>
        </p:nvCxnSpPr>
        <p:spPr>
          <a:xfrm rot="16200000" flipH="1">
            <a:off x="5395773" y="3481526"/>
            <a:ext cx="371755" cy="876301"/>
          </a:xfrm>
          <a:prstGeom prst="curved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1143000" y="5486400"/>
            <a:ext cx="762000" cy="2286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 err="1" smtClean="0"/>
              <a:t>NBLin</a:t>
            </a:r>
            <a:endParaRPr lang="en-US" sz="1600" dirty="0"/>
          </a:p>
        </p:txBody>
      </p:sp>
      <p:sp>
        <p:nvSpPr>
          <p:cNvPr id="138" name="Oval 137"/>
          <p:cNvSpPr/>
          <p:nvPr/>
        </p:nvSpPr>
        <p:spPr>
          <a:xfrm rot="1883360">
            <a:off x="918421" y="3089846"/>
            <a:ext cx="822960" cy="2743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 err="1" smtClean="0"/>
              <a:t>cTrack</a:t>
            </a:r>
            <a:endParaRPr lang="en-US" sz="1600" dirty="0"/>
          </a:p>
        </p:txBody>
      </p:sp>
      <p:sp>
        <p:nvSpPr>
          <p:cNvPr id="145" name="Oval 144"/>
          <p:cNvSpPr/>
          <p:nvPr/>
        </p:nvSpPr>
        <p:spPr>
          <a:xfrm rot="2212520">
            <a:off x="2834630" y="4693941"/>
            <a:ext cx="762000" cy="304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 smtClean="0"/>
              <a:t>Basset</a:t>
            </a:r>
            <a:endParaRPr lang="en-US" sz="1600" dirty="0"/>
          </a:p>
        </p:txBody>
      </p:sp>
      <p:sp>
        <p:nvSpPr>
          <p:cNvPr id="148" name="Oval 147"/>
          <p:cNvSpPr/>
          <p:nvPr/>
        </p:nvSpPr>
        <p:spPr>
          <a:xfrm rot="1514131">
            <a:off x="2363458" y="4624520"/>
            <a:ext cx="1511565" cy="957081"/>
          </a:xfrm>
          <a:prstGeom prst="ellipse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9" name="Curved Connector 124"/>
          <p:cNvCxnSpPr>
            <a:stCxn id="48" idx="2"/>
            <a:endCxn id="148" idx="0"/>
          </p:cNvCxnSpPr>
          <p:nvPr/>
        </p:nvCxnSpPr>
        <p:spPr>
          <a:xfrm rot="10800000" flipV="1">
            <a:off x="3323262" y="4610099"/>
            <a:ext cx="562938" cy="60091"/>
          </a:xfrm>
          <a:prstGeom prst="curved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/>
          <p:cNvSpPr/>
          <p:nvPr/>
        </p:nvSpPr>
        <p:spPr>
          <a:xfrm>
            <a:off x="5486400" y="1295400"/>
            <a:ext cx="640080" cy="228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 smtClean="0"/>
              <a:t>MT3</a:t>
            </a:r>
            <a:endParaRPr lang="en-US" sz="1600" dirty="0"/>
          </a:p>
        </p:txBody>
      </p:sp>
      <p:sp>
        <p:nvSpPr>
          <p:cNvPr id="168" name="Oval 167"/>
          <p:cNvSpPr/>
          <p:nvPr/>
        </p:nvSpPr>
        <p:spPr>
          <a:xfrm rot="19414058">
            <a:off x="5467872" y="2000095"/>
            <a:ext cx="1188720" cy="29962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 err="1" smtClean="0"/>
              <a:t>NetShield</a:t>
            </a:r>
            <a:endParaRPr lang="en-US" sz="1600" dirty="0"/>
          </a:p>
        </p:txBody>
      </p:sp>
      <p:cxnSp>
        <p:nvCxnSpPr>
          <p:cNvPr id="171" name="Curved Connector 170"/>
          <p:cNvCxnSpPr>
            <a:stCxn id="77940" idx="0"/>
            <a:endCxn id="81" idx="5"/>
          </p:cNvCxnSpPr>
          <p:nvPr/>
        </p:nvCxnSpPr>
        <p:spPr>
          <a:xfrm rot="16200000" flipV="1">
            <a:off x="5163530" y="2820844"/>
            <a:ext cx="531294" cy="8361"/>
          </a:xfrm>
          <a:prstGeom prst="curved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urved Connector 124"/>
          <p:cNvCxnSpPr>
            <a:stCxn id="77931" idx="0"/>
            <a:endCxn id="81" idx="6"/>
          </p:cNvCxnSpPr>
          <p:nvPr/>
        </p:nvCxnSpPr>
        <p:spPr>
          <a:xfrm rot="16200000" flipV="1">
            <a:off x="6582770" y="1922279"/>
            <a:ext cx="687971" cy="1868271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2802" name="Picture 2" descr="http://www.cs.cmu.edu/~badityap/myself_fall2008.jpg">
            <a:hlinkClick r:id="rId28"/>
          </p:cNvPr>
          <p:cNvPicPr>
            <a:picLocks noChangeAspect="1" noChangeArrowheads="1"/>
          </p:cNvPicPr>
          <p:nvPr/>
        </p:nvPicPr>
        <p:blipFill>
          <a:blip r:embed="rId29" cstate="print"/>
          <a:srcRect l="54517" t="9310" r="13159" b="6207"/>
          <a:stretch>
            <a:fillRect/>
          </a:stretch>
        </p:blipFill>
        <p:spPr bwMode="auto">
          <a:xfrm>
            <a:off x="8229600" y="2057400"/>
            <a:ext cx="346516" cy="548640"/>
          </a:xfrm>
          <a:prstGeom prst="rect">
            <a:avLst/>
          </a:prstGeom>
          <a:noFill/>
        </p:spPr>
      </p:pic>
    </p:spTree>
  </p:cSld>
  <p:clrMapOvr>
    <a:masterClrMapping/>
  </p:clrMapOvr>
  <p:transition advTm="4407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5000" smtClean="0"/>
              <a:t>Q &amp; A</a:t>
            </a:r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endParaRPr lang="en-US" smtClean="0"/>
          </a:p>
          <a:p>
            <a:pPr>
              <a:buFont typeface="Arial" charset="0"/>
              <a:buNone/>
            </a:pPr>
            <a:endParaRPr lang="en-US" smtClean="0"/>
          </a:p>
          <a:p>
            <a:pPr algn="ctr">
              <a:buFont typeface="Arial" charset="0"/>
              <a:buNone/>
            </a:pPr>
            <a:r>
              <a:rPr lang="en-US" sz="5000" smtClean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627ABE-5A41-4A9C-860F-7468267E15A3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</p:cSld>
  <p:clrMapOvr>
    <a:masterClrMapping/>
  </p:clrMapOvr>
  <p:transition advTm="361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Thesis Work (in detail)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600" b="1" dirty="0" smtClean="0">
                <a:solidFill>
                  <a:srgbClr val="0000FF"/>
                </a:solidFill>
              </a:rPr>
              <a:t>Q</a:t>
            </a:r>
            <a:r>
              <a:rPr lang="en-US" dirty="0" smtClean="0">
                <a:solidFill>
                  <a:srgbClr val="0000FF"/>
                </a:solidFill>
              </a:rPr>
              <a:t>uerying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[Goal: query complex relationship]</a:t>
            </a:r>
          </a:p>
          <a:p>
            <a:pPr lvl="1" eaLnBrk="1" hangingPunct="1"/>
            <a:r>
              <a:rPr lang="en-US" dirty="0" smtClean="0">
                <a:solidFill>
                  <a:srgbClr val="0000FF"/>
                </a:solidFill>
              </a:rPr>
              <a:t>Q.1. </a:t>
            </a:r>
            <a:r>
              <a:rPr lang="en-US" dirty="0" smtClean="0"/>
              <a:t>Find complex user-specific patterns;</a:t>
            </a:r>
          </a:p>
          <a:p>
            <a:pPr lvl="1" eaLnBrk="1" hangingPunct="1"/>
            <a:r>
              <a:rPr lang="en-US" dirty="0" smtClean="0">
                <a:solidFill>
                  <a:srgbClr val="0000FF"/>
                </a:solidFill>
              </a:rPr>
              <a:t>Q.2.</a:t>
            </a:r>
            <a:r>
              <a:rPr lang="en-US" dirty="0" smtClean="0"/>
              <a:t> Proximity tracking;</a:t>
            </a:r>
          </a:p>
          <a:p>
            <a:pPr lvl="1" eaLnBrk="1" hangingPunct="1"/>
            <a:r>
              <a:rPr lang="en-US" dirty="0" smtClean="0">
                <a:solidFill>
                  <a:srgbClr val="0000FF"/>
                </a:solidFill>
              </a:rPr>
              <a:t>Q.3.</a:t>
            </a:r>
            <a:r>
              <a:rPr lang="en-US" dirty="0" smtClean="0"/>
              <a:t> Answer all the above questions quickly.</a:t>
            </a:r>
          </a:p>
          <a:p>
            <a:pPr eaLnBrk="1" hangingPunct="1"/>
            <a:r>
              <a:rPr lang="en-US" sz="3600" b="1" dirty="0" smtClean="0">
                <a:solidFill>
                  <a:srgbClr val="0000FF"/>
                </a:solidFill>
              </a:rPr>
              <a:t>M</a:t>
            </a:r>
            <a:r>
              <a:rPr lang="en-US" dirty="0" smtClean="0">
                <a:solidFill>
                  <a:srgbClr val="0000FF"/>
                </a:solidFill>
              </a:rPr>
              <a:t>ining</a:t>
            </a:r>
            <a:r>
              <a:rPr lang="en-US" dirty="0" smtClean="0">
                <a:solidFill>
                  <a:srgbClr val="C00000"/>
                </a:solidFill>
              </a:rPr>
              <a:t>  </a:t>
            </a:r>
            <a:r>
              <a:rPr lang="en-US" dirty="0" smtClean="0"/>
              <a:t>[Goal: find interesting patterns]</a:t>
            </a:r>
          </a:p>
          <a:p>
            <a:pPr lvl="1" eaLnBrk="1" hangingPunct="1"/>
            <a:r>
              <a:rPr lang="en-US" dirty="0" smtClean="0">
                <a:solidFill>
                  <a:srgbClr val="0000FF"/>
                </a:solidFill>
              </a:rPr>
              <a:t>M.1.</a:t>
            </a:r>
            <a:r>
              <a:rPr lang="en-US" dirty="0" smtClean="0"/>
              <a:t> Immunization;</a:t>
            </a:r>
          </a:p>
          <a:p>
            <a:pPr lvl="1" eaLnBrk="1" hangingPunct="1"/>
            <a:r>
              <a:rPr lang="en-US" dirty="0" smtClean="0">
                <a:solidFill>
                  <a:srgbClr val="0000FF"/>
                </a:solidFill>
              </a:rPr>
              <a:t>M.2. </a:t>
            </a:r>
            <a:r>
              <a:rPr lang="en-US" dirty="0" smtClean="0"/>
              <a:t>Spot anomalies;</a:t>
            </a:r>
          </a:p>
          <a:p>
            <a:pPr lvl="1" eaLnBrk="1" hangingPunct="1"/>
            <a:r>
              <a:rPr lang="en-US" dirty="0" smtClean="0">
                <a:solidFill>
                  <a:srgbClr val="0000FF"/>
                </a:solidFill>
              </a:rPr>
              <a:t>M.3.</a:t>
            </a:r>
            <a:r>
              <a:rPr lang="en-US" dirty="0" smtClean="0"/>
              <a:t> Mining complex time-stamped events.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E7FC0-37F1-4EB7-B0CB-15CD9857F90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 advTm="100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Thesis Work vs. Applications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914400" y="1234440"/>
          <a:ext cx="7086599" cy="295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8993"/>
                <a:gridCol w="1012371"/>
                <a:gridCol w="1012371"/>
                <a:gridCol w="1090246"/>
                <a:gridCol w="1112019"/>
                <a:gridCol w="99059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7635"/>
                          </a:solidFill>
                        </a:rPr>
                        <a:t>             </a:t>
                      </a:r>
                      <a:r>
                        <a:rPr lang="en-US" sz="2400" dirty="0" err="1" smtClean="0">
                          <a:solidFill>
                            <a:srgbClr val="007635"/>
                          </a:solidFill>
                        </a:rPr>
                        <a:t>App.s</a:t>
                      </a:r>
                      <a:endParaRPr lang="en-US" sz="2400" dirty="0" smtClean="0">
                        <a:solidFill>
                          <a:srgbClr val="007635"/>
                        </a:solidFill>
                      </a:endParaRPr>
                    </a:p>
                    <a:p>
                      <a:r>
                        <a:rPr lang="en-US" sz="2400" dirty="0" smtClean="0">
                          <a:solidFill>
                            <a:srgbClr val="0000FF"/>
                          </a:solidFill>
                        </a:rPr>
                        <a:t>Tasks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7635"/>
                          </a:solidFill>
                        </a:rPr>
                        <a:t>A1</a:t>
                      </a:r>
                      <a:endParaRPr lang="en-US" sz="2400" dirty="0">
                        <a:solidFill>
                          <a:srgbClr val="007635"/>
                        </a:solidFill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7635"/>
                          </a:solidFill>
                        </a:rPr>
                        <a:t>A2</a:t>
                      </a:r>
                      <a:endParaRPr lang="en-US" sz="2400" dirty="0">
                        <a:solidFill>
                          <a:srgbClr val="007635"/>
                        </a:solidFill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7635"/>
                          </a:solidFill>
                        </a:rPr>
                        <a:t>A3</a:t>
                      </a:r>
                      <a:endParaRPr lang="en-US" sz="2400" dirty="0">
                        <a:solidFill>
                          <a:srgbClr val="007635"/>
                        </a:solidFill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7635"/>
                          </a:solidFill>
                        </a:rPr>
                        <a:t>A4</a:t>
                      </a:r>
                      <a:endParaRPr lang="en-US" sz="2400" dirty="0">
                        <a:solidFill>
                          <a:srgbClr val="007635"/>
                        </a:solidFill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7635"/>
                          </a:solidFill>
                        </a:rPr>
                        <a:t>A5</a:t>
                      </a:r>
                      <a:endParaRPr lang="en-US" sz="2400" dirty="0">
                        <a:solidFill>
                          <a:srgbClr val="007635"/>
                        </a:solidFill>
                      </a:endParaRPr>
                    </a:p>
                  </a:txBody>
                  <a:tcPr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FF"/>
                          </a:solidFill>
                        </a:rPr>
                        <a:t>Q1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FF"/>
                          </a:solidFill>
                        </a:rPr>
                        <a:t>Q2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FF"/>
                          </a:solidFill>
                        </a:rPr>
                        <a:t>Q3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FF"/>
                          </a:solidFill>
                        </a:rPr>
                        <a:t>M1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FF"/>
                          </a:solidFill>
                        </a:rPr>
                        <a:t>M2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FF"/>
                          </a:solidFill>
                        </a:rPr>
                        <a:t>M3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0" marB="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62600" y="4343400"/>
            <a:ext cx="3352800" cy="2308324"/>
          </a:xfrm>
          <a:prstGeom prst="rect">
            <a:avLst/>
          </a:prstGeom>
          <a:noFill/>
          <a:ln>
            <a:solidFill>
              <a:srgbClr val="007635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635"/>
                </a:solidFill>
              </a:rPr>
              <a:t>A1: Social Networks </a:t>
            </a:r>
          </a:p>
          <a:p>
            <a:r>
              <a:rPr lang="en-US" sz="2400" dirty="0" smtClean="0">
                <a:solidFill>
                  <a:srgbClr val="007635"/>
                </a:solidFill>
              </a:rPr>
              <a:t>A2: Network Forensics </a:t>
            </a:r>
          </a:p>
          <a:p>
            <a:r>
              <a:rPr lang="en-US" sz="2400" dirty="0" smtClean="0">
                <a:solidFill>
                  <a:srgbClr val="007635"/>
                </a:solidFill>
              </a:rPr>
              <a:t>A3: Financial Fraud</a:t>
            </a:r>
          </a:p>
          <a:p>
            <a:r>
              <a:rPr lang="en-US" sz="2400" dirty="0" smtClean="0">
                <a:solidFill>
                  <a:srgbClr val="007635"/>
                </a:solidFill>
              </a:rPr>
              <a:t>A4: Immunization </a:t>
            </a:r>
          </a:p>
          <a:p>
            <a:r>
              <a:rPr lang="en-US" sz="2400" dirty="0" smtClean="0">
                <a:solidFill>
                  <a:srgbClr val="007635"/>
                </a:solidFill>
              </a:rPr>
              <a:t>A5: Viral Marketing</a:t>
            </a:r>
          </a:p>
          <a:p>
            <a:r>
              <a:rPr lang="en-US" sz="2400" dirty="0" smtClean="0">
                <a:solidFill>
                  <a:srgbClr val="007635"/>
                </a:solidFill>
              </a:rPr>
              <a:t> </a:t>
            </a:r>
            <a:endParaRPr lang="en-US" sz="2400" dirty="0">
              <a:solidFill>
                <a:srgbClr val="00763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4321076"/>
            <a:ext cx="5181600" cy="230832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lIns="91440" rIns="91440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Q1: Complex User-Specific Patterns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Q2: Proximity Tracking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Q3: Fast Proximity Computing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M1: Immunization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M2: Anomaly Detection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M3: Complex Time-Stamped Events 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14400" y="1219200"/>
            <a:ext cx="1905000" cy="762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9140" name="Picture 4" descr="http://egemsource.com/images/pic/main_column/check_ma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2793" y="2014423"/>
            <a:ext cx="286207" cy="271577"/>
          </a:xfrm>
          <a:prstGeom prst="rect">
            <a:avLst/>
          </a:prstGeom>
          <a:noFill/>
        </p:spPr>
      </p:pic>
      <p:pic>
        <p:nvPicPr>
          <p:cNvPr id="14" name="Picture 4" descr="http://egemsource.com/images/pic/main_column/check_ma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2395423"/>
            <a:ext cx="286207" cy="271577"/>
          </a:xfrm>
          <a:prstGeom prst="rect">
            <a:avLst/>
          </a:prstGeom>
          <a:noFill/>
        </p:spPr>
      </p:pic>
      <p:pic>
        <p:nvPicPr>
          <p:cNvPr id="15" name="Picture 4" descr="http://egemsource.com/images/pic/main_column/check_ma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2776423"/>
            <a:ext cx="286207" cy="271577"/>
          </a:xfrm>
          <a:prstGeom prst="rect">
            <a:avLst/>
          </a:prstGeom>
          <a:noFill/>
        </p:spPr>
      </p:pic>
      <p:pic>
        <p:nvPicPr>
          <p:cNvPr id="16" name="Picture 4" descr="http://egemsource.com/images/pic/main_column/check_ma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3538423"/>
            <a:ext cx="286207" cy="271577"/>
          </a:xfrm>
          <a:prstGeom prst="rect">
            <a:avLst/>
          </a:prstGeom>
          <a:noFill/>
        </p:spPr>
      </p:pic>
      <p:pic>
        <p:nvPicPr>
          <p:cNvPr id="17" name="Picture 4" descr="http://egemsource.com/images/pic/main_column/check_ma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3886200"/>
            <a:ext cx="286207" cy="271577"/>
          </a:xfrm>
          <a:prstGeom prst="rect">
            <a:avLst/>
          </a:prstGeom>
          <a:noFill/>
        </p:spPr>
      </p:pic>
      <p:pic>
        <p:nvPicPr>
          <p:cNvPr id="18" name="Picture 4" descr="http://egemsource.com/images/pic/main_column/check_ma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393" y="3538423"/>
            <a:ext cx="286207" cy="271577"/>
          </a:xfrm>
          <a:prstGeom prst="rect">
            <a:avLst/>
          </a:prstGeom>
          <a:noFill/>
        </p:spPr>
      </p:pic>
      <p:pic>
        <p:nvPicPr>
          <p:cNvPr id="19" name="Picture 4" descr="http://egemsource.com/images/pic/main_column/check_ma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3886200"/>
            <a:ext cx="286207" cy="271577"/>
          </a:xfrm>
          <a:prstGeom prst="rect">
            <a:avLst/>
          </a:prstGeom>
          <a:noFill/>
        </p:spPr>
      </p:pic>
      <p:pic>
        <p:nvPicPr>
          <p:cNvPr id="20" name="Picture 4" descr="http://egemsource.com/images/pic/main_column/check_ma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393" y="2438400"/>
            <a:ext cx="286207" cy="271577"/>
          </a:xfrm>
          <a:prstGeom prst="rect">
            <a:avLst/>
          </a:prstGeom>
          <a:noFill/>
        </p:spPr>
      </p:pic>
      <p:pic>
        <p:nvPicPr>
          <p:cNvPr id="21" name="Picture 4" descr="http://egemsource.com/images/pic/main_column/check_ma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3393" y="2819400"/>
            <a:ext cx="286207" cy="271577"/>
          </a:xfrm>
          <a:prstGeom prst="rect">
            <a:avLst/>
          </a:prstGeom>
          <a:noFill/>
        </p:spPr>
      </p:pic>
      <p:pic>
        <p:nvPicPr>
          <p:cNvPr id="22" name="Picture 4" descr="http://egemsource.com/images/pic/main_column/check_ma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0193" y="2057400"/>
            <a:ext cx="286207" cy="271577"/>
          </a:xfrm>
          <a:prstGeom prst="rect">
            <a:avLst/>
          </a:prstGeom>
          <a:noFill/>
        </p:spPr>
      </p:pic>
      <p:pic>
        <p:nvPicPr>
          <p:cNvPr id="23" name="Picture 4" descr="http://egemsource.com/images/pic/main_column/check_ma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2776423"/>
            <a:ext cx="286207" cy="271577"/>
          </a:xfrm>
          <a:prstGeom prst="rect">
            <a:avLst/>
          </a:prstGeom>
          <a:noFill/>
        </p:spPr>
      </p:pic>
      <p:pic>
        <p:nvPicPr>
          <p:cNvPr id="24" name="Picture 4" descr="http://egemsource.com/images/pic/main_column/check_ma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3538423"/>
            <a:ext cx="286207" cy="271577"/>
          </a:xfrm>
          <a:prstGeom prst="rect">
            <a:avLst/>
          </a:prstGeom>
          <a:noFill/>
        </p:spPr>
      </p:pic>
      <p:pic>
        <p:nvPicPr>
          <p:cNvPr id="25" name="Picture 4" descr="http://egemsource.com/images/pic/main_column/check_ma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3919423"/>
            <a:ext cx="286207" cy="271577"/>
          </a:xfrm>
          <a:prstGeom prst="rect">
            <a:avLst/>
          </a:prstGeom>
          <a:noFill/>
        </p:spPr>
      </p:pic>
      <p:pic>
        <p:nvPicPr>
          <p:cNvPr id="26" name="Picture 4" descr="http://egemsource.com/images/pic/main_column/check_ma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43193" y="3124200"/>
            <a:ext cx="286207" cy="271577"/>
          </a:xfrm>
          <a:prstGeom prst="rect">
            <a:avLst/>
          </a:prstGeom>
          <a:noFill/>
        </p:spPr>
      </p:pic>
      <p:pic>
        <p:nvPicPr>
          <p:cNvPr id="27" name="Picture 4" descr="http://egemsource.com/images/pic/main_column/check_ma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09993" y="3124200"/>
            <a:ext cx="286207" cy="271577"/>
          </a:xfrm>
          <a:prstGeom prst="rect">
            <a:avLst/>
          </a:prstGeom>
          <a:noFill/>
        </p:spPr>
      </p:pic>
    </p:spTree>
  </p:cSld>
  <p:clrMapOvr>
    <a:masterClrMapping/>
  </p:clrMapOvr>
  <p:transition advTm="14485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3962400" cy="1143000"/>
          </a:xfrm>
        </p:spPr>
        <p:txBody>
          <a:bodyPr/>
          <a:lstStyle/>
          <a:p>
            <a:pPr algn="l"/>
            <a:r>
              <a:rPr lang="en-US" dirty="0" smtClean="0"/>
              <a:t>Thesis Overview </a:t>
            </a:r>
          </a:p>
        </p:txBody>
      </p:sp>
      <p:pic>
        <p:nvPicPr>
          <p:cNvPr id="2154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350" y="1133475"/>
            <a:ext cx="8875713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6"/>
          <p:cNvSpPr>
            <a:spLocks/>
          </p:cNvSpPr>
          <p:nvPr/>
        </p:nvSpPr>
        <p:spPr bwMode="auto">
          <a:xfrm>
            <a:off x="1325879" y="2255836"/>
            <a:ext cx="731520" cy="73152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800" dirty="0"/>
              <a:t>Q1</a:t>
            </a:r>
          </a:p>
        </p:txBody>
      </p:sp>
      <p:sp>
        <p:nvSpPr>
          <p:cNvPr id="14" name="Oval 13"/>
          <p:cNvSpPr>
            <a:spLocks/>
          </p:cNvSpPr>
          <p:nvPr/>
        </p:nvSpPr>
        <p:spPr>
          <a:xfrm>
            <a:off x="1325879" y="3429000"/>
            <a:ext cx="731520" cy="73152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800" dirty="0"/>
              <a:t>Q3</a:t>
            </a:r>
          </a:p>
        </p:txBody>
      </p:sp>
      <p:sp>
        <p:nvSpPr>
          <p:cNvPr id="17" name="Oval 16"/>
          <p:cNvSpPr>
            <a:spLocks/>
          </p:cNvSpPr>
          <p:nvPr/>
        </p:nvSpPr>
        <p:spPr>
          <a:xfrm>
            <a:off x="5257800" y="2258568"/>
            <a:ext cx="731520" cy="73152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800" dirty="0"/>
              <a:t>Q2</a:t>
            </a:r>
          </a:p>
        </p:txBody>
      </p:sp>
      <p:sp>
        <p:nvSpPr>
          <p:cNvPr id="20" name="Oval 19"/>
          <p:cNvSpPr>
            <a:spLocks/>
          </p:cNvSpPr>
          <p:nvPr/>
        </p:nvSpPr>
        <p:spPr>
          <a:xfrm>
            <a:off x="5260975" y="3429000"/>
            <a:ext cx="731520" cy="73152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800" dirty="0"/>
              <a:t>Q3</a:t>
            </a:r>
          </a:p>
        </p:txBody>
      </p:sp>
      <p:sp>
        <p:nvSpPr>
          <p:cNvPr id="46" name="Oval 45"/>
          <p:cNvSpPr>
            <a:spLocks noChangeAspect="1"/>
          </p:cNvSpPr>
          <p:nvPr/>
        </p:nvSpPr>
        <p:spPr bwMode="auto">
          <a:xfrm>
            <a:off x="1325880" y="4694237"/>
            <a:ext cx="731520" cy="73152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800" dirty="0"/>
              <a:t>M</a:t>
            </a:r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1325880" y="5867400"/>
            <a:ext cx="731520" cy="73152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800" dirty="0" smtClean="0"/>
              <a:t>M2</a:t>
            </a:r>
            <a:endParaRPr lang="en-US" sz="2800" dirty="0"/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5257800" y="4696968"/>
            <a:ext cx="731520" cy="73152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800" dirty="0" smtClean="0"/>
              <a:t>M3</a:t>
            </a:r>
            <a:endParaRPr lang="en-US" sz="2800" dirty="0"/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260975" y="5867400"/>
            <a:ext cx="731520" cy="73152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800" dirty="0" smtClean="0"/>
              <a:t>M2</a:t>
            </a:r>
            <a:endParaRPr lang="en-US" sz="2800" dirty="0"/>
          </a:p>
        </p:txBody>
      </p:sp>
    </p:spTree>
  </p:cSld>
  <p:clrMapOvr>
    <a:masterClrMapping/>
  </p:clrMapOvr>
  <p:transition advTm="975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3962400" cy="1143000"/>
          </a:xfrm>
        </p:spPr>
        <p:txBody>
          <a:bodyPr/>
          <a:lstStyle/>
          <a:p>
            <a:pPr algn="l"/>
            <a:r>
              <a:rPr lang="en-US" dirty="0" smtClean="0"/>
              <a:t>Thesis Overview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33350" y="1133475"/>
            <a:ext cx="8875713" cy="5724525"/>
            <a:chOff x="133350" y="1133475"/>
            <a:chExt cx="8875713" cy="5724525"/>
          </a:xfrm>
        </p:grpSpPr>
        <p:pic>
          <p:nvPicPr>
            <p:cNvPr id="21541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3350" y="1133475"/>
              <a:ext cx="8875713" cy="5724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1676400" y="2057399"/>
              <a:ext cx="3429000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CePS</a:t>
              </a:r>
              <a:r>
                <a:rPr lang="en-US" sz="2800" dirty="0">
                  <a:solidFill>
                    <a:schemeClr val="bg1"/>
                  </a:solidFill>
                </a:rPr>
                <a:t>, </a:t>
              </a:r>
              <a:r>
                <a:rPr lang="en-US" sz="2800" dirty="0" err="1" smtClean="0">
                  <a:solidFill>
                    <a:schemeClr val="bg1"/>
                  </a:solidFill>
                </a:rPr>
                <a:t>iPoG</a:t>
              </a:r>
              <a:r>
                <a:rPr lang="en-US" sz="2800" dirty="0" smtClean="0">
                  <a:solidFill>
                    <a:schemeClr val="bg1"/>
                  </a:solidFill>
                </a:rPr>
                <a:t>, Basset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>
                <a:lnSpc>
                  <a:spcPts val="20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       </a:t>
              </a:r>
              <a:r>
                <a:rPr lang="en-US" sz="2000" dirty="0">
                  <a:solidFill>
                    <a:schemeClr val="bg1"/>
                  </a:solidFill>
                </a:rPr>
                <a:t>(KDD06, </a:t>
              </a:r>
              <a:r>
                <a:rPr lang="en-US" sz="2000" dirty="0" smtClean="0">
                  <a:solidFill>
                    <a:schemeClr val="bg1"/>
                  </a:solidFill>
                </a:rPr>
                <a:t>ICDM08, CIKM09)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/>
            <p:cNvSpPr>
              <a:spLocks/>
            </p:cNvSpPr>
            <p:nvPr/>
          </p:nvSpPr>
          <p:spPr bwMode="auto">
            <a:xfrm>
              <a:off x="1325879" y="2255836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76400" y="3246120"/>
              <a:ext cx="3429000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FastProx</a:t>
              </a:r>
              <a:r>
                <a:rPr lang="en-US" sz="2800" dirty="0">
                  <a:solidFill>
                    <a:schemeClr val="bg1"/>
                  </a:solidFill>
                </a:rPr>
                <a:t>  </a:t>
              </a:r>
              <a:r>
                <a:rPr lang="en-US" sz="2000" dirty="0">
                  <a:solidFill>
                    <a:schemeClr val="bg1"/>
                  </a:solidFill>
                </a:rPr>
                <a:t>(ICDM06, 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    KAIS07, KDD07 b,  ICDM08)</a:t>
              </a: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>
              <a:spLocks/>
            </p:cNvSpPr>
            <p:nvPr/>
          </p:nvSpPr>
          <p:spPr>
            <a:xfrm>
              <a:off x="1325879" y="34290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Q3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32438" y="2057400"/>
              <a:ext cx="3290887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pTrack</a:t>
              </a:r>
              <a:r>
                <a:rPr lang="en-US" sz="2800" dirty="0">
                  <a:solidFill>
                    <a:schemeClr val="bg1"/>
                  </a:solidFill>
                </a:rPr>
                <a:t>/</a:t>
              </a:r>
              <a:r>
                <a:rPr lang="en-US" sz="2800" dirty="0" err="1">
                  <a:solidFill>
                    <a:schemeClr val="bg1"/>
                  </a:solidFill>
                </a:rPr>
                <a:t>cTrack</a:t>
              </a:r>
              <a:r>
                <a:rPr lang="en-US" sz="2800" dirty="0">
                  <a:solidFill>
                    <a:schemeClr val="bg1"/>
                  </a:solidFill>
                </a:rPr>
                <a:t>  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(SDM08,  SAM08)</a:t>
              </a: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/>
            <p:cNvSpPr>
              <a:spLocks/>
            </p:cNvSpPr>
            <p:nvPr/>
          </p:nvSpPr>
          <p:spPr>
            <a:xfrm>
              <a:off x="5257800" y="2258568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Q2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32438" y="3246120"/>
              <a:ext cx="3290887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FastProx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algn="ctr">
                <a:lnSpc>
                  <a:spcPts val="2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(SDM08, SAM08)</a:t>
              </a:r>
            </a:p>
          </p:txBody>
        </p:sp>
        <p:sp>
          <p:nvSpPr>
            <p:cNvPr id="20" name="Oval 19"/>
            <p:cNvSpPr>
              <a:spLocks/>
            </p:cNvSpPr>
            <p:nvPr/>
          </p:nvSpPr>
          <p:spPr>
            <a:xfrm>
              <a:off x="5260975" y="34290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Q3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676400" y="4495799"/>
              <a:ext cx="3429000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NetShield</a:t>
              </a:r>
              <a:endParaRPr lang="en-US" sz="2400" dirty="0" smtClean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(Submitted)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 bwMode="auto">
            <a:xfrm>
              <a:off x="1325880" y="4694237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M</a:t>
              </a:r>
              <a:r>
                <a:rPr lang="en-US" sz="2800" dirty="0" smtClean="0">
                  <a:solidFill>
                    <a:schemeClr val="bg1"/>
                  </a:solidFill>
                </a:rPr>
                <a:t>1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676400" y="5684520"/>
              <a:ext cx="3429000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Colibri</a:t>
              </a:r>
              <a:r>
                <a:rPr lang="en-US" sz="2800" dirty="0" smtClean="0">
                  <a:solidFill>
                    <a:schemeClr val="bg1"/>
                  </a:solidFill>
                </a:rPr>
                <a:t>-S</a:t>
              </a:r>
            </a:p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</a:rPr>
                <a:t>(KDD08)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325880" y="58674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532438" y="4495800"/>
              <a:ext cx="3290887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T3/MT3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(CIKM08)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5257800" y="4696968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M3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532438" y="5684520"/>
              <a:ext cx="3290887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Colibri</a:t>
              </a:r>
              <a:r>
                <a:rPr lang="en-US" sz="2800" dirty="0" smtClean="0">
                  <a:solidFill>
                    <a:schemeClr val="bg1"/>
                  </a:solidFill>
                </a:rPr>
                <a:t>-D</a:t>
              </a:r>
            </a:p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</a:rPr>
                <a:t>(KDD08)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5260975" y="58674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advTm="15687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Foundations: Proximity Measurement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64275"/>
            <a:ext cx="2133600" cy="365125"/>
          </a:xfrm>
        </p:spPr>
        <p:txBody>
          <a:bodyPr/>
          <a:lstStyle/>
          <a:p>
            <a:pPr>
              <a:defRPr/>
            </a:pPr>
            <a:fld id="{08375A15-CC7B-4AD2-B22F-D285384FB63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609600" y="5486400"/>
            <a:ext cx="61722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44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Q: </a:t>
            </a:r>
            <a:r>
              <a:rPr lang="en-US" sz="44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How close is A to B?</a:t>
            </a:r>
            <a:endParaRPr lang="en-US" sz="44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457200" y="1828800"/>
          <a:ext cx="4140200" cy="3362325"/>
        </p:xfrm>
        <a:graphic>
          <a:graphicData uri="http://schemas.openxmlformats.org/presentationml/2006/ole">
            <p:oleObj spid="_x0000_s226306" name="Visio" r:id="rId3" imgW="5183124" imgH="4207764" progId="">
              <p:embed/>
            </p:oleObj>
          </a:graphicData>
        </a:graphic>
      </p:graphicFrame>
      <p:sp>
        <p:nvSpPr>
          <p:cNvPr id="8199" name="Rectangle 6"/>
          <p:cNvSpPr>
            <a:spLocks noChangeArrowheads="1"/>
          </p:cNvSpPr>
          <p:nvPr/>
        </p:nvSpPr>
        <p:spPr bwMode="auto">
          <a:xfrm>
            <a:off x="4267200" y="3389313"/>
            <a:ext cx="487680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1"/>
              <a:t>a.k.a Relevance, Closeness, ‘Similarity’…</a:t>
            </a:r>
            <a:endParaRPr lang="en-US" sz="2800" b="1"/>
          </a:p>
        </p:txBody>
      </p:sp>
    </p:spTree>
  </p:cSld>
  <p:clrMapOvr>
    <a:masterClrMapping/>
  </p:clrMapOvr>
  <p:transition advTm="201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Random Walk with Restart 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[Tong+ ICDM 2006]</a:t>
            </a:r>
            <a:endParaRPr lang="en-US" dirty="0" smtClean="0">
              <a:solidFill>
                <a:schemeClr val="tx1"/>
              </a:solidFill>
            </a:endParaRPr>
          </a:p>
        </p:txBody>
      </p:sp>
      <p:graphicFrame>
        <p:nvGraphicFramePr>
          <p:cNvPr id="49155" name="Group 3"/>
          <p:cNvGraphicFramePr>
            <a:graphicFrameLocks noGrp="1"/>
          </p:cNvGraphicFramePr>
          <p:nvPr>
            <p:ph sz="half" idx="2"/>
          </p:nvPr>
        </p:nvGraphicFramePr>
        <p:xfrm>
          <a:off x="6781800" y="1600200"/>
          <a:ext cx="1905000" cy="3515043"/>
        </p:xfrm>
        <a:graphic>
          <a:graphicData uri="http://schemas.openxmlformats.org/drawingml/2006/table">
            <a:tbl>
              <a:tblPr/>
              <a:tblGrid>
                <a:gridCol w="1122363"/>
                <a:gridCol w="782637"/>
              </a:tblGrid>
              <a:tr h="325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Node 4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9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Node 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Node 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Node 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Node 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Node 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Node 6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Node 7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Node 8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Node 9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Node 10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Node 11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Node 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0.13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0.10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0.13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0.22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60000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0.13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0.05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0.05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0.08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0.04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0.03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0.04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0.02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81000" y="1538288"/>
            <a:ext cx="6191250" cy="3643312"/>
            <a:chOff x="288" y="1392"/>
            <a:chExt cx="3900" cy="2295"/>
          </a:xfrm>
        </p:grpSpPr>
        <p:sp>
          <p:nvSpPr>
            <p:cNvPr id="43027" name="Oval 15"/>
            <p:cNvSpPr>
              <a:spLocks noChangeArrowheads="1"/>
            </p:cNvSpPr>
            <p:nvPr/>
          </p:nvSpPr>
          <p:spPr bwMode="auto">
            <a:xfrm>
              <a:off x="480" y="2160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43028" name="Oval 16"/>
            <p:cNvSpPr>
              <a:spLocks noChangeArrowheads="1"/>
            </p:cNvSpPr>
            <p:nvPr/>
          </p:nvSpPr>
          <p:spPr bwMode="auto">
            <a:xfrm>
              <a:off x="816" y="2592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3029" name="Oval 17"/>
            <p:cNvSpPr>
              <a:spLocks noChangeArrowheads="1"/>
            </p:cNvSpPr>
            <p:nvPr/>
          </p:nvSpPr>
          <p:spPr bwMode="auto">
            <a:xfrm>
              <a:off x="1296" y="2304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43030" name="Oval 18"/>
            <p:cNvSpPr>
              <a:spLocks noChangeArrowheads="1"/>
            </p:cNvSpPr>
            <p:nvPr/>
          </p:nvSpPr>
          <p:spPr bwMode="auto">
            <a:xfrm>
              <a:off x="960" y="1920"/>
              <a:ext cx="288" cy="240"/>
            </a:xfrm>
            <a:prstGeom prst="ellipse">
              <a:avLst/>
            </a:prstGeom>
            <a:solidFill>
              <a:srgbClr val="FE514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  <p:sp>
          <p:nvSpPr>
            <p:cNvPr id="43031" name="Oval 19"/>
            <p:cNvSpPr>
              <a:spLocks noChangeArrowheads="1"/>
            </p:cNvSpPr>
            <p:nvPr/>
          </p:nvSpPr>
          <p:spPr bwMode="auto">
            <a:xfrm>
              <a:off x="1488" y="2976"/>
              <a:ext cx="288" cy="24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43032" name="Oval 20"/>
            <p:cNvSpPr>
              <a:spLocks noChangeArrowheads="1"/>
            </p:cNvSpPr>
            <p:nvPr/>
          </p:nvSpPr>
          <p:spPr bwMode="auto">
            <a:xfrm>
              <a:off x="2112" y="2880"/>
              <a:ext cx="288" cy="240"/>
            </a:xfrm>
            <a:prstGeom prst="ellipse">
              <a:avLst/>
            </a:prstGeom>
            <a:solidFill>
              <a:srgbClr val="FDD4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/>
                <a:t>6</a:t>
              </a:r>
            </a:p>
          </p:txBody>
        </p:sp>
        <p:sp>
          <p:nvSpPr>
            <p:cNvPr id="43033" name="Oval 21"/>
            <p:cNvSpPr>
              <a:spLocks noChangeArrowheads="1"/>
            </p:cNvSpPr>
            <p:nvPr/>
          </p:nvSpPr>
          <p:spPr bwMode="auto">
            <a:xfrm>
              <a:off x="1968" y="3360"/>
              <a:ext cx="288" cy="240"/>
            </a:xfrm>
            <a:prstGeom prst="ellipse">
              <a:avLst/>
            </a:prstGeom>
            <a:solidFill>
              <a:srgbClr val="FDD4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/>
                <a:t>7</a:t>
              </a:r>
            </a:p>
          </p:txBody>
        </p:sp>
        <p:sp>
          <p:nvSpPr>
            <p:cNvPr id="43034" name="Oval 22"/>
            <p:cNvSpPr>
              <a:spLocks noChangeArrowheads="1"/>
            </p:cNvSpPr>
            <p:nvPr/>
          </p:nvSpPr>
          <p:spPr bwMode="auto">
            <a:xfrm>
              <a:off x="2304" y="1632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43035" name="Oval 23"/>
            <p:cNvSpPr>
              <a:spLocks noChangeArrowheads="1"/>
            </p:cNvSpPr>
            <p:nvPr/>
          </p:nvSpPr>
          <p:spPr bwMode="auto">
            <a:xfrm>
              <a:off x="2976" y="1536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/>
                <a:t>10</a:t>
              </a:r>
            </a:p>
          </p:txBody>
        </p:sp>
        <p:sp>
          <p:nvSpPr>
            <p:cNvPr id="43036" name="Oval 24"/>
            <p:cNvSpPr>
              <a:spLocks noChangeArrowheads="1"/>
            </p:cNvSpPr>
            <p:nvPr/>
          </p:nvSpPr>
          <p:spPr bwMode="auto">
            <a:xfrm>
              <a:off x="2352" y="2112"/>
              <a:ext cx="288" cy="240"/>
            </a:xfrm>
            <a:prstGeom prst="ellipse">
              <a:avLst/>
            </a:prstGeom>
            <a:solidFill>
              <a:srgbClr val="FE989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/>
                <a:t>8</a:t>
              </a:r>
            </a:p>
          </p:txBody>
        </p:sp>
        <p:sp>
          <p:nvSpPr>
            <p:cNvPr id="43037" name="Oval 25"/>
            <p:cNvSpPr>
              <a:spLocks noChangeArrowheads="1"/>
            </p:cNvSpPr>
            <p:nvPr/>
          </p:nvSpPr>
          <p:spPr bwMode="auto">
            <a:xfrm>
              <a:off x="2976" y="2256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/>
                <a:t>1</a:t>
              </a:r>
              <a:r>
                <a:rPr lang="en-US" altLang="zh-CN"/>
                <a:t>1</a:t>
              </a:r>
            </a:p>
          </p:txBody>
        </p:sp>
        <p:sp>
          <p:nvSpPr>
            <p:cNvPr id="43038" name="Oval 26"/>
            <p:cNvSpPr>
              <a:spLocks noChangeArrowheads="1"/>
            </p:cNvSpPr>
            <p:nvPr/>
          </p:nvSpPr>
          <p:spPr bwMode="auto">
            <a:xfrm>
              <a:off x="3600" y="1824"/>
              <a:ext cx="288" cy="24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/>
                <a:t>1</a:t>
              </a:r>
              <a:r>
                <a:rPr lang="en-US" altLang="zh-CN"/>
                <a:t>2</a:t>
              </a:r>
            </a:p>
          </p:txBody>
        </p:sp>
        <p:sp>
          <p:nvSpPr>
            <p:cNvPr id="43039" name="Line 27"/>
            <p:cNvSpPr>
              <a:spLocks noChangeShapeType="1"/>
            </p:cNvSpPr>
            <p:nvPr/>
          </p:nvSpPr>
          <p:spPr bwMode="auto">
            <a:xfrm>
              <a:off x="624" y="2400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40" name="Line 28"/>
            <p:cNvSpPr>
              <a:spLocks noChangeShapeType="1"/>
            </p:cNvSpPr>
            <p:nvPr/>
          </p:nvSpPr>
          <p:spPr bwMode="auto">
            <a:xfrm>
              <a:off x="768" y="2256"/>
              <a:ext cx="52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41" name="Line 29"/>
            <p:cNvSpPr>
              <a:spLocks noChangeShapeType="1"/>
            </p:cNvSpPr>
            <p:nvPr/>
          </p:nvSpPr>
          <p:spPr bwMode="auto">
            <a:xfrm flipV="1">
              <a:off x="672" y="2064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42" name="Line 30"/>
            <p:cNvSpPr>
              <a:spLocks noChangeShapeType="1"/>
            </p:cNvSpPr>
            <p:nvPr/>
          </p:nvSpPr>
          <p:spPr bwMode="auto">
            <a:xfrm>
              <a:off x="1248" y="2064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43" name="Line 31"/>
            <p:cNvSpPr>
              <a:spLocks noChangeShapeType="1"/>
            </p:cNvSpPr>
            <p:nvPr/>
          </p:nvSpPr>
          <p:spPr bwMode="auto">
            <a:xfrm flipV="1">
              <a:off x="1104" y="2544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44" name="Line 32"/>
            <p:cNvSpPr>
              <a:spLocks noChangeShapeType="1"/>
            </p:cNvSpPr>
            <p:nvPr/>
          </p:nvSpPr>
          <p:spPr bwMode="auto">
            <a:xfrm>
              <a:off x="1056" y="2784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45" name="Line 33"/>
            <p:cNvSpPr>
              <a:spLocks noChangeShapeType="1"/>
            </p:cNvSpPr>
            <p:nvPr/>
          </p:nvSpPr>
          <p:spPr bwMode="auto">
            <a:xfrm flipV="1">
              <a:off x="1776" y="2976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46" name="Line 34"/>
            <p:cNvSpPr>
              <a:spLocks noChangeShapeType="1"/>
            </p:cNvSpPr>
            <p:nvPr/>
          </p:nvSpPr>
          <p:spPr bwMode="auto">
            <a:xfrm>
              <a:off x="1728" y="3216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47" name="Line 35"/>
            <p:cNvSpPr>
              <a:spLocks noChangeShapeType="1"/>
            </p:cNvSpPr>
            <p:nvPr/>
          </p:nvSpPr>
          <p:spPr bwMode="auto">
            <a:xfrm flipH="1">
              <a:off x="2160" y="3120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48" name="Line 36"/>
            <p:cNvSpPr>
              <a:spLocks noChangeShapeType="1"/>
            </p:cNvSpPr>
            <p:nvPr/>
          </p:nvSpPr>
          <p:spPr bwMode="auto">
            <a:xfrm>
              <a:off x="2640" y="2304"/>
              <a:ext cx="33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49" name="Line 37"/>
            <p:cNvSpPr>
              <a:spLocks noChangeShapeType="1"/>
            </p:cNvSpPr>
            <p:nvPr/>
          </p:nvSpPr>
          <p:spPr bwMode="auto">
            <a:xfrm flipV="1">
              <a:off x="3264" y="2064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50" name="Line 38"/>
            <p:cNvSpPr>
              <a:spLocks noChangeShapeType="1"/>
            </p:cNvSpPr>
            <p:nvPr/>
          </p:nvSpPr>
          <p:spPr bwMode="auto">
            <a:xfrm>
              <a:off x="3264" y="1680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51" name="Line 39"/>
            <p:cNvSpPr>
              <a:spLocks noChangeShapeType="1"/>
            </p:cNvSpPr>
            <p:nvPr/>
          </p:nvSpPr>
          <p:spPr bwMode="auto">
            <a:xfrm flipV="1">
              <a:off x="2592" y="1632"/>
              <a:ext cx="38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52" name="Line 40"/>
            <p:cNvSpPr>
              <a:spLocks noChangeShapeType="1"/>
            </p:cNvSpPr>
            <p:nvPr/>
          </p:nvSpPr>
          <p:spPr bwMode="auto">
            <a:xfrm>
              <a:off x="2448" y="187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53" name="Line 41"/>
            <p:cNvSpPr>
              <a:spLocks noChangeShapeType="1"/>
            </p:cNvSpPr>
            <p:nvPr/>
          </p:nvSpPr>
          <p:spPr bwMode="auto">
            <a:xfrm>
              <a:off x="3120" y="1776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54" name="Line 42"/>
            <p:cNvSpPr>
              <a:spLocks noChangeShapeType="1"/>
            </p:cNvSpPr>
            <p:nvPr/>
          </p:nvSpPr>
          <p:spPr bwMode="auto">
            <a:xfrm>
              <a:off x="1248" y="2016"/>
              <a:ext cx="110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55" name="Line 43"/>
            <p:cNvSpPr>
              <a:spLocks noChangeShapeType="1"/>
            </p:cNvSpPr>
            <p:nvPr/>
          </p:nvSpPr>
          <p:spPr bwMode="auto">
            <a:xfrm flipV="1">
              <a:off x="1632" y="2352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56" name="Text Box 44"/>
            <p:cNvSpPr txBox="1">
              <a:spLocks noChangeArrowheads="1"/>
            </p:cNvSpPr>
            <p:nvPr/>
          </p:nvSpPr>
          <p:spPr bwMode="auto">
            <a:xfrm>
              <a:off x="288" y="1977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0.13</a:t>
              </a:r>
            </a:p>
          </p:txBody>
        </p:sp>
        <p:sp>
          <p:nvSpPr>
            <p:cNvPr id="43057" name="Text Box 45"/>
            <p:cNvSpPr txBox="1">
              <a:spLocks noChangeArrowheads="1"/>
            </p:cNvSpPr>
            <p:nvPr/>
          </p:nvSpPr>
          <p:spPr bwMode="auto">
            <a:xfrm>
              <a:off x="902" y="1703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0.</a:t>
              </a:r>
              <a:r>
                <a:rPr lang="en-US" altLang="zh-CN"/>
                <a:t>10</a:t>
              </a:r>
              <a:endParaRPr lang="en-US">
                <a:ea typeface="宋体" pitchFamily="2" charset="-122"/>
              </a:endParaRPr>
            </a:p>
          </p:txBody>
        </p:sp>
        <p:sp>
          <p:nvSpPr>
            <p:cNvPr id="43058" name="Text Box 46"/>
            <p:cNvSpPr txBox="1">
              <a:spLocks noChangeArrowheads="1"/>
            </p:cNvSpPr>
            <p:nvPr/>
          </p:nvSpPr>
          <p:spPr bwMode="auto">
            <a:xfrm>
              <a:off x="1524" y="2217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0.13</a:t>
              </a:r>
            </a:p>
          </p:txBody>
        </p:sp>
        <p:sp>
          <p:nvSpPr>
            <p:cNvPr id="43059" name="Text Box 47"/>
            <p:cNvSpPr txBox="1">
              <a:spLocks noChangeArrowheads="1"/>
            </p:cNvSpPr>
            <p:nvPr/>
          </p:nvSpPr>
          <p:spPr bwMode="auto">
            <a:xfrm>
              <a:off x="1152" y="3072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0.13</a:t>
              </a:r>
            </a:p>
          </p:txBody>
        </p:sp>
        <p:sp>
          <p:nvSpPr>
            <p:cNvPr id="43060" name="Text Box 48"/>
            <p:cNvSpPr txBox="1">
              <a:spLocks noChangeArrowheads="1"/>
            </p:cNvSpPr>
            <p:nvPr/>
          </p:nvSpPr>
          <p:spPr bwMode="auto">
            <a:xfrm>
              <a:off x="2352" y="2784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0.</a:t>
              </a:r>
              <a:r>
                <a:rPr lang="en-US" altLang="zh-CN"/>
                <a:t>05</a:t>
              </a:r>
            </a:p>
          </p:txBody>
        </p:sp>
        <p:sp>
          <p:nvSpPr>
            <p:cNvPr id="43061" name="Text Box 49"/>
            <p:cNvSpPr txBox="1">
              <a:spLocks noChangeArrowheads="1"/>
            </p:cNvSpPr>
            <p:nvPr/>
          </p:nvSpPr>
          <p:spPr bwMode="auto">
            <a:xfrm>
              <a:off x="2208" y="3456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0.</a:t>
              </a:r>
              <a:r>
                <a:rPr lang="en-US" altLang="zh-CN"/>
                <a:t>05</a:t>
              </a:r>
            </a:p>
          </p:txBody>
        </p:sp>
        <p:sp>
          <p:nvSpPr>
            <p:cNvPr id="43062" name="Text Box 50"/>
            <p:cNvSpPr txBox="1">
              <a:spLocks noChangeArrowheads="1"/>
            </p:cNvSpPr>
            <p:nvPr/>
          </p:nvSpPr>
          <p:spPr bwMode="auto">
            <a:xfrm>
              <a:off x="2496" y="1968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0.</a:t>
              </a:r>
              <a:r>
                <a:rPr lang="en-US" altLang="zh-CN"/>
                <a:t>08</a:t>
              </a:r>
            </a:p>
          </p:txBody>
        </p:sp>
        <p:sp>
          <p:nvSpPr>
            <p:cNvPr id="43063" name="Text Box 51"/>
            <p:cNvSpPr txBox="1">
              <a:spLocks noChangeArrowheads="1"/>
            </p:cNvSpPr>
            <p:nvPr/>
          </p:nvSpPr>
          <p:spPr bwMode="auto">
            <a:xfrm>
              <a:off x="2304" y="1440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0.</a:t>
              </a:r>
              <a:r>
                <a:rPr lang="en-US" altLang="zh-CN"/>
                <a:t>04</a:t>
              </a:r>
            </a:p>
          </p:txBody>
        </p:sp>
        <p:sp>
          <p:nvSpPr>
            <p:cNvPr id="43064" name="Text Box 52"/>
            <p:cNvSpPr txBox="1">
              <a:spLocks noChangeArrowheads="1"/>
            </p:cNvSpPr>
            <p:nvPr/>
          </p:nvSpPr>
          <p:spPr bwMode="auto">
            <a:xfrm>
              <a:off x="3792" y="1968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0.</a:t>
              </a:r>
              <a:r>
                <a:rPr lang="en-US" altLang="zh-CN"/>
                <a:t>02</a:t>
              </a:r>
            </a:p>
          </p:txBody>
        </p:sp>
        <p:sp>
          <p:nvSpPr>
            <p:cNvPr id="43065" name="Text Box 53"/>
            <p:cNvSpPr txBox="1">
              <a:spLocks noChangeArrowheads="1"/>
            </p:cNvSpPr>
            <p:nvPr/>
          </p:nvSpPr>
          <p:spPr bwMode="auto">
            <a:xfrm>
              <a:off x="3216" y="2352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0.</a:t>
              </a:r>
              <a:r>
                <a:rPr lang="en-US" altLang="zh-CN"/>
                <a:t>04</a:t>
              </a:r>
            </a:p>
          </p:txBody>
        </p:sp>
        <p:sp>
          <p:nvSpPr>
            <p:cNvPr id="43066" name="Text Box 54"/>
            <p:cNvSpPr txBox="1">
              <a:spLocks noChangeArrowheads="1"/>
            </p:cNvSpPr>
            <p:nvPr/>
          </p:nvSpPr>
          <p:spPr bwMode="auto">
            <a:xfrm>
              <a:off x="3024" y="1392"/>
              <a:ext cx="3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0.</a:t>
              </a:r>
              <a:r>
                <a:rPr lang="en-US" altLang="zh-CN"/>
                <a:t>03</a:t>
              </a:r>
            </a:p>
          </p:txBody>
        </p:sp>
      </p:grpSp>
      <p:sp>
        <p:nvSpPr>
          <p:cNvPr id="43023" name="Text Box 55"/>
          <p:cNvSpPr txBox="1">
            <a:spLocks noChangeArrowheads="1"/>
          </p:cNvSpPr>
          <p:nvPr/>
        </p:nvSpPr>
        <p:spPr bwMode="auto">
          <a:xfrm>
            <a:off x="6629400" y="5207000"/>
            <a:ext cx="26590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Ranking vector </a:t>
            </a:r>
          </a:p>
        </p:txBody>
      </p:sp>
      <p:sp>
        <p:nvSpPr>
          <p:cNvPr id="43024" name="Text Box 56"/>
          <p:cNvSpPr txBox="1">
            <a:spLocks noChangeArrowheads="1"/>
          </p:cNvSpPr>
          <p:nvPr/>
        </p:nvSpPr>
        <p:spPr bwMode="auto">
          <a:xfrm>
            <a:off x="625475" y="5653088"/>
            <a:ext cx="3987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More red, more relevant</a:t>
            </a:r>
          </a:p>
        </p:txBody>
      </p:sp>
      <p:sp>
        <p:nvSpPr>
          <p:cNvPr id="43025" name="Text Box 57"/>
          <p:cNvSpPr txBox="1">
            <a:spLocks noChangeArrowheads="1"/>
          </p:cNvSpPr>
          <p:nvPr/>
        </p:nvSpPr>
        <p:spPr bwMode="auto">
          <a:xfrm>
            <a:off x="609600" y="5119688"/>
            <a:ext cx="47402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Nearby nodes, higher scores</a:t>
            </a:r>
          </a:p>
        </p:txBody>
      </p:sp>
      <p:pic>
        <p:nvPicPr>
          <p:cNvPr id="43026" name="Picture 58" descr="r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57150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26047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/>
          <a:lstStyle/>
          <a:p>
            <a:r>
              <a:rPr lang="en-US" dirty="0" smtClean="0"/>
              <a:t>Intuitions: Why </a:t>
            </a:r>
            <a:r>
              <a:rPr lang="en-US" i="1" dirty="0" smtClean="0"/>
              <a:t>RWR</a:t>
            </a:r>
            <a:r>
              <a:rPr lang="en-US" dirty="0" smtClean="0"/>
              <a:t> is Good Score?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73A08-A785-46A2-8B8A-67226CA25D6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6" name="Group 80"/>
          <p:cNvGrpSpPr>
            <a:grpSpLocks/>
          </p:cNvGrpSpPr>
          <p:nvPr/>
        </p:nvGrpSpPr>
        <p:grpSpPr bwMode="auto">
          <a:xfrm>
            <a:off x="304800" y="1533525"/>
            <a:ext cx="8077200" cy="3114675"/>
            <a:chOff x="304800" y="2600980"/>
            <a:chExt cx="8077200" cy="3114020"/>
          </a:xfrm>
        </p:grpSpPr>
        <p:grpSp>
          <p:nvGrpSpPr>
            <p:cNvPr id="7" name="Group 76"/>
            <p:cNvGrpSpPr>
              <a:grpSpLocks/>
            </p:cNvGrpSpPr>
            <p:nvPr/>
          </p:nvGrpSpPr>
          <p:grpSpPr bwMode="auto">
            <a:xfrm>
              <a:off x="304800" y="2600980"/>
              <a:ext cx="8077200" cy="3114020"/>
              <a:chOff x="304800" y="2600980"/>
              <a:chExt cx="8077200" cy="311402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3962400" y="3429481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2438400" y="3429481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600200" y="4115137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600200" y="2896193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705600" y="4115137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15</a:t>
                </a: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791200" y="4115137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13</a:t>
                </a: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6248400" y="3429481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14</a:t>
                </a: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181600" y="3429481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5791200" y="5105528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934200" y="5105528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11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981200" y="5105528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895600" y="5105528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810000" y="5105528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cxnSp>
            <p:nvCxnSpPr>
              <p:cNvPr id="24" name="Straight Connector 23"/>
              <p:cNvCxnSpPr>
                <a:endCxn id="13" idx="2"/>
              </p:cNvCxnSpPr>
              <p:nvPr/>
            </p:nvCxnSpPr>
            <p:spPr>
              <a:xfrm rot="16200000" flipH="1">
                <a:off x="1133523" y="3953195"/>
                <a:ext cx="457104" cy="47625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3" idx="6"/>
                <a:endCxn id="19" idx="2"/>
              </p:cNvCxnSpPr>
              <p:nvPr/>
            </p:nvCxnSpPr>
            <p:spPr>
              <a:xfrm>
                <a:off x="4419600" y="5410264"/>
                <a:ext cx="13716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endCxn id="14" idx="2"/>
              </p:cNvCxnSpPr>
              <p:nvPr/>
            </p:nvCxnSpPr>
            <p:spPr>
              <a:xfrm rot="5400000" flipH="1" flipV="1">
                <a:off x="1171615" y="3153264"/>
                <a:ext cx="380920" cy="47625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14" idx="6"/>
                <a:endCxn id="12" idx="1"/>
              </p:cNvCxnSpPr>
              <p:nvPr/>
            </p:nvCxnSpPr>
            <p:spPr>
              <a:xfrm>
                <a:off x="2209800" y="3200929"/>
                <a:ext cx="317500" cy="31743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4" idx="4"/>
                <a:endCxn id="13" idx="0"/>
              </p:cNvCxnSpPr>
              <p:nvPr/>
            </p:nvCxnSpPr>
            <p:spPr>
              <a:xfrm rot="5400000">
                <a:off x="1600265" y="3810400"/>
                <a:ext cx="609472" cy="31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12" idx="3"/>
                <a:endCxn id="13" idx="6"/>
              </p:cNvCxnSpPr>
              <p:nvPr/>
            </p:nvCxnSpPr>
            <p:spPr>
              <a:xfrm rot="5400000">
                <a:off x="2133649" y="4026222"/>
                <a:ext cx="469801" cy="3175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12" idx="6"/>
                <a:endCxn id="11" idx="2"/>
              </p:cNvCxnSpPr>
              <p:nvPr/>
            </p:nvCxnSpPr>
            <p:spPr>
              <a:xfrm>
                <a:off x="3048000" y="3734217"/>
                <a:ext cx="9144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11" idx="6"/>
                <a:endCxn id="18" idx="2"/>
              </p:cNvCxnSpPr>
              <p:nvPr/>
            </p:nvCxnSpPr>
            <p:spPr>
              <a:xfrm>
                <a:off x="4572000" y="3734217"/>
                <a:ext cx="6096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18" idx="6"/>
                <a:endCxn id="17" idx="2"/>
              </p:cNvCxnSpPr>
              <p:nvPr/>
            </p:nvCxnSpPr>
            <p:spPr>
              <a:xfrm>
                <a:off x="5791200" y="3734217"/>
                <a:ext cx="457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6"/>
              </p:cNvCxnSpPr>
              <p:nvPr/>
            </p:nvCxnSpPr>
            <p:spPr>
              <a:xfrm>
                <a:off x="6858000" y="3734217"/>
                <a:ext cx="5334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18" idx="4"/>
                <a:endCxn id="16" idx="2"/>
              </p:cNvCxnSpPr>
              <p:nvPr/>
            </p:nvCxnSpPr>
            <p:spPr>
              <a:xfrm rot="16200000" flipH="1">
                <a:off x="5448340" y="4077012"/>
                <a:ext cx="38092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16" idx="6"/>
                <a:endCxn id="15" idx="2"/>
              </p:cNvCxnSpPr>
              <p:nvPr/>
            </p:nvCxnSpPr>
            <p:spPr>
              <a:xfrm>
                <a:off x="6400800" y="4419872"/>
                <a:ext cx="3048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6"/>
              </p:cNvCxnSpPr>
              <p:nvPr/>
            </p:nvCxnSpPr>
            <p:spPr>
              <a:xfrm flipV="1">
                <a:off x="7315200" y="3886585"/>
                <a:ext cx="304800" cy="5332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0" idx="7"/>
              </p:cNvCxnSpPr>
              <p:nvPr/>
            </p:nvCxnSpPr>
            <p:spPr>
              <a:xfrm rot="5400000" flipH="1" flipV="1">
                <a:off x="6845446" y="4419855"/>
                <a:ext cx="1384009" cy="1651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20" idx="2"/>
                <a:endCxn id="19" idx="6"/>
              </p:cNvCxnSpPr>
              <p:nvPr/>
            </p:nvCxnSpPr>
            <p:spPr>
              <a:xfrm rot="10800000">
                <a:off x="6400800" y="5410264"/>
                <a:ext cx="5334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0800000">
                <a:off x="3505200" y="5408677"/>
                <a:ext cx="304800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10800000">
                <a:off x="2590800" y="5410264"/>
                <a:ext cx="3048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21" idx="2"/>
                <a:endCxn id="13" idx="4"/>
              </p:cNvCxnSpPr>
              <p:nvPr/>
            </p:nvCxnSpPr>
            <p:spPr>
              <a:xfrm rot="10800000">
                <a:off x="1905000" y="4724608"/>
                <a:ext cx="76200" cy="68565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/>
              <p:cNvSpPr/>
              <p:nvPr/>
            </p:nvSpPr>
            <p:spPr>
              <a:xfrm>
                <a:off x="4800600" y="5105528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43" name="Hexagon 42"/>
              <p:cNvSpPr/>
              <p:nvPr/>
            </p:nvSpPr>
            <p:spPr>
              <a:xfrm>
                <a:off x="533400" y="3581849"/>
                <a:ext cx="685800" cy="380920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4" name="Hexagon 43"/>
              <p:cNvSpPr/>
              <p:nvPr/>
            </p:nvSpPr>
            <p:spPr>
              <a:xfrm>
                <a:off x="7315200" y="3505665"/>
                <a:ext cx="685800" cy="380920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20</a:t>
                </a:r>
              </a:p>
            </p:txBody>
          </p:sp>
          <p:sp>
            <p:nvSpPr>
              <p:cNvPr id="48" name="TextBox 41"/>
              <p:cNvSpPr txBox="1">
                <a:spLocks noChangeArrowheads="1"/>
              </p:cNvSpPr>
              <p:nvPr/>
            </p:nvSpPr>
            <p:spPr bwMode="auto">
              <a:xfrm>
                <a:off x="6931346" y="2600980"/>
                <a:ext cx="1450654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2800">
                    <a:latin typeface="Calibri" pitchFamily="34" charset="0"/>
                  </a:rPr>
                  <a:t>Target</a:t>
                </a:r>
              </a:p>
            </p:txBody>
          </p:sp>
          <p:cxnSp>
            <p:nvCxnSpPr>
              <p:cNvPr id="49" name="Straight Arrow Connector 48"/>
              <p:cNvCxnSpPr>
                <a:stCxn id="48" idx="2"/>
              </p:cNvCxnSpPr>
              <p:nvPr/>
            </p:nvCxnSpPr>
            <p:spPr>
              <a:xfrm rot="16200000" flipH="1">
                <a:off x="7561895" y="3218977"/>
                <a:ext cx="305283" cy="1157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1"/>
              <p:cNvSpPr txBox="1">
                <a:spLocks noChangeArrowheads="1"/>
              </p:cNvSpPr>
              <p:nvPr/>
            </p:nvSpPr>
            <p:spPr bwMode="auto">
              <a:xfrm>
                <a:off x="304800" y="2667000"/>
                <a:ext cx="1450654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2800">
                    <a:latin typeface="Calibri" pitchFamily="34" charset="0"/>
                  </a:rPr>
                  <a:t>Source</a:t>
                </a:r>
              </a:p>
            </p:txBody>
          </p:sp>
          <p:cxnSp>
            <p:nvCxnSpPr>
              <p:cNvPr id="51" name="Straight Arrow Connector 50"/>
              <p:cNvCxnSpPr/>
              <p:nvPr/>
            </p:nvCxnSpPr>
            <p:spPr>
              <a:xfrm rot="16200000" flipH="1">
                <a:off x="571533" y="3315198"/>
                <a:ext cx="304734" cy="762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Freeform 7"/>
            <p:cNvSpPr/>
            <p:nvPr/>
          </p:nvSpPr>
          <p:spPr>
            <a:xfrm>
              <a:off x="1016000" y="2680338"/>
              <a:ext cx="6386513" cy="858657"/>
            </a:xfrm>
            <a:custGeom>
              <a:avLst/>
              <a:gdLst>
                <a:gd name="connsiteX0" fmla="*/ 0 w 6386286"/>
                <a:gd name="connsiteY0" fmla="*/ 759581 h 858761"/>
                <a:gd name="connsiteX1" fmla="*/ 899886 w 6386286"/>
                <a:gd name="connsiteY1" fmla="*/ 4838 h 858761"/>
                <a:gd name="connsiteX2" fmla="*/ 1857829 w 6386286"/>
                <a:gd name="connsiteY2" fmla="*/ 730552 h 858761"/>
                <a:gd name="connsiteX3" fmla="*/ 6386286 w 6386286"/>
                <a:gd name="connsiteY3" fmla="*/ 774095 h 85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6286" h="858761">
                  <a:moveTo>
                    <a:pt x="0" y="759581"/>
                  </a:moveTo>
                  <a:cubicBezTo>
                    <a:pt x="295124" y="384628"/>
                    <a:pt x="590248" y="9676"/>
                    <a:pt x="899886" y="4838"/>
                  </a:cubicBezTo>
                  <a:cubicBezTo>
                    <a:pt x="1209524" y="0"/>
                    <a:pt x="943429" y="602343"/>
                    <a:pt x="1857829" y="730552"/>
                  </a:cubicBezTo>
                  <a:cubicBezTo>
                    <a:pt x="2772229" y="858761"/>
                    <a:pt x="4579257" y="816428"/>
                    <a:pt x="6386286" y="774095"/>
                  </a:cubicBezTo>
                </a:path>
              </a:pathLst>
            </a:cu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52400" y="4800600"/>
            <a:ext cx="861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Score</a:t>
            </a:r>
            <a:r>
              <a:rPr lang="en-US" sz="2400" dirty="0" smtClean="0"/>
              <a:t> (</a:t>
            </a:r>
            <a:r>
              <a:rPr lang="en-US" sz="2400" dirty="0" smtClean="0">
                <a:solidFill>
                  <a:srgbClr val="FF0000"/>
                </a:solidFill>
              </a:rPr>
              <a:t>Red Path</a:t>
            </a:r>
            <a:r>
              <a:rPr lang="en-US" sz="2400" dirty="0" smtClean="0"/>
              <a:t>) = </a:t>
            </a:r>
          </a:p>
          <a:p>
            <a:pPr algn="ctr"/>
            <a:r>
              <a:rPr lang="en-US" sz="2400" dirty="0" smtClean="0"/>
              <a:t>(1-c) c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 x A(1,3) x A(3,4) x …. x A(14,20)</a:t>
            </a:r>
            <a:endParaRPr lang="en-US" sz="2400" dirty="0"/>
          </a:p>
        </p:txBody>
      </p:sp>
      <p:sp>
        <p:nvSpPr>
          <p:cNvPr id="53" name="Rectangle 52"/>
          <p:cNvSpPr/>
          <p:nvPr/>
        </p:nvSpPr>
        <p:spPr>
          <a:xfrm>
            <a:off x="1600200" y="5181600"/>
            <a:ext cx="1143000" cy="457200"/>
          </a:xfrm>
          <a:prstGeom prst="rect">
            <a:avLst/>
          </a:prstGeom>
          <a:solidFill>
            <a:srgbClr val="0000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971800" y="5181600"/>
            <a:ext cx="4114800" cy="457200"/>
          </a:xfrm>
          <a:prstGeom prst="rect">
            <a:avLst/>
          </a:prstGeom>
          <a:solidFill>
            <a:srgbClr val="00763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58560" y="5867400"/>
            <a:ext cx="3504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Penalty of length of path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036338" y="5867400"/>
            <a:ext cx="3812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007635"/>
                </a:solidFill>
              </a:rPr>
              <a:t>Prob</a:t>
            </a:r>
            <a:r>
              <a:rPr lang="en-US" sz="2400" dirty="0" smtClean="0">
                <a:solidFill>
                  <a:srgbClr val="007635"/>
                </a:solidFill>
              </a:rPr>
              <a:t> of traversing the path</a:t>
            </a:r>
            <a:endParaRPr lang="en-US" sz="2400" dirty="0">
              <a:solidFill>
                <a:srgbClr val="007635"/>
              </a:solidFill>
            </a:endParaRPr>
          </a:p>
        </p:txBody>
      </p:sp>
      <p:cxnSp>
        <p:nvCxnSpPr>
          <p:cNvPr id="58" name="Straight Arrow Connector 57"/>
          <p:cNvCxnSpPr>
            <a:stCxn id="53" idx="2"/>
          </p:cNvCxnSpPr>
          <p:nvPr/>
        </p:nvCxnSpPr>
        <p:spPr>
          <a:xfrm rot="16200000" flipH="1">
            <a:off x="2038350" y="5772150"/>
            <a:ext cx="304800" cy="381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5400000">
            <a:off x="5028406" y="5790406"/>
            <a:ext cx="304800" cy="1588"/>
          </a:xfrm>
          <a:prstGeom prst="straightConnector1">
            <a:avLst/>
          </a:prstGeom>
          <a:ln>
            <a:solidFill>
              <a:srgbClr val="0076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Footnote: (1-c) is restart probability in RWR.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35812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73A08-A785-46A2-8B8A-67226CA25D6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304800" y="1533525"/>
            <a:ext cx="8077200" cy="3114675"/>
            <a:chOff x="304800" y="2600980"/>
            <a:chExt cx="8077200" cy="3114020"/>
          </a:xfrm>
        </p:grpSpPr>
        <p:grpSp>
          <p:nvGrpSpPr>
            <p:cNvPr id="4" name="Group 76"/>
            <p:cNvGrpSpPr>
              <a:grpSpLocks/>
            </p:cNvGrpSpPr>
            <p:nvPr/>
          </p:nvGrpSpPr>
          <p:grpSpPr bwMode="auto">
            <a:xfrm>
              <a:off x="304800" y="2600980"/>
              <a:ext cx="8077200" cy="3114020"/>
              <a:chOff x="304800" y="2600980"/>
              <a:chExt cx="8077200" cy="311402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3962400" y="3429481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2438400" y="3429481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600200" y="4115137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600200" y="2896193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705600" y="4115137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15</a:t>
                </a: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791200" y="4115137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13</a:t>
                </a: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6248400" y="3429481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14</a:t>
                </a: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181600" y="3429481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5791200" y="5105528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934200" y="5105528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11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981200" y="5105528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895600" y="5105528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810000" y="5105528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cxnSp>
            <p:nvCxnSpPr>
              <p:cNvPr id="24" name="Straight Connector 23"/>
              <p:cNvCxnSpPr>
                <a:endCxn id="13" idx="2"/>
              </p:cNvCxnSpPr>
              <p:nvPr/>
            </p:nvCxnSpPr>
            <p:spPr>
              <a:xfrm rot="16200000" flipH="1">
                <a:off x="1133523" y="3953195"/>
                <a:ext cx="457104" cy="47625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3" idx="6"/>
                <a:endCxn id="19" idx="2"/>
              </p:cNvCxnSpPr>
              <p:nvPr/>
            </p:nvCxnSpPr>
            <p:spPr>
              <a:xfrm>
                <a:off x="4419600" y="5410264"/>
                <a:ext cx="13716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endCxn id="14" idx="2"/>
              </p:cNvCxnSpPr>
              <p:nvPr/>
            </p:nvCxnSpPr>
            <p:spPr>
              <a:xfrm rot="5400000" flipH="1" flipV="1">
                <a:off x="1171615" y="3153264"/>
                <a:ext cx="380920" cy="47625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14" idx="6"/>
                <a:endCxn id="12" idx="1"/>
              </p:cNvCxnSpPr>
              <p:nvPr/>
            </p:nvCxnSpPr>
            <p:spPr>
              <a:xfrm>
                <a:off x="2209800" y="3200929"/>
                <a:ext cx="317500" cy="31743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4" idx="4"/>
                <a:endCxn id="13" idx="0"/>
              </p:cNvCxnSpPr>
              <p:nvPr/>
            </p:nvCxnSpPr>
            <p:spPr>
              <a:xfrm rot="5400000">
                <a:off x="1600265" y="3810400"/>
                <a:ext cx="609472" cy="31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12" idx="3"/>
                <a:endCxn id="13" idx="6"/>
              </p:cNvCxnSpPr>
              <p:nvPr/>
            </p:nvCxnSpPr>
            <p:spPr>
              <a:xfrm rot="5400000">
                <a:off x="2133649" y="4026222"/>
                <a:ext cx="469801" cy="3175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12" idx="6"/>
                <a:endCxn id="11" idx="2"/>
              </p:cNvCxnSpPr>
              <p:nvPr/>
            </p:nvCxnSpPr>
            <p:spPr>
              <a:xfrm>
                <a:off x="3048000" y="3734217"/>
                <a:ext cx="9144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11" idx="6"/>
                <a:endCxn id="18" idx="2"/>
              </p:cNvCxnSpPr>
              <p:nvPr/>
            </p:nvCxnSpPr>
            <p:spPr>
              <a:xfrm>
                <a:off x="4572000" y="3734217"/>
                <a:ext cx="6096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18" idx="6"/>
                <a:endCxn id="17" idx="2"/>
              </p:cNvCxnSpPr>
              <p:nvPr/>
            </p:nvCxnSpPr>
            <p:spPr>
              <a:xfrm>
                <a:off x="5791200" y="3734217"/>
                <a:ext cx="457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6"/>
              </p:cNvCxnSpPr>
              <p:nvPr/>
            </p:nvCxnSpPr>
            <p:spPr>
              <a:xfrm>
                <a:off x="6858000" y="3734217"/>
                <a:ext cx="5334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18" idx="4"/>
                <a:endCxn id="16" idx="2"/>
              </p:cNvCxnSpPr>
              <p:nvPr/>
            </p:nvCxnSpPr>
            <p:spPr>
              <a:xfrm rot="16200000" flipH="1">
                <a:off x="5448340" y="4077012"/>
                <a:ext cx="38092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16" idx="6"/>
                <a:endCxn id="15" idx="2"/>
              </p:cNvCxnSpPr>
              <p:nvPr/>
            </p:nvCxnSpPr>
            <p:spPr>
              <a:xfrm>
                <a:off x="6400800" y="4419872"/>
                <a:ext cx="3048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6"/>
              </p:cNvCxnSpPr>
              <p:nvPr/>
            </p:nvCxnSpPr>
            <p:spPr>
              <a:xfrm flipV="1">
                <a:off x="7315200" y="3886585"/>
                <a:ext cx="304800" cy="5332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0" idx="7"/>
              </p:cNvCxnSpPr>
              <p:nvPr/>
            </p:nvCxnSpPr>
            <p:spPr>
              <a:xfrm rot="5400000" flipH="1" flipV="1">
                <a:off x="6845446" y="4419855"/>
                <a:ext cx="1384009" cy="1651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20" idx="2"/>
                <a:endCxn id="19" idx="6"/>
              </p:cNvCxnSpPr>
              <p:nvPr/>
            </p:nvCxnSpPr>
            <p:spPr>
              <a:xfrm rot="10800000">
                <a:off x="6400800" y="5410264"/>
                <a:ext cx="5334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0800000">
                <a:off x="3505200" y="5408677"/>
                <a:ext cx="304800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10800000">
                <a:off x="2590800" y="5410264"/>
                <a:ext cx="3048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21" idx="2"/>
                <a:endCxn id="13" idx="4"/>
              </p:cNvCxnSpPr>
              <p:nvPr/>
            </p:nvCxnSpPr>
            <p:spPr>
              <a:xfrm rot="10800000">
                <a:off x="1905000" y="4724608"/>
                <a:ext cx="76200" cy="68565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/>
              <p:cNvSpPr/>
              <p:nvPr/>
            </p:nvSpPr>
            <p:spPr>
              <a:xfrm>
                <a:off x="4800600" y="5105528"/>
                <a:ext cx="609600" cy="60947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43" name="Hexagon 42"/>
              <p:cNvSpPr/>
              <p:nvPr/>
            </p:nvSpPr>
            <p:spPr>
              <a:xfrm>
                <a:off x="533400" y="3581849"/>
                <a:ext cx="685800" cy="380920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4" name="Hexagon 43"/>
              <p:cNvSpPr/>
              <p:nvPr/>
            </p:nvSpPr>
            <p:spPr>
              <a:xfrm>
                <a:off x="7315200" y="3505665"/>
                <a:ext cx="685800" cy="380920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20</a:t>
                </a:r>
              </a:p>
            </p:txBody>
          </p:sp>
          <p:sp>
            <p:nvSpPr>
              <p:cNvPr id="48" name="TextBox 41"/>
              <p:cNvSpPr txBox="1">
                <a:spLocks noChangeArrowheads="1"/>
              </p:cNvSpPr>
              <p:nvPr/>
            </p:nvSpPr>
            <p:spPr bwMode="auto">
              <a:xfrm>
                <a:off x="6931346" y="2600980"/>
                <a:ext cx="1450654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2800">
                    <a:latin typeface="Calibri" pitchFamily="34" charset="0"/>
                  </a:rPr>
                  <a:t>Target</a:t>
                </a:r>
              </a:p>
            </p:txBody>
          </p:sp>
          <p:sp>
            <p:nvSpPr>
              <p:cNvPr id="50" name="TextBox 41"/>
              <p:cNvSpPr txBox="1">
                <a:spLocks noChangeArrowheads="1"/>
              </p:cNvSpPr>
              <p:nvPr/>
            </p:nvSpPr>
            <p:spPr bwMode="auto">
              <a:xfrm>
                <a:off x="304800" y="2667000"/>
                <a:ext cx="1450654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2800">
                    <a:latin typeface="Calibri" pitchFamily="34" charset="0"/>
                  </a:rPr>
                  <a:t>Source</a:t>
                </a:r>
              </a:p>
            </p:txBody>
          </p:sp>
        </p:grpSp>
        <p:sp>
          <p:nvSpPr>
            <p:cNvPr id="8" name="Freeform 7"/>
            <p:cNvSpPr/>
            <p:nvPr/>
          </p:nvSpPr>
          <p:spPr>
            <a:xfrm>
              <a:off x="1016000" y="2680338"/>
              <a:ext cx="6386513" cy="858657"/>
            </a:xfrm>
            <a:custGeom>
              <a:avLst/>
              <a:gdLst>
                <a:gd name="connsiteX0" fmla="*/ 0 w 6386286"/>
                <a:gd name="connsiteY0" fmla="*/ 759581 h 858761"/>
                <a:gd name="connsiteX1" fmla="*/ 899886 w 6386286"/>
                <a:gd name="connsiteY1" fmla="*/ 4838 h 858761"/>
                <a:gd name="connsiteX2" fmla="*/ 1857829 w 6386286"/>
                <a:gd name="connsiteY2" fmla="*/ 730552 h 858761"/>
                <a:gd name="connsiteX3" fmla="*/ 6386286 w 6386286"/>
                <a:gd name="connsiteY3" fmla="*/ 774095 h 85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6286" h="858761">
                  <a:moveTo>
                    <a:pt x="0" y="759581"/>
                  </a:moveTo>
                  <a:cubicBezTo>
                    <a:pt x="295124" y="384628"/>
                    <a:pt x="590248" y="9676"/>
                    <a:pt x="899886" y="4838"/>
                  </a:cubicBezTo>
                  <a:cubicBezTo>
                    <a:pt x="1209524" y="0"/>
                    <a:pt x="943429" y="602343"/>
                    <a:pt x="1857829" y="730552"/>
                  </a:cubicBezTo>
                  <a:cubicBezTo>
                    <a:pt x="2772229" y="858761"/>
                    <a:pt x="4579257" y="816428"/>
                    <a:pt x="6386286" y="774095"/>
                  </a:cubicBezTo>
                </a:path>
              </a:pathLst>
            </a:cu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0" y="4869120"/>
            <a:ext cx="9144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Prox</a:t>
            </a:r>
            <a:r>
              <a:rPr lang="en-US" sz="2400" b="1" dirty="0" smtClean="0"/>
              <a:t> (1, 20) = Score</a:t>
            </a:r>
            <a:r>
              <a:rPr lang="en-US" sz="2400" dirty="0" smtClean="0"/>
              <a:t> (</a:t>
            </a:r>
            <a:r>
              <a:rPr lang="en-US" sz="2400" dirty="0" smtClean="0">
                <a:solidFill>
                  <a:srgbClr val="FF0000"/>
                </a:solidFill>
              </a:rPr>
              <a:t>Red Path</a:t>
            </a:r>
            <a:r>
              <a:rPr lang="en-US" sz="2400" dirty="0" smtClean="0"/>
              <a:t>) + </a:t>
            </a:r>
          </a:p>
          <a:p>
            <a:pPr algn="ctr"/>
            <a:r>
              <a:rPr lang="en-US" sz="2400" b="1" dirty="0" smtClean="0"/>
              <a:t>                           Score</a:t>
            </a:r>
            <a:r>
              <a:rPr lang="en-US" sz="2400" dirty="0" smtClean="0"/>
              <a:t> (</a:t>
            </a:r>
            <a:r>
              <a:rPr lang="en-US" sz="2400" dirty="0" smtClean="0">
                <a:solidFill>
                  <a:srgbClr val="007635"/>
                </a:solidFill>
              </a:rPr>
              <a:t>Green Path</a:t>
            </a:r>
            <a:r>
              <a:rPr lang="en-US" sz="2400" dirty="0" smtClean="0"/>
              <a:t>) + </a:t>
            </a:r>
          </a:p>
          <a:p>
            <a:pPr algn="ctr"/>
            <a:r>
              <a:rPr lang="en-US" sz="2400" b="1" dirty="0" smtClean="0"/>
              <a:t>                           Score</a:t>
            </a:r>
            <a:r>
              <a:rPr lang="en-US" sz="2400" dirty="0" smtClean="0"/>
              <a:t> (</a:t>
            </a:r>
            <a:r>
              <a:rPr lang="en-US" sz="2400" dirty="0" smtClean="0">
                <a:solidFill>
                  <a:srgbClr val="FFC000"/>
                </a:solidFill>
              </a:rPr>
              <a:t>Yellow Path</a:t>
            </a:r>
            <a:r>
              <a:rPr lang="en-US" sz="2400" dirty="0" smtClean="0"/>
              <a:t>) +</a:t>
            </a:r>
          </a:p>
          <a:p>
            <a:pPr algn="ctr"/>
            <a:r>
              <a:rPr lang="en-US" sz="2400" b="1" dirty="0" smtClean="0"/>
              <a:t>                                Score</a:t>
            </a:r>
            <a:r>
              <a:rPr lang="en-US" sz="2400" dirty="0" smtClean="0"/>
              <a:t> (</a:t>
            </a:r>
            <a:r>
              <a:rPr lang="en-US" sz="2400" dirty="0" smtClean="0">
                <a:solidFill>
                  <a:srgbClr val="7030A0"/>
                </a:solidFill>
              </a:rPr>
              <a:t>Purple Path</a:t>
            </a:r>
            <a:r>
              <a:rPr lang="en-US" sz="2400" dirty="0" smtClean="0"/>
              <a:t>) + …</a:t>
            </a:r>
            <a:endParaRPr lang="en-US" sz="2400" b="1" dirty="0" smtClean="0"/>
          </a:p>
          <a:p>
            <a:pPr algn="ctr"/>
            <a:r>
              <a:rPr lang="en-US" sz="2800" dirty="0" smtClean="0">
                <a:solidFill>
                  <a:srgbClr val="C00000"/>
                </a:solidFill>
              </a:rPr>
              <a:t>A high proximity means many short/high weighted paths</a:t>
            </a:r>
            <a:r>
              <a:rPr lang="en-US" sz="2400" b="1" dirty="0" smtClean="0"/>
              <a:t> </a:t>
            </a:r>
            <a:r>
              <a:rPr lang="en-US" sz="2400" dirty="0" smtClean="0"/>
              <a:t> </a:t>
            </a:r>
          </a:p>
          <a:p>
            <a:pPr algn="ctr"/>
            <a:endParaRPr lang="en-US" sz="2400" dirty="0" smtClean="0"/>
          </a:p>
        </p:txBody>
      </p:sp>
      <p:sp>
        <p:nvSpPr>
          <p:cNvPr id="57" name="Freeform 56"/>
          <p:cNvSpPr/>
          <p:nvPr/>
        </p:nvSpPr>
        <p:spPr bwMode="auto">
          <a:xfrm>
            <a:off x="1277938" y="2286000"/>
            <a:ext cx="6651625" cy="1757363"/>
          </a:xfrm>
          <a:custGeom>
            <a:avLst/>
            <a:gdLst>
              <a:gd name="connsiteX0" fmla="*/ 0 w 6652381"/>
              <a:gd name="connsiteY0" fmla="*/ 205619 h 1756228"/>
              <a:gd name="connsiteX1" fmla="*/ 319314 w 6652381"/>
              <a:gd name="connsiteY1" fmla="*/ 2419 h 1756228"/>
              <a:gd name="connsiteX2" fmla="*/ 1045029 w 6652381"/>
              <a:gd name="connsiteY2" fmla="*/ 220133 h 1756228"/>
              <a:gd name="connsiteX3" fmla="*/ 885372 w 6652381"/>
              <a:gd name="connsiteY3" fmla="*/ 742648 h 1756228"/>
              <a:gd name="connsiteX4" fmla="*/ 957943 w 6652381"/>
              <a:gd name="connsiteY4" fmla="*/ 1598990 h 1756228"/>
              <a:gd name="connsiteX5" fmla="*/ 5718629 w 6652381"/>
              <a:gd name="connsiteY5" fmla="*/ 1628019 h 1756228"/>
              <a:gd name="connsiteX6" fmla="*/ 6560457 w 6652381"/>
              <a:gd name="connsiteY6" fmla="*/ 829733 h 1756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2381" h="1756228">
                <a:moveTo>
                  <a:pt x="0" y="205619"/>
                </a:moveTo>
                <a:cubicBezTo>
                  <a:pt x="72571" y="102809"/>
                  <a:pt x="145143" y="0"/>
                  <a:pt x="319314" y="2419"/>
                </a:cubicBezTo>
                <a:cubicBezTo>
                  <a:pt x="493486" y="4838"/>
                  <a:pt x="950686" y="96762"/>
                  <a:pt x="1045029" y="220133"/>
                </a:cubicBezTo>
                <a:cubicBezTo>
                  <a:pt x="1139372" y="343504"/>
                  <a:pt x="899886" y="512839"/>
                  <a:pt x="885372" y="742648"/>
                </a:cubicBezTo>
                <a:cubicBezTo>
                  <a:pt x="870858" y="972457"/>
                  <a:pt x="152400" y="1451428"/>
                  <a:pt x="957943" y="1598990"/>
                </a:cubicBezTo>
                <a:cubicBezTo>
                  <a:pt x="1763486" y="1746552"/>
                  <a:pt x="4784877" y="1756228"/>
                  <a:pt x="5718629" y="1628019"/>
                </a:cubicBezTo>
                <a:cubicBezTo>
                  <a:pt x="6652381" y="1499810"/>
                  <a:pt x="6606419" y="1164771"/>
                  <a:pt x="6560457" y="829733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" name="Freeform 58"/>
          <p:cNvSpPr/>
          <p:nvPr/>
        </p:nvSpPr>
        <p:spPr bwMode="auto">
          <a:xfrm>
            <a:off x="955675" y="2768600"/>
            <a:ext cx="6373813" cy="925513"/>
          </a:xfrm>
          <a:custGeom>
            <a:avLst/>
            <a:gdLst>
              <a:gd name="connsiteX0" fmla="*/ 89505 w 6374190"/>
              <a:gd name="connsiteY0" fmla="*/ 261258 h 926496"/>
              <a:gd name="connsiteX1" fmla="*/ 104019 w 6374190"/>
              <a:gd name="connsiteY1" fmla="*/ 319315 h 926496"/>
              <a:gd name="connsiteX2" fmla="*/ 713619 w 6374190"/>
              <a:gd name="connsiteY2" fmla="*/ 841829 h 926496"/>
              <a:gd name="connsiteX3" fmla="*/ 1265162 w 6374190"/>
              <a:gd name="connsiteY3" fmla="*/ 827315 h 926496"/>
              <a:gd name="connsiteX4" fmla="*/ 1787676 w 6374190"/>
              <a:gd name="connsiteY4" fmla="*/ 261258 h 926496"/>
              <a:gd name="connsiteX5" fmla="*/ 2150533 w 6374190"/>
              <a:gd name="connsiteY5" fmla="*/ 72572 h 926496"/>
              <a:gd name="connsiteX6" fmla="*/ 3601962 w 6374190"/>
              <a:gd name="connsiteY6" fmla="*/ 159658 h 926496"/>
              <a:gd name="connsiteX7" fmla="*/ 4690533 w 6374190"/>
              <a:gd name="connsiteY7" fmla="*/ 130629 h 926496"/>
              <a:gd name="connsiteX8" fmla="*/ 6011333 w 6374190"/>
              <a:gd name="connsiteY8" fmla="*/ 72572 h 926496"/>
              <a:gd name="connsiteX9" fmla="*/ 6374190 w 6374190"/>
              <a:gd name="connsiteY9" fmla="*/ 0 h 926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74190" h="926496">
                <a:moveTo>
                  <a:pt x="89505" y="261258"/>
                </a:moveTo>
                <a:cubicBezTo>
                  <a:pt x="44752" y="241905"/>
                  <a:pt x="0" y="222553"/>
                  <a:pt x="104019" y="319315"/>
                </a:cubicBezTo>
                <a:cubicBezTo>
                  <a:pt x="208038" y="416077"/>
                  <a:pt x="520095" y="757162"/>
                  <a:pt x="713619" y="841829"/>
                </a:cubicBezTo>
                <a:cubicBezTo>
                  <a:pt x="907143" y="926496"/>
                  <a:pt x="1086153" y="924077"/>
                  <a:pt x="1265162" y="827315"/>
                </a:cubicBezTo>
                <a:cubicBezTo>
                  <a:pt x="1444171" y="730553"/>
                  <a:pt x="1640114" y="387048"/>
                  <a:pt x="1787676" y="261258"/>
                </a:cubicBezTo>
                <a:cubicBezTo>
                  <a:pt x="1935238" y="135468"/>
                  <a:pt x="1848152" y="89505"/>
                  <a:pt x="2150533" y="72572"/>
                </a:cubicBezTo>
                <a:cubicBezTo>
                  <a:pt x="2452914" y="55639"/>
                  <a:pt x="3178629" y="149982"/>
                  <a:pt x="3601962" y="159658"/>
                </a:cubicBezTo>
                <a:lnTo>
                  <a:pt x="4690533" y="130629"/>
                </a:lnTo>
                <a:lnTo>
                  <a:pt x="6011333" y="72572"/>
                </a:lnTo>
                <a:cubicBezTo>
                  <a:pt x="6291943" y="50801"/>
                  <a:pt x="6333066" y="25400"/>
                  <a:pt x="6374190" y="0"/>
                </a:cubicBezTo>
              </a:path>
            </a:pathLst>
          </a:custGeom>
          <a:ln w="28575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/>
          <a:lstStyle/>
          <a:p>
            <a:r>
              <a:rPr lang="en-US" dirty="0" smtClean="0"/>
              <a:t>Intuitions: Why </a:t>
            </a:r>
            <a:r>
              <a:rPr lang="en-US" i="1" dirty="0" smtClean="0"/>
              <a:t>RWR</a:t>
            </a:r>
            <a:r>
              <a:rPr lang="en-US" dirty="0" smtClean="0"/>
              <a:t> is Good Score?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 bwMode="auto">
          <a:xfrm rot="16200000" flipH="1">
            <a:off x="7561863" y="2151664"/>
            <a:ext cx="305347" cy="11572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 bwMode="auto">
          <a:xfrm rot="16200000" flipH="1">
            <a:off x="571501" y="2247901"/>
            <a:ext cx="304798" cy="76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p:transition advTm="244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Thesis Committee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Christos Faloutsos</a:t>
            </a:r>
          </a:p>
          <a:p>
            <a:pPr eaLnBrk="1" hangingPunct="1"/>
            <a:r>
              <a:rPr lang="en-US" smtClean="0"/>
              <a:t>William Cohen</a:t>
            </a:r>
          </a:p>
          <a:p>
            <a:r>
              <a:rPr lang="en-US" smtClean="0"/>
              <a:t>Jeff Schneider</a:t>
            </a:r>
          </a:p>
          <a:p>
            <a:pPr eaLnBrk="1" hangingPunct="1"/>
            <a:r>
              <a:rPr lang="en-US" smtClean="0"/>
              <a:t>Philip S. Yu</a:t>
            </a:r>
          </a:p>
        </p:txBody>
      </p:sp>
      <p:pic>
        <p:nvPicPr>
          <p:cNvPr id="17412" name="Picture 7" descr="psy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46863" y="3505200"/>
            <a:ext cx="1582737" cy="188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4" descr="c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1371600"/>
            <a:ext cx="1674813" cy="188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5" descr="Picture of William Cohen"/>
          <p:cNvPicPr>
            <a:picLocks noChangeAspect="1" noChangeArrowheads="1"/>
          </p:cNvPicPr>
          <p:nvPr/>
        </p:nvPicPr>
        <p:blipFill>
          <a:blip r:embed="rId4"/>
          <a:srcRect t="5070" b="25352"/>
          <a:stretch>
            <a:fillRect/>
          </a:stretch>
        </p:blipFill>
        <p:spPr bwMode="auto">
          <a:xfrm>
            <a:off x="6648450" y="1371600"/>
            <a:ext cx="1581150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7" descr="http://www.cs.cmu.edu/~schneide/schneider_jeff.jpg"/>
          <p:cNvPicPr>
            <a:picLocks noChangeAspect="1" noChangeArrowheads="1"/>
          </p:cNvPicPr>
          <p:nvPr/>
        </p:nvPicPr>
        <p:blipFill>
          <a:blip r:embed="rId5"/>
          <a:srcRect t="6400" b="19200"/>
          <a:stretch>
            <a:fillRect/>
          </a:stretch>
        </p:blipFill>
        <p:spPr bwMode="auto">
          <a:xfrm>
            <a:off x="4495800" y="3517900"/>
            <a:ext cx="1687513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BB0F91-60A7-4A07-A3DC-4C2EC24CE62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ransition advTm="15828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33350" y="1133475"/>
            <a:ext cx="8875713" cy="5724525"/>
            <a:chOff x="133350" y="1133475"/>
            <a:chExt cx="8875713" cy="5724525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3350" y="1133475"/>
              <a:ext cx="8875713" cy="5724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Rectangle 24"/>
            <p:cNvSpPr/>
            <p:nvPr/>
          </p:nvSpPr>
          <p:spPr bwMode="auto">
            <a:xfrm>
              <a:off x="1676400" y="2057399"/>
              <a:ext cx="3429000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CePS</a:t>
              </a:r>
              <a:r>
                <a:rPr lang="en-US" sz="2800" dirty="0">
                  <a:solidFill>
                    <a:schemeClr val="bg1"/>
                  </a:solidFill>
                </a:rPr>
                <a:t>, </a:t>
              </a:r>
              <a:r>
                <a:rPr lang="en-US" sz="2800" dirty="0" err="1" smtClean="0">
                  <a:solidFill>
                    <a:schemeClr val="bg1"/>
                  </a:solidFill>
                </a:rPr>
                <a:t>iPoG</a:t>
              </a:r>
              <a:r>
                <a:rPr lang="en-US" sz="2800" dirty="0" smtClean="0">
                  <a:solidFill>
                    <a:schemeClr val="bg1"/>
                  </a:solidFill>
                </a:rPr>
                <a:t>, Basset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>
                <a:lnSpc>
                  <a:spcPts val="20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       </a:t>
              </a:r>
              <a:r>
                <a:rPr lang="en-US" sz="2000" dirty="0">
                  <a:solidFill>
                    <a:schemeClr val="bg1"/>
                  </a:solidFill>
                </a:rPr>
                <a:t>(KDD06, </a:t>
              </a:r>
              <a:r>
                <a:rPr lang="en-US" sz="2000" dirty="0" smtClean="0">
                  <a:solidFill>
                    <a:schemeClr val="bg1"/>
                  </a:solidFill>
                </a:rPr>
                <a:t>ICDM08, CIKM09)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6" name="Oval 25"/>
            <p:cNvSpPr>
              <a:spLocks/>
            </p:cNvSpPr>
            <p:nvPr/>
          </p:nvSpPr>
          <p:spPr bwMode="auto">
            <a:xfrm>
              <a:off x="1325879" y="2255836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Q1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76400" y="3246120"/>
              <a:ext cx="3429000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FastProx</a:t>
              </a:r>
              <a:r>
                <a:rPr lang="en-US" sz="2800" dirty="0">
                  <a:solidFill>
                    <a:schemeClr val="bg1"/>
                  </a:solidFill>
                </a:rPr>
                <a:t>  </a:t>
              </a:r>
              <a:r>
                <a:rPr lang="en-US" sz="2000" dirty="0">
                  <a:solidFill>
                    <a:schemeClr val="bg1"/>
                  </a:solidFill>
                </a:rPr>
                <a:t>(ICDM06, 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    KAIS07, KDD07 b,  ICDM08)</a:t>
              </a: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/>
            <p:cNvSpPr>
              <a:spLocks/>
            </p:cNvSpPr>
            <p:nvPr/>
          </p:nvSpPr>
          <p:spPr>
            <a:xfrm>
              <a:off x="1325879" y="34290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Q3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532438" y="2057400"/>
              <a:ext cx="3290887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pTrack</a:t>
              </a:r>
              <a:r>
                <a:rPr lang="en-US" sz="2800" dirty="0">
                  <a:solidFill>
                    <a:schemeClr val="bg1"/>
                  </a:solidFill>
                </a:rPr>
                <a:t>/</a:t>
              </a:r>
              <a:r>
                <a:rPr lang="en-US" sz="2800" dirty="0" err="1">
                  <a:solidFill>
                    <a:schemeClr val="bg1"/>
                  </a:solidFill>
                </a:rPr>
                <a:t>cTrack</a:t>
              </a:r>
              <a:r>
                <a:rPr lang="en-US" sz="2800" dirty="0">
                  <a:solidFill>
                    <a:schemeClr val="bg1"/>
                  </a:solidFill>
                </a:rPr>
                <a:t>  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(SDM08,  SAM08)</a:t>
              </a: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0" name="Oval 29"/>
            <p:cNvSpPr>
              <a:spLocks/>
            </p:cNvSpPr>
            <p:nvPr/>
          </p:nvSpPr>
          <p:spPr>
            <a:xfrm>
              <a:off x="5257800" y="2258568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Q2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532438" y="3246120"/>
              <a:ext cx="3290887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FastProx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algn="ctr">
                <a:lnSpc>
                  <a:spcPts val="2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(SDM08, SAM08)</a:t>
              </a:r>
            </a:p>
          </p:txBody>
        </p:sp>
        <p:sp>
          <p:nvSpPr>
            <p:cNvPr id="32" name="Oval 31"/>
            <p:cNvSpPr>
              <a:spLocks/>
            </p:cNvSpPr>
            <p:nvPr/>
          </p:nvSpPr>
          <p:spPr>
            <a:xfrm>
              <a:off x="5260975" y="34290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Q3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1676400" y="4495799"/>
              <a:ext cx="3429000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NetShield</a:t>
              </a:r>
              <a:endParaRPr lang="en-US" sz="2400" dirty="0" smtClean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(Submitted)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 bwMode="auto">
            <a:xfrm>
              <a:off x="1325880" y="4694237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M</a:t>
              </a:r>
              <a:r>
                <a:rPr lang="en-US" sz="2800" dirty="0" smtClean="0">
                  <a:solidFill>
                    <a:schemeClr val="bg1"/>
                  </a:solidFill>
                </a:rPr>
                <a:t>1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76400" y="5684520"/>
              <a:ext cx="3429000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Colibri</a:t>
              </a:r>
              <a:r>
                <a:rPr lang="en-US" sz="2800" dirty="0" smtClean="0">
                  <a:solidFill>
                    <a:schemeClr val="bg1"/>
                  </a:solidFill>
                </a:rPr>
                <a:t>-S</a:t>
              </a:r>
            </a:p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</a:rPr>
                <a:t>(KDD08)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325880" y="58674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532438" y="4495800"/>
              <a:ext cx="3290887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T3/MT3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(CIKM08)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5257800" y="4696968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M3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532438" y="5684520"/>
              <a:ext cx="3290887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Colibri</a:t>
              </a:r>
              <a:r>
                <a:rPr lang="en-US" sz="2800" dirty="0" smtClean="0">
                  <a:solidFill>
                    <a:schemeClr val="bg1"/>
                  </a:solidFill>
                </a:rPr>
                <a:t>-D</a:t>
              </a:r>
            </a:p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</a:rPr>
                <a:t>(KDD08)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5260975" y="58674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3962400" cy="1143000"/>
          </a:xfrm>
        </p:spPr>
        <p:txBody>
          <a:bodyPr/>
          <a:lstStyle/>
          <a:p>
            <a:pPr algn="l"/>
            <a:r>
              <a:rPr lang="en-US" dirty="0" smtClean="0"/>
              <a:t>Thesis Overview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95400" y="2057400"/>
            <a:ext cx="3810000" cy="1066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advTm="44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458200" cy="1143000"/>
          </a:xfrm>
        </p:spPr>
        <p:txBody>
          <a:bodyPr/>
          <a:lstStyle/>
          <a:p>
            <a:r>
              <a:rPr lang="en-US" sz="3800" dirty="0" smtClean="0"/>
              <a:t>Q1: Find Complex User-Specific Patterns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Q1.1. Center-Piece </a:t>
            </a:r>
            <a:r>
              <a:rPr lang="en-US" dirty="0" err="1" smtClean="0"/>
              <a:t>Subgraph</a:t>
            </a:r>
            <a:r>
              <a:rPr lang="en-US" dirty="0" smtClean="0"/>
              <a:t> Discovery,</a:t>
            </a:r>
          </a:p>
          <a:p>
            <a:pPr lvl="1" eaLnBrk="1" hangingPunct="1"/>
            <a:r>
              <a:rPr lang="en-US" dirty="0" smtClean="0"/>
              <a:t>e.g., master-mind criminal given some suspects X, Y and Z?</a:t>
            </a:r>
          </a:p>
          <a:p>
            <a:pPr eaLnBrk="1" hangingPunct="1"/>
            <a:r>
              <a:rPr lang="en-US" dirty="0" smtClean="0"/>
              <a:t>Q1.2 Interactive Querying (e.g. Negation)</a:t>
            </a:r>
          </a:p>
          <a:p>
            <a:pPr lvl="1" eaLnBrk="1" hangingPunct="1"/>
            <a:r>
              <a:rPr lang="en-US" dirty="0" smtClean="0"/>
              <a:t>e.g., find most similar conferences </a:t>
            </a:r>
            <a:r>
              <a:rPr lang="en-US" dirty="0" err="1" smtClean="0"/>
              <a:t>wrt</a:t>
            </a:r>
            <a:r>
              <a:rPr lang="en-US" dirty="0" smtClean="0"/>
              <a:t> KDD, but not like ICML?</a:t>
            </a:r>
          </a:p>
          <a:p>
            <a:pPr eaLnBrk="1" hangingPunct="1"/>
            <a:r>
              <a:rPr lang="en-US" dirty="0" smtClean="0"/>
              <a:t>Q1.3 Gateway Finder</a:t>
            </a:r>
          </a:p>
          <a:p>
            <a:pPr lvl="1" eaLnBrk="1" hangingPunct="1"/>
            <a:r>
              <a:rPr lang="en-US" dirty="0" smtClean="0"/>
              <a:t>e.g., who is the best expert to route it to in a customer-question center?</a:t>
            </a:r>
          </a:p>
          <a:p>
            <a:pPr lvl="1" eaLnBrk="1" hangingPunct="1"/>
            <a:endParaRPr lang="en-US" dirty="0" smtClean="0"/>
          </a:p>
          <a:p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229B8C-D411-4468-930A-70FAF11BAD7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ransition advTm="7282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>
                <a:solidFill>
                  <a:srgbClr val="FF0000"/>
                </a:solidFill>
              </a:rPr>
              <a:t>Q1.1 Ce</a:t>
            </a:r>
            <a:r>
              <a:rPr lang="en-US" sz="4000" smtClean="0"/>
              <a:t>nter-</a:t>
            </a:r>
            <a:r>
              <a:rPr lang="en-US" sz="4000" smtClean="0">
                <a:solidFill>
                  <a:srgbClr val="FF0000"/>
                </a:solidFill>
              </a:rPr>
              <a:t>P</a:t>
            </a:r>
            <a:r>
              <a:rPr lang="en-US" sz="4000" smtClean="0"/>
              <a:t>iece </a:t>
            </a:r>
            <a:r>
              <a:rPr lang="en-US" sz="4000" smtClean="0">
                <a:solidFill>
                  <a:srgbClr val="FF0000"/>
                </a:solidFill>
              </a:rPr>
              <a:t>S</a:t>
            </a:r>
            <a:r>
              <a:rPr lang="en-US" sz="4000" smtClean="0"/>
              <a:t>ubgraph Discovery </a:t>
            </a:r>
            <a:r>
              <a:rPr lang="en-US" sz="2400" smtClean="0">
                <a:solidFill>
                  <a:schemeClr val="tx1"/>
                </a:solidFill>
              </a:rPr>
              <a:t>[Tong+ KDD 06]</a:t>
            </a:r>
            <a:endParaRPr lang="en-US" sz="2800" smtClean="0">
              <a:solidFill>
                <a:schemeClr val="tx1"/>
              </a:solidFill>
            </a:endParaRPr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>
            <p:ph sz="quarter" idx="2"/>
          </p:nvPr>
        </p:nvGraphicFramePr>
        <p:xfrm>
          <a:off x="381000" y="2211388"/>
          <a:ext cx="2667000" cy="2566987"/>
        </p:xfrm>
        <a:graphic>
          <a:graphicData uri="http://schemas.openxmlformats.org/presentationml/2006/ole">
            <p:oleObj spid="_x0000_s3074" name="Visio" r:id="rId5" imgW="5722620" imgH="5506822" progId="">
              <p:embed/>
            </p:oleObj>
          </a:graphicData>
        </a:graphic>
      </p:graphicFrame>
      <p:graphicFrame>
        <p:nvGraphicFramePr>
          <p:cNvPr id="3075" name="Object 4"/>
          <p:cNvGraphicFramePr>
            <a:graphicFrameLocks noChangeAspect="1"/>
          </p:cNvGraphicFramePr>
          <p:nvPr/>
        </p:nvGraphicFramePr>
        <p:xfrm>
          <a:off x="5638800" y="1695450"/>
          <a:ext cx="2668588" cy="2921000"/>
        </p:xfrm>
        <a:graphic>
          <a:graphicData uri="http://schemas.openxmlformats.org/presentationml/2006/ole">
            <p:oleObj spid="_x0000_s3075" name="Visio" r:id="rId6" imgW="5722620" imgH="6120079" progId="">
              <p:embed/>
            </p:oleObj>
          </a:graphicData>
        </a:graphic>
      </p:graphicFrame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3886200" y="3059113"/>
            <a:ext cx="1371600" cy="9144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533400" y="4810125"/>
            <a:ext cx="32131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Original Graph</a:t>
            </a:r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6507163" y="4583113"/>
            <a:ext cx="111283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CePS</a:t>
            </a: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6400800" y="1687513"/>
            <a:ext cx="1066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1" name="Text Box 10"/>
          <p:cNvSpPr txBox="1">
            <a:spLocks noChangeArrowheads="1"/>
          </p:cNvSpPr>
          <p:nvPr/>
        </p:nvSpPr>
        <p:spPr bwMode="auto">
          <a:xfrm>
            <a:off x="1828800" y="5638800"/>
            <a:ext cx="7315200" cy="584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3200" dirty="0"/>
              <a:t>Q: How to find hub for the black nodes?</a:t>
            </a:r>
            <a:endParaRPr lang="en-US" altLang="zh-CN" sz="3200" dirty="0">
              <a:solidFill>
                <a:srgbClr val="FF0066"/>
              </a:solidFill>
            </a:endParaRPr>
          </a:p>
        </p:txBody>
      </p:sp>
      <p:sp>
        <p:nvSpPr>
          <p:cNvPr id="3082" name="Oval 16"/>
          <p:cNvSpPr>
            <a:spLocks noChangeArrowheads="1"/>
          </p:cNvSpPr>
          <p:nvPr/>
        </p:nvSpPr>
        <p:spPr bwMode="auto">
          <a:xfrm>
            <a:off x="6629400" y="3287713"/>
            <a:ext cx="685800" cy="685800"/>
          </a:xfrm>
          <a:prstGeom prst="ellips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3" name="Line 17"/>
          <p:cNvSpPr>
            <a:spLocks noChangeShapeType="1"/>
          </p:cNvSpPr>
          <p:nvPr/>
        </p:nvSpPr>
        <p:spPr bwMode="auto">
          <a:xfrm flipH="1">
            <a:off x="7239000" y="2982913"/>
            <a:ext cx="3048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084" name="Text Box 18"/>
          <p:cNvSpPr txBox="1">
            <a:spLocks noChangeArrowheads="1"/>
          </p:cNvSpPr>
          <p:nvPr/>
        </p:nvSpPr>
        <p:spPr bwMode="auto">
          <a:xfrm>
            <a:off x="7527925" y="2790825"/>
            <a:ext cx="14287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3300"/>
                </a:solidFill>
              </a:rPr>
              <a:t>CePS Node</a:t>
            </a:r>
          </a:p>
        </p:txBody>
      </p:sp>
      <p:sp>
        <p:nvSpPr>
          <p:cNvPr id="3085" name="Text Box 6"/>
          <p:cNvSpPr txBox="1">
            <a:spLocks noChangeArrowheads="1"/>
          </p:cNvSpPr>
          <p:nvPr/>
        </p:nvSpPr>
        <p:spPr bwMode="auto">
          <a:xfrm>
            <a:off x="685800" y="1524000"/>
            <a:ext cx="1295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/>
              <a:t>Input</a:t>
            </a:r>
          </a:p>
        </p:txBody>
      </p:sp>
      <p:sp>
        <p:nvSpPr>
          <p:cNvPr id="3086" name="Text Box 6"/>
          <p:cNvSpPr txBox="1">
            <a:spLocks noChangeArrowheads="1"/>
          </p:cNvSpPr>
          <p:nvPr/>
        </p:nvSpPr>
        <p:spPr bwMode="auto">
          <a:xfrm>
            <a:off x="6553200" y="1609725"/>
            <a:ext cx="1600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/>
              <a:t>Output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609600" y="6262688"/>
            <a:ext cx="8229600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FF3300"/>
                </a:solidFill>
              </a:rPr>
              <a:t>Red:  </a:t>
            </a:r>
            <a:r>
              <a:rPr lang="en-US" sz="2800" b="1" dirty="0"/>
              <a:t>Max</a:t>
            </a:r>
            <a:r>
              <a:rPr lang="en-US" sz="2400" dirty="0"/>
              <a:t> (</a:t>
            </a:r>
            <a:r>
              <a:rPr lang="en-US" sz="2400" dirty="0" err="1"/>
              <a:t>Prox</a:t>
            </a:r>
            <a:r>
              <a:rPr lang="en-US" sz="2400" dirty="0"/>
              <a:t>(A, </a:t>
            </a:r>
            <a:r>
              <a:rPr lang="en-US" sz="2400" dirty="0">
                <a:solidFill>
                  <a:srgbClr val="FF3300"/>
                </a:solidFill>
              </a:rPr>
              <a:t>Red</a:t>
            </a:r>
            <a:r>
              <a:rPr lang="en-US" sz="2400" dirty="0"/>
              <a:t>) x </a:t>
            </a:r>
            <a:r>
              <a:rPr lang="en-US" sz="2400" dirty="0" err="1"/>
              <a:t>Prox</a:t>
            </a:r>
            <a:r>
              <a:rPr lang="en-US" sz="2400" dirty="0"/>
              <a:t>(B, </a:t>
            </a:r>
            <a:r>
              <a:rPr lang="en-US" sz="2400" dirty="0">
                <a:solidFill>
                  <a:srgbClr val="FF3300"/>
                </a:solidFill>
              </a:rPr>
              <a:t>Red</a:t>
            </a:r>
            <a:r>
              <a:rPr lang="en-US" sz="2400" dirty="0"/>
              <a:t>) x </a:t>
            </a:r>
            <a:r>
              <a:rPr lang="en-US" sz="2400" dirty="0" err="1"/>
              <a:t>Prox</a:t>
            </a:r>
            <a:r>
              <a:rPr lang="en-US" sz="2400" dirty="0"/>
              <a:t>(C, </a:t>
            </a:r>
            <a:r>
              <a:rPr lang="en-US" sz="2400" dirty="0">
                <a:solidFill>
                  <a:srgbClr val="FF3300"/>
                </a:solidFill>
              </a:rPr>
              <a:t>Red</a:t>
            </a:r>
            <a:r>
              <a:rPr lang="en-US" sz="2400" dirty="0"/>
              <a:t>))</a:t>
            </a:r>
          </a:p>
        </p:txBody>
      </p:sp>
      <p:sp>
        <p:nvSpPr>
          <p:cNvPr id="17" name="AutoShape 11"/>
          <p:cNvSpPr>
            <a:spLocks noChangeArrowheads="1"/>
          </p:cNvSpPr>
          <p:nvPr/>
        </p:nvSpPr>
        <p:spPr bwMode="auto">
          <a:xfrm>
            <a:off x="411163" y="4267200"/>
            <a:ext cx="304800" cy="3048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"/>
          <p:cNvSpPr>
            <a:spLocks noChangeArrowheads="1"/>
          </p:cNvSpPr>
          <p:nvPr/>
        </p:nvSpPr>
        <p:spPr bwMode="auto">
          <a:xfrm>
            <a:off x="1524000" y="2197100"/>
            <a:ext cx="304800" cy="3048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3"/>
          <p:cNvSpPr>
            <a:spLocks noChangeArrowheads="1"/>
          </p:cNvSpPr>
          <p:nvPr/>
        </p:nvSpPr>
        <p:spPr bwMode="auto">
          <a:xfrm>
            <a:off x="2695575" y="4254500"/>
            <a:ext cx="304800" cy="3048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629400" y="3048000"/>
            <a:ext cx="210312" cy="457200"/>
            <a:chOff x="6571488" y="3124200"/>
            <a:chExt cx="210312" cy="457200"/>
          </a:xfrm>
        </p:grpSpPr>
        <p:sp>
          <p:nvSpPr>
            <p:cNvPr id="21" name="Rectangle 20"/>
            <p:cNvSpPr/>
            <p:nvPr/>
          </p:nvSpPr>
          <p:spPr>
            <a:xfrm>
              <a:off x="6571488" y="3124200"/>
              <a:ext cx="45719" cy="457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659881" y="3124200"/>
              <a:ext cx="45719" cy="457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736081" y="3124200"/>
              <a:ext cx="45719" cy="457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126481" y="3307080"/>
            <a:ext cx="198119" cy="731520"/>
            <a:chOff x="6126481" y="2788920"/>
            <a:chExt cx="198119" cy="731520"/>
          </a:xfrm>
        </p:grpSpPr>
        <p:sp>
          <p:nvSpPr>
            <p:cNvPr id="24" name="Rectangle 23"/>
            <p:cNvSpPr/>
            <p:nvPr/>
          </p:nvSpPr>
          <p:spPr>
            <a:xfrm>
              <a:off x="6126481" y="2788920"/>
              <a:ext cx="45719" cy="7315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02681" y="3429000"/>
              <a:ext cx="45719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278881" y="3429000"/>
              <a:ext cx="45719" cy="914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2"/>
    </p:custDataLst>
  </p:cSld>
  <p:clrMapOvr>
    <a:masterClrMapping/>
  </p:clrMapOvr>
  <p:transition advTm="588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i="1" dirty="0" err="1" smtClean="0"/>
              <a:t>CePS</a:t>
            </a:r>
            <a:r>
              <a:rPr lang="en-US" dirty="0" smtClean="0"/>
              <a:t>: Example (AND Query)</a:t>
            </a:r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>
            <p:ph sz="half" idx="2"/>
          </p:nvPr>
        </p:nvGraphicFramePr>
        <p:xfrm>
          <a:off x="990600" y="990600"/>
          <a:ext cx="6846888" cy="4806950"/>
        </p:xfrm>
        <a:graphic>
          <a:graphicData uri="http://schemas.openxmlformats.org/presentationml/2006/ole">
            <p:oleObj spid="_x0000_s4098" name="Visio" r:id="rId4" imgW="7612685" imgH="5344668" progId="">
              <p:embed/>
            </p:oleObj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0891E8-E6E0-4FD8-8211-694FB32D847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101" name="TextBox 4"/>
          <p:cNvSpPr txBox="1">
            <a:spLocks noChangeArrowheads="1"/>
          </p:cNvSpPr>
          <p:nvPr/>
        </p:nvSpPr>
        <p:spPr bwMode="auto">
          <a:xfrm>
            <a:off x="1476375" y="5867400"/>
            <a:ext cx="56102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DBLP co-authorship network: </a:t>
            </a:r>
          </a:p>
          <a:p>
            <a:pPr lvl="1"/>
            <a:r>
              <a:rPr lang="en-US" sz="2400"/>
              <a:t>- 400,000 authors, 2,000,000 edges</a:t>
            </a: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29400" y="838200"/>
            <a:ext cx="84772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90360" y="3276600"/>
            <a:ext cx="701040" cy="1051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7800" y="3276600"/>
            <a:ext cx="707592" cy="1051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95400" y="9906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34578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5257800" cy="1143000"/>
          </a:xfrm>
        </p:spPr>
        <p:txBody>
          <a:bodyPr/>
          <a:lstStyle/>
          <a:p>
            <a:pPr algn="l" eaLnBrk="1" hangingPunct="1"/>
            <a:r>
              <a:rPr lang="en-US" dirty="0" err="1" smtClean="0"/>
              <a:t>K_SoftAND</a:t>
            </a:r>
            <a:r>
              <a:rPr lang="en-US" dirty="0" smtClean="0"/>
              <a:t>: Relaxation of AND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5532438"/>
            <a:ext cx="9144000" cy="792162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4000" smtClean="0"/>
              <a:t>Asking AND query?</a:t>
            </a:r>
            <a:r>
              <a:rPr lang="en-US" sz="4000" smtClean="0">
                <a:solidFill>
                  <a:srgbClr val="F60000"/>
                </a:solidFill>
              </a:rPr>
              <a:t> </a:t>
            </a:r>
            <a:r>
              <a:rPr lang="en-US" sz="4000" smtClean="0">
                <a:solidFill>
                  <a:srgbClr val="F60000"/>
                </a:solidFill>
                <a:sym typeface="Wingdings" pitchFamily="2" charset="2"/>
              </a:rPr>
              <a:t> </a:t>
            </a:r>
            <a:r>
              <a:rPr lang="en-US" sz="4000" smtClean="0">
                <a:solidFill>
                  <a:srgbClr val="F60000"/>
                </a:solidFill>
              </a:rPr>
              <a:t>No Answer!</a:t>
            </a:r>
          </a:p>
        </p:txBody>
      </p:sp>
      <p:sp>
        <p:nvSpPr>
          <p:cNvPr id="5126" name="Text Box 4"/>
          <p:cNvSpPr txBox="1">
            <a:spLocks noChangeArrowheads="1"/>
          </p:cNvSpPr>
          <p:nvPr/>
        </p:nvSpPr>
        <p:spPr bwMode="auto">
          <a:xfrm>
            <a:off x="5334000" y="3935413"/>
            <a:ext cx="244157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Disconnected </a:t>
            </a:r>
          </a:p>
          <a:p>
            <a:r>
              <a:rPr lang="en-US" sz="2800"/>
              <a:t>Communities</a:t>
            </a:r>
          </a:p>
        </p:txBody>
      </p:sp>
      <p:sp>
        <p:nvSpPr>
          <p:cNvPr id="5127" name="Text Box 5"/>
          <p:cNvSpPr txBox="1">
            <a:spLocks noChangeArrowheads="1"/>
          </p:cNvSpPr>
          <p:nvPr/>
        </p:nvSpPr>
        <p:spPr bwMode="auto">
          <a:xfrm>
            <a:off x="1901825" y="4087813"/>
            <a:ext cx="10953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Noise</a:t>
            </a:r>
          </a:p>
        </p:txBody>
      </p:sp>
      <p:graphicFrame>
        <p:nvGraphicFramePr>
          <p:cNvPr id="5122" name="Object 6"/>
          <p:cNvGraphicFramePr>
            <a:graphicFrameLocks noChangeAspect="1"/>
          </p:cNvGraphicFramePr>
          <p:nvPr>
            <p:ph sz="quarter" idx="3"/>
          </p:nvPr>
        </p:nvGraphicFramePr>
        <p:xfrm>
          <a:off x="5257800" y="1676400"/>
          <a:ext cx="2809875" cy="2187575"/>
        </p:xfrm>
        <a:graphic>
          <a:graphicData uri="http://schemas.openxmlformats.org/presentationml/2006/ole">
            <p:oleObj spid="_x0000_s5122" name="Visio" r:id="rId4" imgW="5095037" imgH="3967582" progId="">
              <p:embed/>
            </p:oleObj>
          </a:graphicData>
        </a:graphic>
      </p:graphicFrame>
      <p:sp>
        <p:nvSpPr>
          <p:cNvPr id="5128" name="Rectangle 7"/>
          <p:cNvSpPr>
            <a:spLocks noChangeArrowheads="1"/>
          </p:cNvSpPr>
          <p:nvPr/>
        </p:nvSpPr>
        <p:spPr bwMode="auto">
          <a:xfrm>
            <a:off x="457200" y="1295400"/>
            <a:ext cx="3962400" cy="36576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9" name="Rectangle 8"/>
          <p:cNvSpPr>
            <a:spLocks noChangeArrowheads="1"/>
          </p:cNvSpPr>
          <p:nvPr/>
        </p:nvSpPr>
        <p:spPr bwMode="auto">
          <a:xfrm>
            <a:off x="4953000" y="1295400"/>
            <a:ext cx="3810000" cy="36576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23" name="Object 9"/>
          <p:cNvGraphicFramePr>
            <a:graphicFrameLocks noChangeAspect="1"/>
          </p:cNvGraphicFramePr>
          <p:nvPr>
            <p:ph sz="quarter" idx="2"/>
          </p:nvPr>
        </p:nvGraphicFramePr>
        <p:xfrm>
          <a:off x="809625" y="1700213"/>
          <a:ext cx="3457575" cy="2185987"/>
        </p:xfrm>
        <a:graphic>
          <a:graphicData uri="http://schemas.openxmlformats.org/presentationml/2006/ole">
            <p:oleObj spid="_x0000_s5123" name="Visio" r:id="rId5" imgW="5527548" imgH="3493618" progId="">
              <p:embed/>
            </p:oleObj>
          </a:graphicData>
        </a:graphic>
      </p:graphicFrame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C6B311-ABC0-4612-A029-FC5118EFA83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3" name="Explosion 2 12"/>
          <p:cNvSpPr/>
          <p:nvPr/>
        </p:nvSpPr>
        <p:spPr>
          <a:xfrm>
            <a:off x="6858000" y="0"/>
            <a:ext cx="2209800" cy="914400"/>
          </a:xfrm>
          <a:prstGeom prst="irregularSeal2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>
              <a:defRPr/>
            </a:pPr>
            <a:r>
              <a:rPr lang="en-US" sz="2800" dirty="0"/>
              <a:t>details</a:t>
            </a:r>
          </a:p>
        </p:txBody>
      </p:sp>
    </p:spTree>
  </p:cSld>
  <p:clrMapOvr>
    <a:masterClrMapping/>
  </p:clrMapOvr>
  <p:transition advTm="39234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1209675" y="1219200"/>
          <a:ext cx="6864350" cy="5354638"/>
        </p:xfrm>
        <a:graphic>
          <a:graphicData uri="http://schemas.openxmlformats.org/presentationml/2006/ole">
            <p:oleObj spid="_x0000_s6146" name="Visio" r:id="rId5" imgW="7609637" imgH="5935675" progId="">
              <p:embed/>
            </p:oleObj>
          </a:graphicData>
        </a:graphic>
      </p:graphicFrame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i="1" dirty="0" err="1" smtClean="0"/>
              <a:t>CePS</a:t>
            </a:r>
            <a:r>
              <a:rPr lang="en-US" dirty="0" smtClean="0"/>
              <a:t>: 2 </a:t>
            </a:r>
            <a:r>
              <a:rPr lang="en-US" dirty="0" err="1" smtClean="0"/>
              <a:t>SoftAND</a:t>
            </a:r>
            <a:endParaRPr lang="en-US" dirty="0" smtClean="0"/>
          </a:p>
        </p:txBody>
      </p:sp>
      <p:sp>
        <p:nvSpPr>
          <p:cNvPr id="161797" name="Rectangle 5"/>
          <p:cNvSpPr>
            <a:spLocks noChangeArrowheads="1"/>
          </p:cNvSpPr>
          <p:nvPr/>
        </p:nvSpPr>
        <p:spPr bwMode="auto">
          <a:xfrm>
            <a:off x="533400" y="3962400"/>
            <a:ext cx="1752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000" b="1">
                <a:solidFill>
                  <a:srgbClr val="008000"/>
                </a:solidFill>
              </a:rPr>
              <a:t>Stat.</a:t>
            </a:r>
          </a:p>
          <a:p>
            <a:pPr marL="342900" indent="-342900">
              <a:spcBef>
                <a:spcPct val="20000"/>
              </a:spcBef>
            </a:pPr>
            <a:endParaRPr lang="en-US" sz="3000" b="1">
              <a:solidFill>
                <a:srgbClr val="008000"/>
              </a:solidFill>
            </a:endParaRPr>
          </a:p>
        </p:txBody>
      </p:sp>
      <p:sp>
        <p:nvSpPr>
          <p:cNvPr id="161798" name="Rectangle 6"/>
          <p:cNvSpPr>
            <a:spLocks noChangeArrowheads="1"/>
          </p:cNvSpPr>
          <p:nvPr/>
        </p:nvSpPr>
        <p:spPr bwMode="auto">
          <a:xfrm>
            <a:off x="457200" y="990600"/>
            <a:ext cx="8001000" cy="2895600"/>
          </a:xfrm>
          <a:prstGeom prst="rect">
            <a:avLst/>
          </a:prstGeom>
          <a:noFill/>
          <a:ln w="50800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1799" name="Rectangle 7"/>
          <p:cNvSpPr>
            <a:spLocks noChangeArrowheads="1"/>
          </p:cNvSpPr>
          <p:nvPr/>
        </p:nvSpPr>
        <p:spPr bwMode="auto">
          <a:xfrm>
            <a:off x="609600" y="1066800"/>
            <a:ext cx="1981200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000" b="1">
                <a:solidFill>
                  <a:srgbClr val="FF9900"/>
                </a:solidFill>
              </a:rPr>
              <a:t>DB</a:t>
            </a:r>
          </a:p>
          <a:p>
            <a:pPr marL="342900" indent="-342900">
              <a:spcBef>
                <a:spcPct val="20000"/>
              </a:spcBef>
            </a:pPr>
            <a:endParaRPr lang="en-US" sz="2200" b="1">
              <a:solidFill>
                <a:srgbClr val="FF9900"/>
              </a:solidFill>
            </a:endParaRPr>
          </a:p>
        </p:txBody>
      </p:sp>
      <p:sp>
        <p:nvSpPr>
          <p:cNvPr id="161800" name="Rectangle 8"/>
          <p:cNvSpPr>
            <a:spLocks noChangeArrowheads="1"/>
          </p:cNvSpPr>
          <p:nvPr/>
        </p:nvSpPr>
        <p:spPr bwMode="auto">
          <a:xfrm>
            <a:off x="457200" y="3962400"/>
            <a:ext cx="8001000" cy="2834640"/>
          </a:xfrm>
          <a:prstGeom prst="rect">
            <a:avLst/>
          </a:prstGeom>
          <a:noFill/>
          <a:ln w="508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781800" y="6356350"/>
            <a:ext cx="2133600" cy="365125"/>
          </a:xfrm>
        </p:spPr>
        <p:txBody>
          <a:bodyPr/>
          <a:lstStyle/>
          <a:p>
            <a:pPr>
              <a:defRPr/>
            </a:pPr>
            <a:fld id="{1C67A55C-43BC-4B35-B234-C22B36794012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" name="Explosion 2 8"/>
          <p:cNvSpPr/>
          <p:nvPr/>
        </p:nvSpPr>
        <p:spPr>
          <a:xfrm>
            <a:off x="6858000" y="0"/>
            <a:ext cx="2209800" cy="914400"/>
          </a:xfrm>
          <a:prstGeom prst="irregularSeal2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>
              <a:defRPr/>
            </a:pPr>
            <a:r>
              <a:rPr lang="en-US" sz="2800" dirty="0"/>
              <a:t>details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48475" y="1234440"/>
            <a:ext cx="84772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09435" y="4053840"/>
            <a:ext cx="701040" cy="1051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66875" y="4053840"/>
            <a:ext cx="707592" cy="1051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14475" y="138684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  <p:transition advTm="272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6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500"/>
                                        <p:tgtEl>
                                          <p:spTgt spid="16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"/>
                                        <p:tgtEl>
                                          <p:spTgt spid="16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16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7" grpId="0"/>
      <p:bldP spid="161798" grpId="0" animBg="1"/>
      <p:bldP spid="161799" grpId="0"/>
      <p:bldP spid="16180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33350" y="1133475"/>
            <a:ext cx="8875713" cy="5724525"/>
            <a:chOff x="133350" y="1133475"/>
            <a:chExt cx="8875713" cy="5724525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3350" y="1133475"/>
              <a:ext cx="8875713" cy="5724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Rectangle 25"/>
            <p:cNvSpPr/>
            <p:nvPr/>
          </p:nvSpPr>
          <p:spPr bwMode="auto">
            <a:xfrm>
              <a:off x="1676400" y="2057399"/>
              <a:ext cx="3429000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CePS</a:t>
              </a:r>
              <a:r>
                <a:rPr lang="en-US" sz="2800" dirty="0">
                  <a:solidFill>
                    <a:schemeClr val="bg1"/>
                  </a:solidFill>
                </a:rPr>
                <a:t>, </a:t>
              </a:r>
              <a:r>
                <a:rPr lang="en-US" sz="2800" dirty="0" err="1" smtClean="0">
                  <a:solidFill>
                    <a:schemeClr val="bg1"/>
                  </a:solidFill>
                </a:rPr>
                <a:t>iPoG</a:t>
              </a:r>
              <a:r>
                <a:rPr lang="en-US" sz="2800" dirty="0" smtClean="0">
                  <a:solidFill>
                    <a:schemeClr val="bg1"/>
                  </a:solidFill>
                </a:rPr>
                <a:t>, Basset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>
                <a:lnSpc>
                  <a:spcPts val="20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       </a:t>
              </a:r>
              <a:r>
                <a:rPr lang="en-US" sz="2000" dirty="0">
                  <a:solidFill>
                    <a:schemeClr val="bg1"/>
                  </a:solidFill>
                </a:rPr>
                <a:t>(KDD06, </a:t>
              </a:r>
              <a:r>
                <a:rPr lang="en-US" sz="2000" dirty="0" smtClean="0">
                  <a:solidFill>
                    <a:schemeClr val="bg1"/>
                  </a:solidFill>
                </a:rPr>
                <a:t>ICDM08, CIKM09)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Oval 26"/>
            <p:cNvSpPr>
              <a:spLocks/>
            </p:cNvSpPr>
            <p:nvPr/>
          </p:nvSpPr>
          <p:spPr bwMode="auto">
            <a:xfrm>
              <a:off x="1325879" y="2255836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Q1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676400" y="3246120"/>
              <a:ext cx="3429000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FastProx</a:t>
              </a:r>
              <a:r>
                <a:rPr lang="en-US" sz="2800" dirty="0">
                  <a:solidFill>
                    <a:schemeClr val="bg1"/>
                  </a:solidFill>
                </a:rPr>
                <a:t>  </a:t>
              </a:r>
              <a:r>
                <a:rPr lang="en-US" sz="2000" dirty="0">
                  <a:solidFill>
                    <a:schemeClr val="bg1"/>
                  </a:solidFill>
                </a:rPr>
                <a:t>(ICDM06, 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    KAIS07, KDD07 b,  ICDM08)</a:t>
              </a: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9" name="Oval 28"/>
            <p:cNvSpPr>
              <a:spLocks/>
            </p:cNvSpPr>
            <p:nvPr/>
          </p:nvSpPr>
          <p:spPr>
            <a:xfrm>
              <a:off x="1325879" y="34290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Q3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532438" y="2057400"/>
              <a:ext cx="3290887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pTrack</a:t>
              </a:r>
              <a:r>
                <a:rPr lang="en-US" sz="2800" dirty="0">
                  <a:solidFill>
                    <a:schemeClr val="bg1"/>
                  </a:solidFill>
                </a:rPr>
                <a:t>/</a:t>
              </a:r>
              <a:r>
                <a:rPr lang="en-US" sz="2800" dirty="0" err="1">
                  <a:solidFill>
                    <a:schemeClr val="bg1"/>
                  </a:solidFill>
                </a:rPr>
                <a:t>cTrack</a:t>
              </a:r>
              <a:r>
                <a:rPr lang="en-US" sz="2800" dirty="0">
                  <a:solidFill>
                    <a:schemeClr val="bg1"/>
                  </a:solidFill>
                </a:rPr>
                <a:t>  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(SDM08,  SAM08)</a:t>
              </a: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>
            <a:xfrm>
              <a:off x="5257800" y="2258568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532438" y="3246120"/>
              <a:ext cx="3290887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FastProx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algn="ctr">
                <a:lnSpc>
                  <a:spcPts val="2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(SDM08, SAM08)</a:t>
              </a:r>
            </a:p>
          </p:txBody>
        </p:sp>
        <p:sp>
          <p:nvSpPr>
            <p:cNvPr id="33" name="Oval 32"/>
            <p:cNvSpPr>
              <a:spLocks/>
            </p:cNvSpPr>
            <p:nvPr/>
          </p:nvSpPr>
          <p:spPr>
            <a:xfrm>
              <a:off x="5260975" y="34290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Q3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1676400" y="4495799"/>
              <a:ext cx="3429000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NetShield</a:t>
              </a:r>
              <a:endParaRPr lang="en-US" sz="2400" dirty="0" smtClean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(Submitted)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 bwMode="auto">
            <a:xfrm>
              <a:off x="1325880" y="4694237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M</a:t>
              </a:r>
              <a:r>
                <a:rPr lang="en-US" sz="2800" dirty="0" smtClean="0">
                  <a:solidFill>
                    <a:schemeClr val="bg1"/>
                  </a:solidFill>
                </a:rPr>
                <a:t>1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676400" y="5684520"/>
              <a:ext cx="3429000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Colibri</a:t>
              </a:r>
              <a:r>
                <a:rPr lang="en-US" sz="2800" dirty="0" smtClean="0">
                  <a:solidFill>
                    <a:schemeClr val="bg1"/>
                  </a:solidFill>
                </a:rPr>
                <a:t>-S</a:t>
              </a:r>
            </a:p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</a:rPr>
                <a:t>(KDD08)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325880" y="58674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532438" y="4495800"/>
              <a:ext cx="3290887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T3/MT3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(CIKM08)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5257800" y="4696968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M3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532438" y="5684520"/>
              <a:ext cx="3290887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Colibri</a:t>
              </a:r>
              <a:r>
                <a:rPr lang="en-US" sz="2800" dirty="0" smtClean="0">
                  <a:solidFill>
                    <a:schemeClr val="bg1"/>
                  </a:solidFill>
                </a:rPr>
                <a:t>-D</a:t>
              </a:r>
            </a:p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</a:rPr>
                <a:t>(KDD08)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5260975" y="58674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3962400" cy="1143000"/>
          </a:xfrm>
        </p:spPr>
        <p:txBody>
          <a:bodyPr/>
          <a:lstStyle/>
          <a:p>
            <a:pPr algn="l"/>
            <a:r>
              <a:rPr lang="en-US" dirty="0" smtClean="0"/>
              <a:t>Thesis Overview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95400" y="2057400"/>
            <a:ext cx="3810000" cy="1066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834640" y="2209800"/>
            <a:ext cx="8382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advTm="47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9121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itle 1"/>
          <p:cNvSpPr>
            <a:spLocks noGrp="1"/>
          </p:cNvSpPr>
          <p:nvPr>
            <p:ph type="title"/>
          </p:nvPr>
        </p:nvSpPr>
        <p:spPr>
          <a:xfrm>
            <a:off x="3657600" y="0"/>
            <a:ext cx="5562600" cy="1143000"/>
          </a:xfrm>
          <a:solidFill>
            <a:schemeClr val="bg1"/>
          </a:solidFill>
        </p:spPr>
        <p:txBody>
          <a:bodyPr lIns="0" rIns="0"/>
          <a:lstStyle/>
          <a:p>
            <a:pPr algn="l"/>
            <a:r>
              <a:rPr lang="en-US" sz="4000" dirty="0" smtClean="0"/>
              <a:t>Q1.2: Interactive Querying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53597-C6C8-4AEC-AB29-F04CD7EC3A0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28800" y="1447800"/>
            <a:ext cx="685800" cy="609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743200" y="2514600"/>
            <a:ext cx="685800" cy="609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514600" y="4343400"/>
            <a:ext cx="685800" cy="609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14600" y="5638800"/>
            <a:ext cx="685800" cy="609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705" name="TextBox 10"/>
          <p:cNvSpPr txBox="1">
            <a:spLocks noChangeArrowheads="1"/>
          </p:cNvSpPr>
          <p:nvPr/>
        </p:nvSpPr>
        <p:spPr bwMode="auto">
          <a:xfrm>
            <a:off x="2908300" y="1219200"/>
            <a:ext cx="22733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User Feedback</a:t>
            </a:r>
          </a:p>
        </p:txBody>
      </p:sp>
      <p:cxnSp>
        <p:nvCxnSpPr>
          <p:cNvPr id="13" name="Straight Arrow Connector 12"/>
          <p:cNvCxnSpPr>
            <a:stCxn id="7" idx="7"/>
            <a:endCxn id="29705" idx="1"/>
          </p:cNvCxnSpPr>
          <p:nvPr/>
        </p:nvCxnSpPr>
        <p:spPr>
          <a:xfrm rot="5400000" flipH="1" flipV="1">
            <a:off x="2617788" y="1246188"/>
            <a:ext cx="87312" cy="4937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7" name="TextBox 13"/>
          <p:cNvSpPr txBox="1">
            <a:spLocks noChangeArrowheads="1"/>
          </p:cNvSpPr>
          <p:nvPr/>
        </p:nvSpPr>
        <p:spPr bwMode="auto">
          <a:xfrm>
            <a:off x="3975100" y="2514600"/>
            <a:ext cx="22733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User Feedback</a:t>
            </a:r>
          </a:p>
        </p:txBody>
      </p:sp>
      <p:cxnSp>
        <p:nvCxnSpPr>
          <p:cNvPr id="15" name="Straight Arrow Connector 14"/>
          <p:cNvCxnSpPr>
            <a:endCxn id="29707" idx="1"/>
          </p:cNvCxnSpPr>
          <p:nvPr/>
        </p:nvCxnSpPr>
        <p:spPr>
          <a:xfrm rot="5400000" flipH="1" flipV="1">
            <a:off x="3684588" y="2541588"/>
            <a:ext cx="87312" cy="4937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9" name="TextBox 15"/>
          <p:cNvSpPr txBox="1">
            <a:spLocks noChangeArrowheads="1"/>
          </p:cNvSpPr>
          <p:nvPr/>
        </p:nvSpPr>
        <p:spPr bwMode="auto">
          <a:xfrm>
            <a:off x="3694113" y="4186238"/>
            <a:ext cx="22733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User Feedback</a:t>
            </a:r>
          </a:p>
        </p:txBody>
      </p:sp>
      <p:cxnSp>
        <p:nvCxnSpPr>
          <p:cNvPr id="17" name="Straight Arrow Connector 16"/>
          <p:cNvCxnSpPr>
            <a:endCxn id="29709" idx="1"/>
          </p:cNvCxnSpPr>
          <p:nvPr/>
        </p:nvCxnSpPr>
        <p:spPr>
          <a:xfrm rot="5400000" flipH="1" flipV="1">
            <a:off x="3404394" y="4214019"/>
            <a:ext cx="85725" cy="4937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11" name="TextBox 17"/>
          <p:cNvSpPr txBox="1">
            <a:spLocks noChangeArrowheads="1"/>
          </p:cNvSpPr>
          <p:nvPr/>
        </p:nvSpPr>
        <p:spPr bwMode="auto">
          <a:xfrm>
            <a:off x="3670300" y="5405438"/>
            <a:ext cx="22733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User Feedback</a:t>
            </a:r>
          </a:p>
        </p:txBody>
      </p:sp>
      <p:cxnSp>
        <p:nvCxnSpPr>
          <p:cNvPr id="19" name="Straight Arrow Connector 18"/>
          <p:cNvCxnSpPr>
            <a:endCxn id="29711" idx="1"/>
          </p:cNvCxnSpPr>
          <p:nvPr/>
        </p:nvCxnSpPr>
        <p:spPr>
          <a:xfrm rot="5400000" flipH="1" flipV="1">
            <a:off x="3380581" y="5433220"/>
            <a:ext cx="85725" cy="4937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8875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/>
          <p:cNvGraphicFramePr>
            <a:graphicFrameLocks noGrp="1"/>
          </p:cNvGraphicFramePr>
          <p:nvPr>
            <p:ph idx="1"/>
          </p:nvPr>
        </p:nvGraphicFramePr>
        <p:xfrm>
          <a:off x="671513" y="1728788"/>
          <a:ext cx="7827963" cy="40923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9321"/>
                <a:gridCol w="2609321"/>
                <a:gridCol w="2609321"/>
              </a:tblGrid>
              <a:tr h="34873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Initial Results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No to `ICML’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Yes to </a:t>
                      </a:r>
                      <a:r>
                        <a:rPr lang="en-US" b="1" dirty="0" smtClean="0"/>
                        <a:t>`SIGIR’</a:t>
                      </a:r>
                      <a:endParaRPr lang="en-US" b="1" dirty="0"/>
                    </a:p>
                  </a:txBody>
                  <a:tcPr/>
                </a:tc>
              </a:tr>
              <a:tr h="27027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'ICDM'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'ICML'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'SDM'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'VLDB'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'ICDE' 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'SIGMOD'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'NIPS'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'PKDD'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'IJCAI'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'PAKDD'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 'ICDM'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 'SDM'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'PKDD'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'ICDE'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'VLDB'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'SIGMOD'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'PAKDD'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'CIKM'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'SIGIR'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'WWW'</a:t>
                      </a:r>
                      <a:endParaRPr lang="en-US" dirty="0">
                        <a:solidFill>
                          <a:srgbClr val="9966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'SIGIR'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'TREC'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'CIKM'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'ECIR'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'CLEF'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'ICDM'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'JCDL'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'VLDB'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'ACL'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'ICDE'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89191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two main sub-communities in KDD:</a:t>
                      </a:r>
                      <a:r>
                        <a:rPr lang="en-US" sz="1600" baseline="0" dirty="0" smtClean="0">
                          <a:solidFill>
                            <a:schemeClr val="bg1"/>
                          </a:solidFill>
                        </a:rPr>
                        <a:t> DBs (green) vs. Stat (Red)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Negative feedback on ICML will exclude other stats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confs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 (NIPS,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IJCAI)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Positive feedback on SIGIR will bring more IR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(brown) conferences.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740" name="Rectangle 5"/>
          <p:cNvSpPr>
            <a:spLocks noChangeArrowheads="1"/>
          </p:cNvSpPr>
          <p:nvPr/>
        </p:nvSpPr>
        <p:spPr bwMode="auto">
          <a:xfrm>
            <a:off x="1066800" y="5935663"/>
            <a:ext cx="73152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what are most related conferences wrt KDD?</a:t>
            </a:r>
          </a:p>
          <a:p>
            <a:pPr algn="ctr"/>
            <a:r>
              <a:rPr lang="en-US" sz="2000"/>
              <a:t>(DBLP author-conference bipartite graph)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F01FC8-2A17-44AB-BB04-78242C64B94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09938" y="1524000"/>
            <a:ext cx="2709862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0738" y="1600200"/>
            <a:ext cx="2633662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44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/>
          <a:lstStyle/>
          <a:p>
            <a:r>
              <a:rPr lang="en-US" dirty="0" smtClean="0"/>
              <a:t>Q1.2 </a:t>
            </a:r>
            <a:r>
              <a:rPr lang="en-US" i="1" dirty="0" err="1" smtClean="0"/>
              <a:t>iPoG</a:t>
            </a:r>
            <a:r>
              <a:rPr lang="en-US" dirty="0" smtClean="0"/>
              <a:t> for Interactive Querying 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[Tong+ ICDM 08, CIKM 09]</a:t>
            </a:r>
          </a:p>
        </p:txBody>
      </p:sp>
    </p:spTree>
  </p:cSld>
  <p:clrMapOvr>
    <a:masterClrMapping/>
  </p:clrMapOvr>
  <p:transition advTm="16953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/>
          <a:lstStyle/>
          <a:p>
            <a:r>
              <a:rPr lang="en-US" dirty="0" smtClean="0"/>
              <a:t>Q1.2 </a:t>
            </a:r>
            <a:r>
              <a:rPr lang="en-US" i="1" dirty="0" err="1" smtClean="0"/>
              <a:t>iPoG</a:t>
            </a:r>
            <a:r>
              <a:rPr lang="en-US" dirty="0" smtClean="0"/>
              <a:t> for Interactive Querying </a:t>
            </a:r>
            <a:br>
              <a:rPr lang="en-US" dirty="0" smtClean="0"/>
            </a:br>
            <a:r>
              <a:rPr lang="en-US" sz="2400" dirty="0" smtClean="0">
                <a:solidFill>
                  <a:schemeClr val="tx1"/>
                </a:solidFill>
              </a:rPr>
              <a:t> [Tong+ ICDM 08, CIKM 09]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</p:nvPr>
        </p:nvGraphicFramePr>
        <p:xfrm>
          <a:off x="671513" y="1728788"/>
          <a:ext cx="7827963" cy="40923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9321"/>
                <a:gridCol w="2609321"/>
                <a:gridCol w="2609321"/>
              </a:tblGrid>
              <a:tr h="34873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Initial Results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No to `ICML’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Yes to </a:t>
                      </a:r>
                      <a:r>
                        <a:rPr lang="en-US" b="1" dirty="0" smtClean="0"/>
                        <a:t>`SIGIR’</a:t>
                      </a:r>
                      <a:endParaRPr lang="en-US" b="1" dirty="0"/>
                    </a:p>
                  </a:txBody>
                  <a:tcPr/>
                </a:tc>
              </a:tr>
              <a:tr h="27027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'ICDM'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CC0000"/>
                          </a:solidFill>
                        </a:rPr>
                        <a:t> 'ICML'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 'SDM'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 'VLDB'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 'ICDE' 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 'SIGMOD'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CC0000"/>
                          </a:solidFill>
                        </a:rPr>
                        <a:t> 'NIPS'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'PKDD'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CC0000"/>
                          </a:solidFill>
                        </a:rPr>
                        <a:t>'IJCAI'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 'PAKDD'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 'ICDM'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 'SDM'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'PKDD'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'ICDE'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'VLDB'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'SIGMOD'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'PAKDD'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'CIKM'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'SIGIR'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'WWW'</a:t>
                      </a:r>
                      <a:endParaRPr lang="en-US" dirty="0">
                        <a:solidFill>
                          <a:srgbClr val="9966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'SIGIR'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'TREC'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'CIKM'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'ECIR'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'CLEF'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'ICDM'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'JCDL'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'VLDB'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'ACL'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'ICDE'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89191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two main sub-communities in KDD: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DBs (</a:t>
                      </a:r>
                      <a:r>
                        <a:rPr lang="en-US" sz="1600" baseline="0" dirty="0" smtClean="0">
                          <a:solidFill>
                            <a:srgbClr val="00B050"/>
                          </a:solidFill>
                        </a:rPr>
                        <a:t>green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) vs. ML/AI (</a:t>
                      </a:r>
                      <a:r>
                        <a:rPr lang="en-US" sz="1600" baseline="0" dirty="0" smtClean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Negative feedback on ICML will exclude other ML/AI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conf.s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 (NIPS,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IJCAI)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Positive feedback on SIGIR will bring more IR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(brown) conferences.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765" name="Rectangle 5"/>
          <p:cNvSpPr>
            <a:spLocks noChangeArrowheads="1"/>
          </p:cNvSpPr>
          <p:nvPr/>
        </p:nvSpPr>
        <p:spPr bwMode="auto">
          <a:xfrm>
            <a:off x="1066800" y="5935663"/>
            <a:ext cx="73152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what are most related conferences wrt KDD?</a:t>
            </a:r>
          </a:p>
          <a:p>
            <a:pPr algn="ctr"/>
            <a:r>
              <a:rPr lang="en-US" sz="2000"/>
              <a:t>(DBLP author-conference bipartite graph)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0AC328-7774-452F-8A2F-74A894255CE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09938" y="1600200"/>
            <a:ext cx="2709862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0738" y="1600200"/>
            <a:ext cx="2633662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2514600" y="2392363"/>
            <a:ext cx="206375" cy="274637"/>
            <a:chOff x="2362200" y="2438400"/>
            <a:chExt cx="228600" cy="304800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2324100" y="2476500"/>
              <a:ext cx="304800" cy="228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2324100" y="2476500"/>
              <a:ext cx="304800" cy="228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ransition advTm="737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To Christos!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27648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5863" y="2962275"/>
            <a:ext cx="6770687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6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/>
          <p:cNvGraphicFramePr>
            <a:graphicFrameLocks noGrp="1"/>
          </p:cNvGraphicFramePr>
          <p:nvPr>
            <p:ph idx="1"/>
          </p:nvPr>
        </p:nvGraphicFramePr>
        <p:xfrm>
          <a:off x="671513" y="1728788"/>
          <a:ext cx="7827963" cy="40923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9321"/>
                <a:gridCol w="2609321"/>
                <a:gridCol w="2609321"/>
              </a:tblGrid>
              <a:tr h="34873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Initial Results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No to `ICML’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Yes to </a:t>
                      </a:r>
                      <a:r>
                        <a:rPr lang="en-US" b="1" dirty="0" smtClean="0"/>
                        <a:t>`SIGIR’</a:t>
                      </a:r>
                      <a:endParaRPr lang="en-US" b="1" dirty="0"/>
                    </a:p>
                  </a:txBody>
                  <a:tcPr/>
                </a:tc>
              </a:tr>
              <a:tr h="27027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'ICDM'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CC0000"/>
                          </a:solidFill>
                        </a:rPr>
                        <a:t> 'ICML'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 'SDM'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 'VLDB'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 'ICDE' 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 'SIGMOD'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CC0000"/>
                          </a:solidFill>
                        </a:rPr>
                        <a:t> 'NIPS'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'PKDD'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CC0000"/>
                          </a:solidFill>
                        </a:rPr>
                        <a:t>'IJCAI'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 'PAKDD'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 'ICDM'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 'SDM'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'PKDD'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'ICDE'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'VLDB'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'SIGMOD'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'PAKDD'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'CIKM'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'SIGIR'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'WWW'</a:t>
                      </a:r>
                      <a:endParaRPr lang="en-US" dirty="0">
                        <a:solidFill>
                          <a:srgbClr val="9966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'SIGIR'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'TREC'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'CIKM'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'ECIR'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'CLEF'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'ICDM'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'JCDL'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'VLDB'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996633"/>
                          </a:solidFill>
                        </a:rPr>
                        <a:t>'ACL'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'ICDE'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891913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two main sub-communities in KDD: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DBs (</a:t>
                      </a:r>
                      <a:r>
                        <a:rPr lang="en-US" sz="1600" baseline="0" dirty="0" smtClean="0">
                          <a:solidFill>
                            <a:srgbClr val="00B050"/>
                          </a:solidFill>
                        </a:rPr>
                        <a:t>green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) vs. ML/AI (</a:t>
                      </a:r>
                      <a:r>
                        <a:rPr lang="en-US" sz="1600" baseline="0" dirty="0" smtClean="0">
                          <a:solidFill>
                            <a:srgbClr val="FF0000"/>
                          </a:solidFill>
                        </a:rPr>
                        <a:t>Red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Negative feedback on ICML will exclude other ML/AI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</a:rPr>
                        <a:t>conf.s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 (NIPS,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IJCAI)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Positive feedback on SIGIR will bring more IR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(brown) conferences.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788" name="Rectangle 5"/>
          <p:cNvSpPr>
            <a:spLocks noChangeArrowheads="1"/>
          </p:cNvSpPr>
          <p:nvPr/>
        </p:nvSpPr>
        <p:spPr bwMode="auto">
          <a:xfrm>
            <a:off x="1066800" y="5935663"/>
            <a:ext cx="73152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what are most related conferences wrt KDD?</a:t>
            </a:r>
          </a:p>
          <a:p>
            <a:pPr algn="ctr"/>
            <a:r>
              <a:rPr lang="en-US" sz="2000"/>
              <a:t>(DBLP author-conference bipartite graph)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7ABA9B-776C-42E0-B9ED-FA02AAC0039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pSp>
        <p:nvGrpSpPr>
          <p:cNvPr id="32790" name="Group 15"/>
          <p:cNvGrpSpPr>
            <a:grpSpLocks/>
          </p:cNvGrpSpPr>
          <p:nvPr/>
        </p:nvGrpSpPr>
        <p:grpSpPr bwMode="auto">
          <a:xfrm>
            <a:off x="2514600" y="2392363"/>
            <a:ext cx="206375" cy="274637"/>
            <a:chOff x="2362200" y="2438400"/>
            <a:chExt cx="228600" cy="304800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2324100" y="2476500"/>
              <a:ext cx="304800" cy="228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2324100" y="2476500"/>
              <a:ext cx="304800" cy="228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7"/>
          <p:cNvGrpSpPr>
            <a:grpSpLocks noChangeAspect="1"/>
          </p:cNvGrpSpPr>
          <p:nvPr/>
        </p:nvGrpSpPr>
        <p:grpSpPr bwMode="auto">
          <a:xfrm rot="725559">
            <a:off x="5035550" y="4197350"/>
            <a:ext cx="342900" cy="342900"/>
            <a:chOff x="304800" y="457200"/>
            <a:chExt cx="533400" cy="533400"/>
          </a:xfrm>
        </p:grpSpPr>
        <p:cxnSp>
          <p:nvCxnSpPr>
            <p:cNvPr id="18" name="Straight Connector 17"/>
            <p:cNvCxnSpPr/>
            <p:nvPr/>
          </p:nvCxnSpPr>
          <p:spPr>
            <a:xfrm rot="16200000" flipH="1">
              <a:off x="297904" y="757997"/>
              <a:ext cx="229658" cy="2296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 flipV="1">
              <a:off x="416391" y="568325"/>
              <a:ext cx="533400" cy="3037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27"/>
          <p:cNvGrpSpPr>
            <a:grpSpLocks noChangeAspect="1"/>
          </p:cNvGrpSpPr>
          <p:nvPr/>
        </p:nvGrpSpPr>
        <p:grpSpPr bwMode="auto">
          <a:xfrm rot="725559">
            <a:off x="7702550" y="2089150"/>
            <a:ext cx="342900" cy="342900"/>
            <a:chOff x="304800" y="457200"/>
            <a:chExt cx="533400" cy="533400"/>
          </a:xfrm>
        </p:grpSpPr>
        <p:cxnSp>
          <p:nvCxnSpPr>
            <p:cNvPr id="25" name="Straight Connector 24"/>
            <p:cNvCxnSpPr/>
            <p:nvPr/>
          </p:nvCxnSpPr>
          <p:spPr>
            <a:xfrm rot="16200000" flipH="1">
              <a:off x="297904" y="757997"/>
              <a:ext cx="229658" cy="22965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 flipH="1" flipV="1">
              <a:off x="416391" y="568325"/>
              <a:ext cx="533400" cy="30374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/>
          <p:cNvSpPr/>
          <p:nvPr/>
        </p:nvSpPr>
        <p:spPr>
          <a:xfrm>
            <a:off x="5925312" y="1524000"/>
            <a:ext cx="2633662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80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/>
          <a:lstStyle/>
          <a:p>
            <a:r>
              <a:rPr lang="en-US" dirty="0" smtClean="0"/>
              <a:t>Q1.2 </a:t>
            </a:r>
            <a:r>
              <a:rPr lang="en-US" i="1" dirty="0" err="1" smtClean="0"/>
              <a:t>iPoG</a:t>
            </a:r>
            <a:r>
              <a:rPr lang="en-US" dirty="0" smtClean="0"/>
              <a:t> for Interactive Querying </a:t>
            </a:r>
            <a:br>
              <a:rPr lang="en-US" dirty="0" smtClean="0"/>
            </a:br>
            <a:r>
              <a:rPr lang="en-US" sz="2400" dirty="0" smtClean="0">
                <a:solidFill>
                  <a:schemeClr val="tx1"/>
                </a:solidFill>
              </a:rPr>
              <a:t> [Tong+ ICDM 08, CIKM 09]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advTm="285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33350" y="1133475"/>
            <a:ext cx="8875713" cy="5724525"/>
            <a:chOff x="133350" y="1133475"/>
            <a:chExt cx="8875713" cy="5724525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3350" y="1133475"/>
              <a:ext cx="8875713" cy="5724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Rectangle 25"/>
            <p:cNvSpPr/>
            <p:nvPr/>
          </p:nvSpPr>
          <p:spPr bwMode="auto">
            <a:xfrm>
              <a:off x="1676400" y="2057399"/>
              <a:ext cx="3429000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CePS</a:t>
              </a:r>
              <a:r>
                <a:rPr lang="en-US" sz="2800" dirty="0">
                  <a:solidFill>
                    <a:schemeClr val="bg1"/>
                  </a:solidFill>
                </a:rPr>
                <a:t>, </a:t>
              </a:r>
              <a:r>
                <a:rPr lang="en-US" sz="2800" dirty="0" err="1" smtClean="0">
                  <a:solidFill>
                    <a:schemeClr val="bg1"/>
                  </a:solidFill>
                </a:rPr>
                <a:t>iPoG</a:t>
              </a:r>
              <a:r>
                <a:rPr lang="en-US" sz="2800" dirty="0" smtClean="0">
                  <a:solidFill>
                    <a:schemeClr val="bg1"/>
                  </a:solidFill>
                </a:rPr>
                <a:t>, Basset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>
                <a:lnSpc>
                  <a:spcPts val="20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       </a:t>
              </a:r>
              <a:r>
                <a:rPr lang="en-US" sz="2000" dirty="0">
                  <a:solidFill>
                    <a:schemeClr val="bg1"/>
                  </a:solidFill>
                </a:rPr>
                <a:t>(KDD06, </a:t>
              </a:r>
              <a:r>
                <a:rPr lang="en-US" sz="2000" dirty="0" smtClean="0">
                  <a:solidFill>
                    <a:schemeClr val="bg1"/>
                  </a:solidFill>
                </a:rPr>
                <a:t>ICDM08, CIKM09)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Oval 26"/>
            <p:cNvSpPr>
              <a:spLocks/>
            </p:cNvSpPr>
            <p:nvPr/>
          </p:nvSpPr>
          <p:spPr bwMode="auto">
            <a:xfrm>
              <a:off x="1325879" y="2255836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Q1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676400" y="3246120"/>
              <a:ext cx="3429000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FastProx</a:t>
              </a:r>
              <a:r>
                <a:rPr lang="en-US" sz="2800" dirty="0">
                  <a:solidFill>
                    <a:schemeClr val="bg1"/>
                  </a:solidFill>
                </a:rPr>
                <a:t>  </a:t>
              </a:r>
              <a:r>
                <a:rPr lang="en-US" sz="2000" dirty="0">
                  <a:solidFill>
                    <a:schemeClr val="bg1"/>
                  </a:solidFill>
                </a:rPr>
                <a:t>(ICDM06, 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    KAIS07, KDD07 b,  ICDM08)</a:t>
              </a: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9" name="Oval 28"/>
            <p:cNvSpPr>
              <a:spLocks/>
            </p:cNvSpPr>
            <p:nvPr/>
          </p:nvSpPr>
          <p:spPr>
            <a:xfrm>
              <a:off x="1325879" y="34290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Q3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532438" y="2057400"/>
              <a:ext cx="3290887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pTrack</a:t>
              </a:r>
              <a:r>
                <a:rPr lang="en-US" sz="2800" dirty="0">
                  <a:solidFill>
                    <a:schemeClr val="bg1"/>
                  </a:solidFill>
                </a:rPr>
                <a:t>/</a:t>
              </a:r>
              <a:r>
                <a:rPr lang="en-US" sz="2800" dirty="0" err="1">
                  <a:solidFill>
                    <a:schemeClr val="bg1"/>
                  </a:solidFill>
                </a:rPr>
                <a:t>cTrack</a:t>
              </a:r>
              <a:r>
                <a:rPr lang="en-US" sz="2800" dirty="0">
                  <a:solidFill>
                    <a:schemeClr val="bg1"/>
                  </a:solidFill>
                </a:rPr>
                <a:t>  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(SDM08,  SAM08)</a:t>
              </a: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>
            <a:xfrm>
              <a:off x="5257800" y="2258568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532438" y="3246120"/>
              <a:ext cx="3290887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FastProx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algn="ctr">
                <a:lnSpc>
                  <a:spcPts val="2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(SDM08, SAM08)</a:t>
              </a:r>
            </a:p>
          </p:txBody>
        </p:sp>
        <p:sp>
          <p:nvSpPr>
            <p:cNvPr id="33" name="Oval 32"/>
            <p:cNvSpPr>
              <a:spLocks/>
            </p:cNvSpPr>
            <p:nvPr/>
          </p:nvSpPr>
          <p:spPr>
            <a:xfrm>
              <a:off x="5260975" y="34290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Q3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1676400" y="4495799"/>
              <a:ext cx="3429000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NetShield</a:t>
              </a:r>
              <a:endParaRPr lang="en-US" sz="2400" dirty="0" smtClean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(Submitted)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 bwMode="auto">
            <a:xfrm>
              <a:off x="1325880" y="4694237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M</a:t>
              </a:r>
              <a:r>
                <a:rPr lang="en-US" sz="2800" dirty="0" smtClean="0">
                  <a:solidFill>
                    <a:schemeClr val="bg1"/>
                  </a:solidFill>
                </a:rPr>
                <a:t>1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676400" y="5684520"/>
              <a:ext cx="3429000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Colibri</a:t>
              </a:r>
              <a:r>
                <a:rPr lang="en-US" sz="2800" dirty="0" smtClean="0">
                  <a:solidFill>
                    <a:schemeClr val="bg1"/>
                  </a:solidFill>
                </a:rPr>
                <a:t>-S</a:t>
              </a:r>
            </a:p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</a:rPr>
                <a:t>(KDD08)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325880" y="58674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532438" y="4495800"/>
              <a:ext cx="3290887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T3/MT3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(CIKM08)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5257800" y="4696968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M3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532438" y="5684520"/>
              <a:ext cx="3290887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Colibri</a:t>
              </a:r>
              <a:r>
                <a:rPr lang="en-US" sz="2800" dirty="0" smtClean="0">
                  <a:solidFill>
                    <a:schemeClr val="bg1"/>
                  </a:solidFill>
                </a:rPr>
                <a:t>-D</a:t>
              </a:r>
            </a:p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</a:rPr>
                <a:t>(KDD08)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5260975" y="58674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3962400" cy="1143000"/>
          </a:xfrm>
        </p:spPr>
        <p:txBody>
          <a:bodyPr/>
          <a:lstStyle/>
          <a:p>
            <a:pPr algn="l"/>
            <a:r>
              <a:rPr lang="en-US" dirty="0" smtClean="0"/>
              <a:t>Thesis Overview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95400" y="2057400"/>
            <a:ext cx="3810000" cy="1066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733800" y="2209800"/>
            <a:ext cx="10668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advTm="36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Q1.3 Gateway Finder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89037"/>
            <a:ext cx="8229600" cy="4525963"/>
          </a:xfrm>
        </p:spPr>
        <p:txBody>
          <a:bodyPr/>
          <a:lstStyle/>
          <a:p>
            <a:r>
              <a:rPr lang="en-US" sz="3000" dirty="0" smtClean="0"/>
              <a:t>Find `best’ gateway between a source (s) and a target (t)</a:t>
            </a:r>
          </a:p>
          <a:p>
            <a:pPr lvl="1"/>
            <a:r>
              <a:rPr lang="en-US" dirty="0" smtClean="0"/>
              <a:t>`best’ gateway = a set of nodes which are most important </a:t>
            </a:r>
            <a:r>
              <a:rPr lang="en-US" dirty="0" err="1" smtClean="0"/>
              <a:t>wrt</a:t>
            </a:r>
            <a:r>
              <a:rPr lang="en-US" dirty="0" smtClean="0"/>
              <a:t> connecting source (s) to target (t)</a:t>
            </a:r>
          </a:p>
          <a:p>
            <a:r>
              <a:rPr lang="en-US" sz="3000" dirty="0" smtClean="0"/>
              <a:t>Applications: skill search; question router etc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762000" y="4495800"/>
            <a:ext cx="7696200" cy="1279525"/>
            <a:chOff x="533400" y="4511675"/>
            <a:chExt cx="7696200" cy="1279525"/>
          </a:xfrm>
        </p:grpSpPr>
        <p:sp>
          <p:nvSpPr>
            <p:cNvPr id="51" name="Rectangle 50"/>
            <p:cNvSpPr/>
            <p:nvPr/>
          </p:nvSpPr>
          <p:spPr bwMode="auto">
            <a:xfrm>
              <a:off x="533400" y="4511675"/>
              <a:ext cx="1188720" cy="36512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400" b="1" dirty="0" smtClean="0"/>
                <a:t>Graph</a:t>
              </a:r>
              <a:endParaRPr lang="en-US" sz="2400" b="1" dirty="0"/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2057400" y="4511675"/>
              <a:ext cx="1188720" cy="36512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400" b="1" dirty="0" smtClean="0"/>
                <a:t>Image</a:t>
              </a:r>
              <a:endParaRPr lang="en-US" sz="2400" b="1" dirty="0"/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3868736" y="4511675"/>
              <a:ext cx="1188720" cy="36512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400" b="1" dirty="0" err="1" smtClean="0"/>
                <a:t>Kalman</a:t>
              </a:r>
              <a:endParaRPr lang="en-US" sz="2400" b="1" dirty="0"/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440680" y="4511675"/>
              <a:ext cx="1188720" cy="36512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400" b="1" dirty="0" smtClean="0"/>
                <a:t>FFT</a:t>
              </a:r>
              <a:endParaRPr lang="en-US" sz="2400" b="1" dirty="0"/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7040880" y="4511675"/>
              <a:ext cx="1188720" cy="36512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400" b="1" dirty="0" smtClean="0"/>
                <a:t>Wavelets</a:t>
              </a:r>
              <a:endParaRPr lang="en-US" sz="2400" b="1" dirty="0"/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1706880" y="5364163"/>
              <a:ext cx="1188720" cy="427037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400" b="1" dirty="0" smtClean="0"/>
                <a:t>Bob</a:t>
              </a:r>
              <a:endParaRPr lang="en-US" sz="2400" b="1" dirty="0"/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3002280" y="5364163"/>
              <a:ext cx="1188720" cy="427037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400" b="1" dirty="0" smtClean="0"/>
                <a:t>Tony</a:t>
              </a:r>
              <a:endParaRPr lang="en-US" sz="2400" b="1" dirty="0"/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6400800" y="5364163"/>
              <a:ext cx="1188720" cy="427037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400" b="1" dirty="0" smtClean="0"/>
                <a:t>Smith</a:t>
              </a:r>
              <a:endParaRPr lang="en-US" sz="2400" b="1" dirty="0"/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4800600" y="5364163"/>
              <a:ext cx="1188720" cy="427037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400" b="1" dirty="0" smtClean="0"/>
                <a:t>Jack</a:t>
              </a:r>
              <a:endParaRPr lang="en-US" sz="2400" b="1" dirty="0"/>
            </a:p>
          </p:txBody>
        </p:sp>
        <p:cxnSp>
          <p:nvCxnSpPr>
            <p:cNvPr id="60" name="Straight Connector 59"/>
            <p:cNvCxnSpPr>
              <a:stCxn id="57" idx="0"/>
              <a:endCxn id="53" idx="2"/>
            </p:cNvCxnSpPr>
            <p:nvPr/>
          </p:nvCxnSpPr>
          <p:spPr>
            <a:xfrm rot="5400000" flipH="1" flipV="1">
              <a:off x="3786187" y="4687254"/>
              <a:ext cx="487363" cy="8664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7" idx="0"/>
              <a:endCxn id="52" idx="2"/>
            </p:cNvCxnSpPr>
            <p:nvPr/>
          </p:nvCxnSpPr>
          <p:spPr>
            <a:xfrm rot="16200000" flipV="1">
              <a:off x="2880519" y="4648042"/>
              <a:ext cx="487363" cy="944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6" idx="0"/>
              <a:endCxn id="51" idx="2"/>
            </p:cNvCxnSpPr>
            <p:nvPr/>
          </p:nvCxnSpPr>
          <p:spPr>
            <a:xfrm rot="16200000" flipV="1">
              <a:off x="1470819" y="4533742"/>
              <a:ext cx="487363" cy="11734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2" idx="2"/>
              <a:endCxn id="56" idx="0"/>
            </p:cNvCxnSpPr>
            <p:nvPr/>
          </p:nvCxnSpPr>
          <p:spPr>
            <a:xfrm rot="5400000">
              <a:off x="2232819" y="4945221"/>
              <a:ext cx="487363" cy="3505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2" idx="2"/>
            </p:cNvCxnSpPr>
            <p:nvPr/>
          </p:nvCxnSpPr>
          <p:spPr>
            <a:xfrm rot="5400000">
              <a:off x="1607979" y="4320381"/>
              <a:ext cx="487363" cy="1600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endCxn id="51" idx="2"/>
            </p:cNvCxnSpPr>
            <p:nvPr/>
          </p:nvCxnSpPr>
          <p:spPr>
            <a:xfrm rot="5400000" flipH="1" flipV="1">
              <a:off x="845979" y="5082382"/>
              <a:ext cx="487363" cy="76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53" idx="2"/>
              <a:endCxn id="58" idx="0"/>
            </p:cNvCxnSpPr>
            <p:nvPr/>
          </p:nvCxnSpPr>
          <p:spPr>
            <a:xfrm rot="16200000" flipH="1">
              <a:off x="5485447" y="3854449"/>
              <a:ext cx="487363" cy="25320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54" idx="2"/>
              <a:endCxn id="58" idx="0"/>
            </p:cNvCxnSpPr>
            <p:nvPr/>
          </p:nvCxnSpPr>
          <p:spPr>
            <a:xfrm rot="16200000" flipH="1">
              <a:off x="6271419" y="4640421"/>
              <a:ext cx="487363" cy="9601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58" idx="0"/>
              <a:endCxn id="55" idx="2"/>
            </p:cNvCxnSpPr>
            <p:nvPr/>
          </p:nvCxnSpPr>
          <p:spPr>
            <a:xfrm rot="5400000" flipH="1" flipV="1">
              <a:off x="7071519" y="4800442"/>
              <a:ext cx="487363" cy="640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54" idx="2"/>
              <a:endCxn id="59" idx="0"/>
            </p:cNvCxnSpPr>
            <p:nvPr/>
          </p:nvCxnSpPr>
          <p:spPr>
            <a:xfrm rot="5400000">
              <a:off x="5471319" y="4800441"/>
              <a:ext cx="487363" cy="6400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53" idx="2"/>
              <a:endCxn id="59" idx="0"/>
            </p:cNvCxnSpPr>
            <p:nvPr/>
          </p:nvCxnSpPr>
          <p:spPr>
            <a:xfrm rot="16200000" flipH="1">
              <a:off x="4685347" y="4654549"/>
              <a:ext cx="487363" cy="9318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Hexagon 110"/>
          <p:cNvSpPr/>
          <p:nvPr/>
        </p:nvSpPr>
        <p:spPr>
          <a:xfrm>
            <a:off x="7086600" y="4495800"/>
            <a:ext cx="1524000" cy="381000"/>
          </a:xfrm>
          <a:prstGeom prst="hexag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chemeClr val="bg1"/>
                </a:solidFill>
              </a:rPr>
              <a:t>Wavelets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2" name="Hexagon 111"/>
          <p:cNvSpPr/>
          <p:nvPr/>
        </p:nvSpPr>
        <p:spPr>
          <a:xfrm>
            <a:off x="838200" y="5334000"/>
            <a:ext cx="838200" cy="381000"/>
          </a:xfrm>
          <a:prstGeom prst="hexag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chemeClr val="bg1"/>
                </a:solidFill>
              </a:rPr>
              <a:t>Jon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3" name="7-Point Star 112"/>
          <p:cNvSpPr/>
          <p:nvPr/>
        </p:nvSpPr>
        <p:spPr>
          <a:xfrm>
            <a:off x="3273746" y="4963180"/>
            <a:ext cx="1143000" cy="1066800"/>
          </a:xfrm>
          <a:prstGeom prst="star7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4" name="TextBox 41"/>
          <p:cNvSpPr txBox="1">
            <a:spLocks noChangeArrowheads="1"/>
          </p:cNvSpPr>
          <p:nvPr/>
        </p:nvSpPr>
        <p:spPr bwMode="auto">
          <a:xfrm>
            <a:off x="3883346" y="6029980"/>
            <a:ext cx="145065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Gateway</a:t>
            </a:r>
            <a:endParaRPr lang="en-US" sz="2800" dirty="0">
              <a:latin typeface="Calibri" pitchFamily="34" charset="0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 rot="16200000" flipV="1">
            <a:off x="4073847" y="5839479"/>
            <a:ext cx="304800" cy="2286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41"/>
          <p:cNvSpPr txBox="1">
            <a:spLocks noChangeArrowheads="1"/>
          </p:cNvSpPr>
          <p:nvPr/>
        </p:nvSpPr>
        <p:spPr bwMode="auto">
          <a:xfrm>
            <a:off x="759146" y="6019801"/>
            <a:ext cx="145065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Source</a:t>
            </a:r>
            <a:endParaRPr lang="en-US" sz="2800" dirty="0">
              <a:latin typeface="Calibri" pitchFamily="34" charset="0"/>
            </a:endParaRPr>
          </a:p>
        </p:txBody>
      </p:sp>
      <p:cxnSp>
        <p:nvCxnSpPr>
          <p:cNvPr id="117" name="Straight Arrow Connector 116"/>
          <p:cNvCxnSpPr/>
          <p:nvPr/>
        </p:nvCxnSpPr>
        <p:spPr>
          <a:xfrm rot="16200000" flipV="1">
            <a:off x="1143001" y="5943600"/>
            <a:ext cx="304801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41"/>
          <p:cNvSpPr txBox="1">
            <a:spLocks noChangeArrowheads="1"/>
          </p:cNvSpPr>
          <p:nvPr/>
        </p:nvSpPr>
        <p:spPr bwMode="auto">
          <a:xfrm>
            <a:off x="7772400" y="6019801"/>
            <a:ext cx="145065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Target</a:t>
            </a:r>
            <a:endParaRPr lang="en-US" sz="2800" dirty="0">
              <a:latin typeface="Calibri" pitchFamily="34" charset="0"/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 rot="16200000" flipV="1">
            <a:off x="7697628" y="5484972"/>
            <a:ext cx="1143002" cy="7905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38922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Q1.3: ‘</a:t>
            </a:r>
            <a:r>
              <a:rPr lang="en-US" dirty="0" err="1" smtClean="0"/>
              <a:t>Gatewayness</a:t>
            </a:r>
            <a:r>
              <a:rPr lang="en-US" dirty="0" smtClean="0"/>
              <a:t>’ 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       </a:t>
            </a:r>
            <a:r>
              <a:rPr lang="en-US" sz="4000" dirty="0" smtClean="0"/>
              <a:t>g(</a:t>
            </a:r>
            <a:r>
              <a:rPr lang="en-US" sz="4000" dirty="0" err="1" smtClean="0"/>
              <a:t>s,t</a:t>
            </a:r>
            <a:r>
              <a:rPr lang="en-US" sz="4000" dirty="0" smtClean="0"/>
              <a:t>, </a:t>
            </a:r>
            <a:r>
              <a:rPr lang="en-US" sz="4000" i="1" dirty="0" smtClean="0"/>
              <a:t>I</a:t>
            </a:r>
            <a:r>
              <a:rPr lang="en-US" sz="4000" dirty="0" smtClean="0"/>
              <a:t>) = </a:t>
            </a:r>
            <a:r>
              <a:rPr lang="en-US" sz="4000" dirty="0" err="1" smtClean="0">
                <a:solidFill>
                  <a:srgbClr val="0000FF"/>
                </a:solidFill>
              </a:rPr>
              <a:t>Prox</a:t>
            </a:r>
            <a:r>
              <a:rPr lang="en-US" sz="4000" dirty="0" smtClean="0">
                <a:solidFill>
                  <a:srgbClr val="0000FF"/>
                </a:solidFill>
              </a:rPr>
              <a:t> (</a:t>
            </a:r>
            <a:r>
              <a:rPr lang="en-US" sz="4000" dirty="0" err="1" smtClean="0">
                <a:solidFill>
                  <a:srgbClr val="0000FF"/>
                </a:solidFill>
                <a:sym typeface="Wingdings" pitchFamily="2" charset="2"/>
              </a:rPr>
              <a:t>st</a:t>
            </a:r>
            <a:r>
              <a:rPr lang="en-US" sz="4000" dirty="0" smtClean="0">
                <a:solidFill>
                  <a:srgbClr val="0000FF"/>
                </a:solidFill>
                <a:sym typeface="Wingdings" pitchFamily="2" charset="2"/>
              </a:rPr>
              <a:t>)</a:t>
            </a:r>
            <a:r>
              <a:rPr lang="en-US" sz="4000" dirty="0" smtClean="0">
                <a:sym typeface="Wingdings" pitchFamily="2" charset="2"/>
              </a:rPr>
              <a:t> – </a:t>
            </a:r>
            <a:r>
              <a:rPr lang="en-US" sz="4000" dirty="0" err="1" smtClean="0">
                <a:solidFill>
                  <a:srgbClr val="00B050"/>
                </a:solidFill>
                <a:sym typeface="Wingdings" pitchFamily="2" charset="2"/>
              </a:rPr>
              <a:t>Prox</a:t>
            </a:r>
            <a:r>
              <a:rPr lang="en-US" sz="4000" dirty="0" smtClean="0">
                <a:solidFill>
                  <a:srgbClr val="00B050"/>
                </a:solidFill>
                <a:sym typeface="Wingdings" pitchFamily="2" charset="2"/>
              </a:rPr>
              <a:t> (</a:t>
            </a:r>
            <a:r>
              <a:rPr lang="en-US" sz="4000" dirty="0" err="1" smtClean="0">
                <a:solidFill>
                  <a:srgbClr val="00B050"/>
                </a:solidFill>
                <a:sym typeface="Wingdings" pitchFamily="2" charset="2"/>
              </a:rPr>
              <a:t>st</a:t>
            </a:r>
            <a:r>
              <a:rPr lang="en-US" sz="4000" dirty="0" smtClean="0">
                <a:solidFill>
                  <a:srgbClr val="00B050"/>
                </a:solidFill>
                <a:sym typeface="Wingdings" pitchFamily="2" charset="2"/>
              </a:rPr>
              <a:t>)</a:t>
            </a:r>
            <a:r>
              <a:rPr lang="en-US" sz="4000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6019800" y="914400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00B050"/>
                </a:solidFill>
              </a:rPr>
              <a:t>~</a:t>
            </a:r>
            <a:endParaRPr lang="en-US" sz="4400" b="1" dirty="0">
              <a:solidFill>
                <a:srgbClr val="00B050"/>
              </a:solidFill>
            </a:endParaRPr>
          </a:p>
        </p:txBody>
      </p:sp>
      <p:sp>
        <p:nvSpPr>
          <p:cNvPr id="62" name="TextBox 41"/>
          <p:cNvSpPr txBox="1">
            <a:spLocks noChangeArrowheads="1"/>
          </p:cNvSpPr>
          <p:nvPr/>
        </p:nvSpPr>
        <p:spPr bwMode="auto">
          <a:xfrm>
            <a:off x="457200" y="2379819"/>
            <a:ext cx="3581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Calibri" pitchFamily="34" charset="0"/>
              </a:rPr>
              <a:t>Proximity from </a:t>
            </a:r>
            <a:r>
              <a:rPr lang="en-US" sz="2800" i="1" dirty="0" smtClean="0">
                <a:solidFill>
                  <a:srgbClr val="0000FF"/>
                </a:solidFill>
                <a:latin typeface="Calibri" pitchFamily="34" charset="0"/>
              </a:rPr>
              <a:t>s</a:t>
            </a:r>
            <a:r>
              <a:rPr lang="en-US" sz="2800" dirty="0" smtClean="0">
                <a:solidFill>
                  <a:srgbClr val="0000FF"/>
                </a:solidFill>
                <a:latin typeface="Calibri" pitchFamily="34" charset="0"/>
              </a:rPr>
              <a:t> to </a:t>
            </a:r>
            <a:r>
              <a:rPr lang="en-US" sz="2800" i="1" dirty="0" smtClean="0">
                <a:solidFill>
                  <a:srgbClr val="0000FF"/>
                </a:solidFill>
                <a:latin typeface="Calibri" pitchFamily="34" charset="0"/>
              </a:rPr>
              <a:t>t</a:t>
            </a:r>
            <a:r>
              <a:rPr lang="en-US" sz="2800" dirty="0" smtClean="0">
                <a:solidFill>
                  <a:srgbClr val="0000FF"/>
                </a:solidFill>
                <a:latin typeface="Calibri" pitchFamily="34" charset="0"/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  <a:latin typeface="Calibri" pitchFamily="34" charset="0"/>
              </a:rPr>
              <a:t>on the original graph</a:t>
            </a:r>
            <a:endParaRPr lang="en-US" sz="2800" b="1" dirty="0">
              <a:solidFill>
                <a:srgbClr val="0000FF"/>
              </a:solidFill>
              <a:latin typeface="Calibri" pitchFamily="34" charset="0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2362202" y="1912441"/>
            <a:ext cx="990598" cy="609601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41"/>
          <p:cNvSpPr txBox="1">
            <a:spLocks noChangeArrowheads="1"/>
          </p:cNvSpPr>
          <p:nvPr/>
        </p:nvSpPr>
        <p:spPr bwMode="auto">
          <a:xfrm>
            <a:off x="4495800" y="2379819"/>
            <a:ext cx="3581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Calibri" pitchFamily="34" charset="0"/>
              </a:rPr>
              <a:t>Proximity from </a:t>
            </a:r>
            <a:r>
              <a:rPr lang="en-US" sz="2800" i="1" dirty="0" smtClean="0">
                <a:solidFill>
                  <a:srgbClr val="00B050"/>
                </a:solidFill>
                <a:latin typeface="Calibri" pitchFamily="34" charset="0"/>
              </a:rPr>
              <a:t>s</a:t>
            </a:r>
            <a:r>
              <a:rPr lang="en-US" sz="2800" dirty="0" smtClean="0">
                <a:solidFill>
                  <a:srgbClr val="00B050"/>
                </a:solidFill>
                <a:latin typeface="Calibri" pitchFamily="34" charset="0"/>
              </a:rPr>
              <a:t> to </a:t>
            </a:r>
            <a:r>
              <a:rPr lang="en-US" sz="2800" i="1" dirty="0" smtClean="0">
                <a:solidFill>
                  <a:srgbClr val="00B050"/>
                </a:solidFill>
                <a:latin typeface="Calibri" pitchFamily="34" charset="0"/>
              </a:rPr>
              <a:t>t</a:t>
            </a:r>
            <a:r>
              <a:rPr lang="en-US" sz="2800" dirty="0" smtClean="0">
                <a:solidFill>
                  <a:srgbClr val="00B050"/>
                </a:solidFill>
                <a:latin typeface="Calibri" pitchFamily="34" charset="0"/>
              </a:rPr>
              <a:t> </a:t>
            </a:r>
            <a:r>
              <a:rPr lang="en-US" sz="2800" b="1" dirty="0" err="1" smtClean="0">
                <a:solidFill>
                  <a:srgbClr val="00B050"/>
                </a:solidFill>
                <a:latin typeface="Calibri" pitchFamily="34" charset="0"/>
              </a:rPr>
              <a:t>wo</a:t>
            </a:r>
            <a:r>
              <a:rPr lang="en-US" sz="2800" b="1" dirty="0" smtClean="0">
                <a:solidFill>
                  <a:srgbClr val="00B050"/>
                </a:solidFill>
                <a:latin typeface="Calibri" pitchFamily="34" charset="0"/>
              </a:rPr>
              <a:t>/ subset of nodes </a:t>
            </a:r>
            <a:r>
              <a:rPr lang="en-US" sz="2800" b="1" i="1" dirty="0" smtClean="0">
                <a:solidFill>
                  <a:srgbClr val="00B050"/>
                </a:solidFill>
                <a:latin typeface="Calibri" pitchFamily="34" charset="0"/>
              </a:rPr>
              <a:t>I</a:t>
            </a:r>
            <a:endParaRPr lang="en-US" sz="2800" b="1" i="1" dirty="0">
              <a:solidFill>
                <a:srgbClr val="00B050"/>
              </a:solidFill>
              <a:latin typeface="Calibri" pitchFamily="34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rot="16200000" flipV="1">
            <a:off x="5905500" y="2026741"/>
            <a:ext cx="685802" cy="304802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3505200"/>
            <a:ext cx="5438096" cy="192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Rectangle 57"/>
          <p:cNvSpPr/>
          <p:nvPr/>
        </p:nvSpPr>
        <p:spPr>
          <a:xfrm>
            <a:off x="1470498" y="5710535"/>
            <a:ext cx="28729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Prox</a:t>
            </a:r>
            <a:r>
              <a:rPr lang="en-US" sz="2400" dirty="0" smtClean="0">
                <a:solidFill>
                  <a:srgbClr val="0000FF"/>
                </a:solidFill>
              </a:rPr>
              <a:t> (</a:t>
            </a:r>
            <a:r>
              <a:rPr lang="en-US" sz="2400" dirty="0" smtClean="0">
                <a:solidFill>
                  <a:srgbClr val="0000FF"/>
                </a:solidFill>
                <a:sym typeface="Wingdings" pitchFamily="2" charset="2"/>
              </a:rPr>
              <a:t>120) = 0.05</a:t>
            </a:r>
            <a:endParaRPr lang="en-US" sz="2400" dirty="0"/>
          </a:p>
        </p:txBody>
      </p:sp>
      <p:cxnSp>
        <p:nvCxnSpPr>
          <p:cNvPr id="59" name="Straight Arrow Connector 58"/>
          <p:cNvCxnSpPr/>
          <p:nvPr/>
        </p:nvCxnSpPr>
        <p:spPr>
          <a:xfrm rot="10800000">
            <a:off x="3273552" y="4114800"/>
            <a:ext cx="658368" cy="158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16200000" flipH="1">
            <a:off x="2743200" y="3733800"/>
            <a:ext cx="228600" cy="2286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5400000" flipH="1" flipV="1">
            <a:off x="2705100" y="4305300"/>
            <a:ext cx="304800" cy="2286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4442298" y="5326559"/>
            <a:ext cx="2872902" cy="845641"/>
            <a:chOff x="4442298" y="5326559"/>
            <a:chExt cx="2872902" cy="845641"/>
          </a:xfrm>
        </p:grpSpPr>
        <p:sp>
          <p:nvSpPr>
            <p:cNvPr id="73" name="Rectangle 72"/>
            <p:cNvSpPr/>
            <p:nvPr/>
          </p:nvSpPr>
          <p:spPr>
            <a:xfrm>
              <a:off x="4442298" y="5710535"/>
              <a:ext cx="28729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 smtClean="0">
                  <a:solidFill>
                    <a:srgbClr val="00B050"/>
                  </a:solidFill>
                  <a:sym typeface="Wingdings" pitchFamily="2" charset="2"/>
                </a:rPr>
                <a:t>Prox</a:t>
              </a:r>
              <a:r>
                <a:rPr lang="en-US" sz="2400" dirty="0" smtClean="0">
                  <a:solidFill>
                    <a:srgbClr val="00B050"/>
                  </a:solidFill>
                  <a:sym typeface="Wingdings" pitchFamily="2" charset="2"/>
                </a:rPr>
                <a:t> (120) = 0.01</a:t>
              </a:r>
              <a:endParaRPr lang="en-US" sz="24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590515" y="5326559"/>
              <a:ext cx="51488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rgbClr val="00B050"/>
                  </a:solidFill>
                </a:rPr>
                <a:t>~</a:t>
              </a:r>
              <a:endParaRPr lang="en-US" sz="44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2133600" y="6172200"/>
            <a:ext cx="4017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g(1,20, 4) =</a:t>
            </a:r>
            <a:r>
              <a:rPr lang="en-US" sz="2400" dirty="0" smtClean="0">
                <a:solidFill>
                  <a:srgbClr val="0000CC"/>
                </a:solidFill>
              </a:rPr>
              <a:t>0.05</a:t>
            </a:r>
            <a:r>
              <a:rPr lang="en-US" sz="2400" dirty="0" smtClean="0"/>
              <a:t> -</a:t>
            </a:r>
            <a:r>
              <a:rPr lang="en-US" sz="2400" dirty="0" smtClean="0">
                <a:solidFill>
                  <a:srgbClr val="00B050"/>
                </a:solidFill>
              </a:rPr>
              <a:t>0.01</a:t>
            </a:r>
            <a:r>
              <a:rPr lang="en-US" sz="2400" dirty="0" smtClean="0"/>
              <a:t>=0.04 </a:t>
            </a:r>
            <a:endParaRPr lang="en-US" sz="2400" dirty="0"/>
          </a:p>
        </p:txBody>
      </p:sp>
    </p:spTree>
    <p:custDataLst>
      <p:tags r:id="rId1"/>
    </p:custDataLst>
  </p:cSld>
  <p:clrMapOvr>
    <a:masterClrMapping/>
  </p:clrMapOvr>
  <p:transition advTm="292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of g(s, t, </a:t>
            </a:r>
            <a:r>
              <a:rPr lang="en-US" i="1" dirty="0" smtClean="0"/>
              <a:t>I</a:t>
            </a:r>
            <a:r>
              <a:rPr lang="en-US" dirty="0" smtClean="0"/>
              <a:t>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g(s, t, </a:t>
            </a:r>
            <a:r>
              <a:rPr lang="en-US" i="1" dirty="0" smtClean="0"/>
              <a:t>I</a:t>
            </a:r>
            <a:r>
              <a:rPr lang="en-US" dirty="0" smtClean="0"/>
              <a:t>) accounts for all paths from s to t, which go through set </a:t>
            </a:r>
            <a:r>
              <a:rPr lang="en-US" i="1" dirty="0" smtClean="0"/>
              <a:t>I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57200" y="2753380"/>
            <a:ext cx="8077200" cy="3114020"/>
            <a:chOff x="304800" y="2600980"/>
            <a:chExt cx="8077200" cy="3114020"/>
          </a:xfrm>
        </p:grpSpPr>
        <p:grpSp>
          <p:nvGrpSpPr>
            <p:cNvPr id="6" name="Group 76"/>
            <p:cNvGrpSpPr/>
            <p:nvPr/>
          </p:nvGrpSpPr>
          <p:grpSpPr>
            <a:xfrm>
              <a:off x="304800" y="2600980"/>
              <a:ext cx="8077200" cy="3114020"/>
              <a:chOff x="304800" y="2600980"/>
              <a:chExt cx="8077200" cy="311402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3962400" y="3429000"/>
                <a:ext cx="609600" cy="609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438400" y="3429000"/>
                <a:ext cx="609600" cy="609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600200" y="4114800"/>
                <a:ext cx="609600" cy="609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600200" y="2895600"/>
                <a:ext cx="609600" cy="609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6705600" y="4114800"/>
                <a:ext cx="609600" cy="609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15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791200" y="4114800"/>
                <a:ext cx="609600" cy="609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13</a:t>
                </a: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6248400" y="3429000"/>
                <a:ext cx="609600" cy="609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14</a:t>
                </a: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181600" y="3429000"/>
                <a:ext cx="609600" cy="609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791200" y="5105400"/>
                <a:ext cx="609600" cy="609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6934200" y="5105400"/>
                <a:ext cx="609600" cy="609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11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81200" y="5105400"/>
                <a:ext cx="609600" cy="609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895600" y="5105400"/>
                <a:ext cx="609600" cy="609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810000" y="5105400"/>
                <a:ext cx="609600" cy="609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cxnSp>
            <p:nvCxnSpPr>
              <p:cNvPr id="23" name="Straight Connector 22"/>
              <p:cNvCxnSpPr>
                <a:endCxn id="12" idx="2"/>
              </p:cNvCxnSpPr>
              <p:nvPr/>
            </p:nvCxnSpPr>
            <p:spPr>
              <a:xfrm rot="16200000" flipH="1">
                <a:off x="1133475" y="3952875"/>
                <a:ext cx="457200" cy="47625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22" idx="6"/>
                <a:endCxn id="18" idx="2"/>
              </p:cNvCxnSpPr>
              <p:nvPr/>
            </p:nvCxnSpPr>
            <p:spPr>
              <a:xfrm>
                <a:off x="4419600" y="5410200"/>
                <a:ext cx="13716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endCxn id="13" idx="2"/>
              </p:cNvCxnSpPr>
              <p:nvPr/>
            </p:nvCxnSpPr>
            <p:spPr>
              <a:xfrm rot="5400000" flipH="1" flipV="1">
                <a:off x="1171575" y="3152775"/>
                <a:ext cx="381000" cy="47625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13" idx="6"/>
                <a:endCxn id="11" idx="1"/>
              </p:cNvCxnSpPr>
              <p:nvPr/>
            </p:nvCxnSpPr>
            <p:spPr>
              <a:xfrm>
                <a:off x="2209800" y="3200400"/>
                <a:ext cx="317500" cy="3175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13" idx="4"/>
                <a:endCxn id="12" idx="0"/>
              </p:cNvCxnSpPr>
              <p:nvPr/>
            </p:nvCxnSpPr>
            <p:spPr>
              <a:xfrm rot="5400000">
                <a:off x="1600201" y="3810000"/>
                <a:ext cx="609600" cy="31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1" idx="3"/>
                <a:endCxn id="12" idx="6"/>
              </p:cNvCxnSpPr>
              <p:nvPr/>
            </p:nvCxnSpPr>
            <p:spPr>
              <a:xfrm rot="5400000">
                <a:off x="2133600" y="4025900"/>
                <a:ext cx="469900" cy="3175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11" idx="6"/>
                <a:endCxn id="10" idx="2"/>
              </p:cNvCxnSpPr>
              <p:nvPr/>
            </p:nvCxnSpPr>
            <p:spPr>
              <a:xfrm>
                <a:off x="3048000" y="3733800"/>
                <a:ext cx="9144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10" idx="6"/>
                <a:endCxn id="17" idx="2"/>
              </p:cNvCxnSpPr>
              <p:nvPr/>
            </p:nvCxnSpPr>
            <p:spPr>
              <a:xfrm>
                <a:off x="4572000" y="3733800"/>
                <a:ext cx="6096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17" idx="6"/>
                <a:endCxn id="16" idx="2"/>
              </p:cNvCxnSpPr>
              <p:nvPr/>
            </p:nvCxnSpPr>
            <p:spPr>
              <a:xfrm>
                <a:off x="5791200" y="3733800"/>
                <a:ext cx="457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16" idx="6"/>
              </p:cNvCxnSpPr>
              <p:nvPr/>
            </p:nvCxnSpPr>
            <p:spPr>
              <a:xfrm>
                <a:off x="6858000" y="3733800"/>
                <a:ext cx="5334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5" idx="2"/>
              </p:cNvCxnSpPr>
              <p:nvPr/>
            </p:nvCxnSpPr>
            <p:spPr>
              <a:xfrm rot="16200000" flipH="1">
                <a:off x="5448300" y="4076700"/>
                <a:ext cx="38100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15" idx="6"/>
                <a:endCxn id="14" idx="2"/>
              </p:cNvCxnSpPr>
              <p:nvPr/>
            </p:nvCxnSpPr>
            <p:spPr>
              <a:xfrm>
                <a:off x="6400800" y="4419600"/>
                <a:ext cx="3048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14" idx="6"/>
              </p:cNvCxnSpPr>
              <p:nvPr/>
            </p:nvCxnSpPr>
            <p:spPr>
              <a:xfrm flipV="1">
                <a:off x="7315200" y="3886200"/>
                <a:ext cx="304800" cy="533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9" idx="7"/>
              </p:cNvCxnSpPr>
              <p:nvPr/>
            </p:nvCxnSpPr>
            <p:spPr>
              <a:xfrm rot="5400000" flipH="1" flipV="1">
                <a:off x="6844926" y="4419600"/>
                <a:ext cx="1384674" cy="16547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19" idx="2"/>
                <a:endCxn id="18" idx="6"/>
              </p:cNvCxnSpPr>
              <p:nvPr/>
            </p:nvCxnSpPr>
            <p:spPr>
              <a:xfrm rot="10800000">
                <a:off x="6400800" y="5410200"/>
                <a:ext cx="5334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10800000">
                <a:off x="3505200" y="5408613"/>
                <a:ext cx="304800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0800000">
                <a:off x="2590800" y="5410200"/>
                <a:ext cx="3048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20" idx="2"/>
                <a:endCxn id="12" idx="4"/>
              </p:cNvCxnSpPr>
              <p:nvPr/>
            </p:nvCxnSpPr>
            <p:spPr>
              <a:xfrm rot="10800000">
                <a:off x="1905000" y="4724400"/>
                <a:ext cx="762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>
                <a:off x="4800600" y="5105400"/>
                <a:ext cx="609600" cy="609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42" name="Hexagon 41"/>
              <p:cNvSpPr/>
              <p:nvPr/>
            </p:nvSpPr>
            <p:spPr>
              <a:xfrm>
                <a:off x="533400" y="3581400"/>
                <a:ext cx="685800" cy="381000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4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3" name="Hexagon 42"/>
              <p:cNvSpPr/>
              <p:nvPr/>
            </p:nvSpPr>
            <p:spPr>
              <a:xfrm>
                <a:off x="7315200" y="3505200"/>
                <a:ext cx="685800" cy="381000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400" b="1" dirty="0" smtClean="0">
                    <a:solidFill>
                      <a:schemeClr val="bg1"/>
                    </a:solidFill>
                  </a:rPr>
                  <a:t>20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7-Point Star 43"/>
              <p:cNvSpPr/>
              <p:nvPr/>
            </p:nvSpPr>
            <p:spPr>
              <a:xfrm>
                <a:off x="2133600" y="3124200"/>
                <a:ext cx="1143000" cy="1066800"/>
              </a:xfrm>
              <a:prstGeom prst="star7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45" name="TextBox 41"/>
              <p:cNvSpPr txBox="1">
                <a:spLocks noChangeArrowheads="1"/>
              </p:cNvSpPr>
              <p:nvPr/>
            </p:nvSpPr>
            <p:spPr bwMode="auto">
              <a:xfrm>
                <a:off x="2743200" y="4191000"/>
                <a:ext cx="1450654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latin typeface="Calibri" pitchFamily="34" charset="0"/>
                  </a:rPr>
                  <a:t>Gateway</a:t>
                </a:r>
                <a:endParaRPr lang="en-US" sz="2800" dirty="0">
                  <a:latin typeface="Calibri" pitchFamily="34" charset="0"/>
                </a:endParaRPr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 rot="16200000" flipV="1">
                <a:off x="2933701" y="4000499"/>
                <a:ext cx="304800" cy="2286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1"/>
              <p:cNvSpPr txBox="1">
                <a:spLocks noChangeArrowheads="1"/>
              </p:cNvSpPr>
              <p:nvPr/>
            </p:nvSpPr>
            <p:spPr bwMode="auto">
              <a:xfrm>
                <a:off x="6931346" y="2600980"/>
                <a:ext cx="1450654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>
                    <a:latin typeface="Calibri" pitchFamily="34" charset="0"/>
                  </a:rPr>
                  <a:t>Target</a:t>
                </a:r>
                <a:endParaRPr lang="en-US" sz="2800" dirty="0">
                  <a:latin typeface="Calibri" pitchFamily="34" charset="0"/>
                </a:endParaRPr>
              </a:p>
            </p:txBody>
          </p:sp>
          <p:cxnSp>
            <p:nvCxnSpPr>
              <p:cNvPr id="48" name="Straight Arrow Connector 47"/>
              <p:cNvCxnSpPr>
                <a:stCxn id="47" idx="2"/>
              </p:cNvCxnSpPr>
              <p:nvPr/>
            </p:nvCxnSpPr>
            <p:spPr>
              <a:xfrm rot="16200000" flipH="1">
                <a:off x="7562136" y="3218736"/>
                <a:ext cx="304800" cy="1157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1"/>
              <p:cNvSpPr txBox="1">
                <a:spLocks noChangeArrowheads="1"/>
              </p:cNvSpPr>
              <p:nvPr/>
            </p:nvSpPr>
            <p:spPr bwMode="auto">
              <a:xfrm>
                <a:off x="304800" y="2667000"/>
                <a:ext cx="1450654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>
                    <a:latin typeface="Calibri" pitchFamily="34" charset="0"/>
                  </a:rPr>
                  <a:t>Source</a:t>
                </a:r>
                <a:endParaRPr lang="en-US" sz="2800" dirty="0">
                  <a:latin typeface="Calibri" pitchFamily="34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rot="5400000">
                <a:off x="457200" y="3352800"/>
                <a:ext cx="304800" cy="15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Freeform 6"/>
            <p:cNvSpPr/>
            <p:nvPr/>
          </p:nvSpPr>
          <p:spPr>
            <a:xfrm>
              <a:off x="1016000" y="2679700"/>
              <a:ext cx="6386513" cy="858838"/>
            </a:xfrm>
            <a:custGeom>
              <a:avLst/>
              <a:gdLst>
                <a:gd name="connsiteX0" fmla="*/ 0 w 6386286"/>
                <a:gd name="connsiteY0" fmla="*/ 759581 h 858761"/>
                <a:gd name="connsiteX1" fmla="*/ 899886 w 6386286"/>
                <a:gd name="connsiteY1" fmla="*/ 4838 h 858761"/>
                <a:gd name="connsiteX2" fmla="*/ 1857829 w 6386286"/>
                <a:gd name="connsiteY2" fmla="*/ 730552 h 858761"/>
                <a:gd name="connsiteX3" fmla="*/ 6386286 w 6386286"/>
                <a:gd name="connsiteY3" fmla="*/ 774095 h 85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6286" h="858761">
                  <a:moveTo>
                    <a:pt x="0" y="759581"/>
                  </a:moveTo>
                  <a:cubicBezTo>
                    <a:pt x="295124" y="384628"/>
                    <a:pt x="590248" y="9676"/>
                    <a:pt x="899886" y="4838"/>
                  </a:cubicBezTo>
                  <a:cubicBezTo>
                    <a:pt x="1209524" y="0"/>
                    <a:pt x="943429" y="602343"/>
                    <a:pt x="1857829" y="730552"/>
                  </a:cubicBezTo>
                  <a:cubicBezTo>
                    <a:pt x="2772229" y="858761"/>
                    <a:pt x="4579257" y="816428"/>
                    <a:pt x="6386286" y="774095"/>
                  </a:cubicBezTo>
                </a:path>
              </a:pathLst>
            </a:cu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277938" y="3451225"/>
              <a:ext cx="6651625" cy="1757363"/>
            </a:xfrm>
            <a:custGeom>
              <a:avLst/>
              <a:gdLst>
                <a:gd name="connsiteX0" fmla="*/ 0 w 6652381"/>
                <a:gd name="connsiteY0" fmla="*/ 205619 h 1756228"/>
                <a:gd name="connsiteX1" fmla="*/ 319314 w 6652381"/>
                <a:gd name="connsiteY1" fmla="*/ 2419 h 1756228"/>
                <a:gd name="connsiteX2" fmla="*/ 1045029 w 6652381"/>
                <a:gd name="connsiteY2" fmla="*/ 220133 h 1756228"/>
                <a:gd name="connsiteX3" fmla="*/ 885372 w 6652381"/>
                <a:gd name="connsiteY3" fmla="*/ 742648 h 1756228"/>
                <a:gd name="connsiteX4" fmla="*/ 957943 w 6652381"/>
                <a:gd name="connsiteY4" fmla="*/ 1598990 h 1756228"/>
                <a:gd name="connsiteX5" fmla="*/ 5718629 w 6652381"/>
                <a:gd name="connsiteY5" fmla="*/ 1628019 h 1756228"/>
                <a:gd name="connsiteX6" fmla="*/ 6560457 w 6652381"/>
                <a:gd name="connsiteY6" fmla="*/ 829733 h 1756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2381" h="1756228">
                  <a:moveTo>
                    <a:pt x="0" y="205619"/>
                  </a:moveTo>
                  <a:cubicBezTo>
                    <a:pt x="72571" y="102809"/>
                    <a:pt x="145143" y="0"/>
                    <a:pt x="319314" y="2419"/>
                  </a:cubicBezTo>
                  <a:cubicBezTo>
                    <a:pt x="493486" y="4838"/>
                    <a:pt x="950686" y="96762"/>
                    <a:pt x="1045029" y="220133"/>
                  </a:cubicBezTo>
                  <a:cubicBezTo>
                    <a:pt x="1139372" y="343504"/>
                    <a:pt x="899886" y="512839"/>
                    <a:pt x="885372" y="742648"/>
                  </a:cubicBezTo>
                  <a:cubicBezTo>
                    <a:pt x="870858" y="972457"/>
                    <a:pt x="152400" y="1451428"/>
                    <a:pt x="957943" y="1598990"/>
                  </a:cubicBezTo>
                  <a:cubicBezTo>
                    <a:pt x="1763486" y="1746552"/>
                    <a:pt x="4784877" y="1756228"/>
                    <a:pt x="5718629" y="1628019"/>
                  </a:cubicBezTo>
                  <a:cubicBezTo>
                    <a:pt x="6652381" y="1499810"/>
                    <a:pt x="6606419" y="1164771"/>
                    <a:pt x="6560457" y="829733"/>
                  </a:cubicBezTo>
                </a:path>
              </a:pathLst>
            </a:custGeom>
            <a:ln w="28575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955675" y="3933825"/>
              <a:ext cx="6373813" cy="925513"/>
            </a:xfrm>
            <a:custGeom>
              <a:avLst/>
              <a:gdLst>
                <a:gd name="connsiteX0" fmla="*/ 89505 w 6374190"/>
                <a:gd name="connsiteY0" fmla="*/ 261258 h 926496"/>
                <a:gd name="connsiteX1" fmla="*/ 104019 w 6374190"/>
                <a:gd name="connsiteY1" fmla="*/ 319315 h 926496"/>
                <a:gd name="connsiteX2" fmla="*/ 713619 w 6374190"/>
                <a:gd name="connsiteY2" fmla="*/ 841829 h 926496"/>
                <a:gd name="connsiteX3" fmla="*/ 1265162 w 6374190"/>
                <a:gd name="connsiteY3" fmla="*/ 827315 h 926496"/>
                <a:gd name="connsiteX4" fmla="*/ 1787676 w 6374190"/>
                <a:gd name="connsiteY4" fmla="*/ 261258 h 926496"/>
                <a:gd name="connsiteX5" fmla="*/ 2150533 w 6374190"/>
                <a:gd name="connsiteY5" fmla="*/ 72572 h 926496"/>
                <a:gd name="connsiteX6" fmla="*/ 3601962 w 6374190"/>
                <a:gd name="connsiteY6" fmla="*/ 159658 h 926496"/>
                <a:gd name="connsiteX7" fmla="*/ 4690533 w 6374190"/>
                <a:gd name="connsiteY7" fmla="*/ 130629 h 926496"/>
                <a:gd name="connsiteX8" fmla="*/ 6011333 w 6374190"/>
                <a:gd name="connsiteY8" fmla="*/ 72572 h 926496"/>
                <a:gd name="connsiteX9" fmla="*/ 6374190 w 6374190"/>
                <a:gd name="connsiteY9" fmla="*/ 0 h 92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4190" h="926496">
                  <a:moveTo>
                    <a:pt x="89505" y="261258"/>
                  </a:moveTo>
                  <a:cubicBezTo>
                    <a:pt x="44752" y="241905"/>
                    <a:pt x="0" y="222553"/>
                    <a:pt x="104019" y="319315"/>
                  </a:cubicBezTo>
                  <a:cubicBezTo>
                    <a:pt x="208038" y="416077"/>
                    <a:pt x="520095" y="757162"/>
                    <a:pt x="713619" y="841829"/>
                  </a:cubicBezTo>
                  <a:cubicBezTo>
                    <a:pt x="907143" y="926496"/>
                    <a:pt x="1086153" y="924077"/>
                    <a:pt x="1265162" y="827315"/>
                  </a:cubicBezTo>
                  <a:cubicBezTo>
                    <a:pt x="1444171" y="730553"/>
                    <a:pt x="1640114" y="387048"/>
                    <a:pt x="1787676" y="261258"/>
                  </a:cubicBezTo>
                  <a:cubicBezTo>
                    <a:pt x="1935238" y="135468"/>
                    <a:pt x="1848152" y="89505"/>
                    <a:pt x="2150533" y="72572"/>
                  </a:cubicBezTo>
                  <a:cubicBezTo>
                    <a:pt x="2452914" y="55639"/>
                    <a:pt x="3178629" y="149982"/>
                    <a:pt x="3601962" y="159658"/>
                  </a:cubicBezTo>
                  <a:lnTo>
                    <a:pt x="4690533" y="130629"/>
                  </a:lnTo>
                  <a:lnTo>
                    <a:pt x="6011333" y="72572"/>
                  </a:lnTo>
                  <a:cubicBezTo>
                    <a:pt x="6291943" y="50801"/>
                    <a:pt x="6333066" y="25400"/>
                    <a:pt x="6374190" y="0"/>
                  </a:cubicBezTo>
                </a:path>
              </a:pathLst>
            </a:custGeom>
            <a:ln w="28575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219200" y="6096000"/>
            <a:ext cx="6856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g(1, 20, 4) accounts for </a:t>
            </a:r>
            <a:r>
              <a:rPr lang="en-US" sz="2400" dirty="0" smtClean="0">
                <a:solidFill>
                  <a:srgbClr val="FF0000"/>
                </a:solidFill>
              </a:rPr>
              <a:t>red path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FFC000"/>
                </a:solidFill>
              </a:rPr>
              <a:t>yellow path</a:t>
            </a:r>
            <a:r>
              <a:rPr lang="en-US" sz="2400" dirty="0" smtClean="0"/>
              <a:t>, etc</a:t>
            </a:r>
            <a:endParaRPr lang="en-US" sz="2400" dirty="0"/>
          </a:p>
        </p:txBody>
      </p:sp>
    </p:spTree>
  </p:cSld>
  <p:clrMapOvr>
    <a:masterClrMapping/>
  </p:clrMapOvr>
  <p:transition advTm="26516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Q1.3: Find `Best’ Gateway</a:t>
            </a:r>
            <a:br>
              <a:rPr lang="en-US" dirty="0" smtClean="0"/>
            </a:br>
            <a:r>
              <a:rPr lang="en-US" sz="3200" dirty="0" smtClean="0"/>
              <a:t>(a subset of nodes with highest `</a:t>
            </a:r>
            <a:r>
              <a:rPr lang="en-US" sz="3200" dirty="0" err="1" smtClean="0"/>
              <a:t>gatewayness</a:t>
            </a:r>
            <a:r>
              <a:rPr lang="en-US" sz="3200" dirty="0" smtClean="0"/>
              <a:t>’)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Straight-forward method:  </a:t>
            </a:r>
          </a:p>
          <a:p>
            <a:pPr lvl="1"/>
            <a:r>
              <a:rPr lang="en-US" dirty="0" smtClean="0"/>
              <a:t>C1: Each time works on a different graph</a:t>
            </a:r>
          </a:p>
          <a:p>
            <a:pPr lvl="1"/>
            <a:r>
              <a:rPr lang="en-US" dirty="0" smtClean="0"/>
              <a:t>C2: Combinatorial enumeration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A graph with 1,000,000 nodes</a:t>
            </a:r>
          </a:p>
          <a:p>
            <a:pPr lvl="1"/>
            <a:r>
              <a:rPr lang="en-US" dirty="0" smtClean="0"/>
              <a:t>compute 1 proximity score:  0.001 seconds</a:t>
            </a:r>
          </a:p>
          <a:p>
            <a:pPr lvl="1"/>
            <a:r>
              <a:rPr lang="en-US" dirty="0" smtClean="0"/>
              <a:t>Then, it takes </a:t>
            </a:r>
            <a:r>
              <a:rPr lang="en-US" dirty="0" smtClean="0">
                <a:solidFill>
                  <a:srgbClr val="FF0000"/>
                </a:solidFill>
              </a:rPr>
              <a:t>2.6 x 10</a:t>
            </a:r>
            <a:r>
              <a:rPr lang="en-US" baseline="30000" dirty="0" smtClean="0">
                <a:solidFill>
                  <a:srgbClr val="FF0000"/>
                </a:solidFill>
              </a:rPr>
              <a:t>17</a:t>
            </a:r>
            <a:r>
              <a:rPr lang="en-US" dirty="0" smtClean="0">
                <a:solidFill>
                  <a:srgbClr val="FF0000"/>
                </a:solidFill>
              </a:rPr>
              <a:t> years</a:t>
            </a:r>
            <a:r>
              <a:rPr lang="en-US" dirty="0" smtClean="0"/>
              <a:t> to find best-5 gateway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6656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3247" y="1571704"/>
            <a:ext cx="1680953" cy="63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Footnote: the age of universe 1.4 x 10</a:t>
            </a:r>
            <a:r>
              <a:rPr lang="en-US" sz="2400" baseline="30000" dirty="0" smtClean="0">
                <a:solidFill>
                  <a:schemeClr val="bg1"/>
                </a:solidFill>
              </a:rPr>
              <a:t>14</a:t>
            </a:r>
            <a:r>
              <a:rPr lang="en-US" sz="2400" dirty="0" smtClean="0">
                <a:solidFill>
                  <a:schemeClr val="bg1"/>
                </a:solidFill>
              </a:rPr>
              <a:t> years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24047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Q1.3: Find `Best’ Gateway</a:t>
            </a:r>
            <a:br>
              <a:rPr lang="en-US" dirty="0" smtClean="0"/>
            </a:br>
            <a:r>
              <a:rPr lang="en-US" sz="4000" dirty="0" smtClean="0"/>
              <a:t>(Proposed </a:t>
            </a:r>
            <a:r>
              <a:rPr lang="en-US" sz="4000" i="1" dirty="0" smtClean="0"/>
              <a:t>Basset</a:t>
            </a:r>
            <a:r>
              <a:rPr lang="en-US" sz="4000" dirty="0" smtClean="0"/>
              <a:t> to rescue)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267200"/>
            <a:ext cx="8229600" cy="2209800"/>
          </a:xfrm>
        </p:spPr>
        <p:txBody>
          <a:bodyPr/>
          <a:lstStyle/>
          <a:p>
            <a:r>
              <a:rPr lang="en-US" dirty="0" smtClean="0"/>
              <a:t>Example: </a:t>
            </a:r>
          </a:p>
          <a:p>
            <a:pPr lvl="1"/>
            <a:r>
              <a:rPr lang="en-US" dirty="0" smtClean="0"/>
              <a:t>A graph with 1,000,000 nodes</a:t>
            </a:r>
          </a:p>
          <a:p>
            <a:pPr lvl="1"/>
            <a:r>
              <a:rPr lang="en-US" dirty="0" smtClean="0"/>
              <a:t>Basset takes </a:t>
            </a:r>
            <a:r>
              <a:rPr lang="en-US" dirty="0" smtClean="0">
                <a:solidFill>
                  <a:srgbClr val="FF0000"/>
                </a:solidFill>
              </a:rPr>
              <a:t>10 seconds</a:t>
            </a:r>
            <a:r>
              <a:rPr lang="en-US" dirty="0" smtClean="0"/>
              <a:t> to find best-5 gateway</a:t>
            </a:r>
          </a:p>
          <a:p>
            <a:pPr lvl="1"/>
            <a:r>
              <a:rPr lang="en-US" dirty="0" smtClean="0"/>
              <a:t>… as apposed to </a:t>
            </a:r>
            <a:r>
              <a:rPr lang="en-US" dirty="0" smtClean="0">
                <a:solidFill>
                  <a:srgbClr val="FF0000"/>
                </a:solidFill>
              </a:rPr>
              <a:t>2.6 x 10</a:t>
            </a:r>
            <a:r>
              <a:rPr lang="en-US" baseline="30000" dirty="0" smtClean="0">
                <a:solidFill>
                  <a:srgbClr val="FF0000"/>
                </a:solidFill>
              </a:rPr>
              <a:t>17</a:t>
            </a:r>
            <a:r>
              <a:rPr lang="en-US" dirty="0" smtClean="0">
                <a:solidFill>
                  <a:srgbClr val="FF0000"/>
                </a:solidFill>
              </a:rPr>
              <a:t> years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173162"/>
            <a:ext cx="9144000" cy="304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000" dirty="0" smtClean="0">
                <a:solidFill>
                  <a:srgbClr val="FF0000"/>
                </a:solidFill>
              </a:rPr>
              <a:t>Theorem: (Tong+ 2009)</a:t>
            </a:r>
          </a:p>
          <a:p>
            <a:pPr>
              <a:defRPr/>
            </a:pPr>
            <a:r>
              <a:rPr lang="en-US" sz="4000" dirty="0" smtClean="0">
                <a:solidFill>
                  <a:srgbClr val="FF0000"/>
                </a:solidFill>
              </a:rPr>
              <a:t> (1) g(</a:t>
            </a:r>
            <a:r>
              <a:rPr lang="en-US" sz="4000" dirty="0" err="1" smtClean="0">
                <a:solidFill>
                  <a:srgbClr val="FF0000"/>
                </a:solidFill>
              </a:rPr>
              <a:t>s,t,I</a:t>
            </a:r>
            <a:r>
              <a:rPr lang="en-US" sz="4000" dirty="0" smtClean="0">
                <a:solidFill>
                  <a:srgbClr val="FF0000"/>
                </a:solidFill>
              </a:rPr>
              <a:t>) = </a:t>
            </a:r>
            <a:r>
              <a:rPr lang="en-US" sz="4000" dirty="0" err="1" smtClean="0">
                <a:solidFill>
                  <a:srgbClr val="FF0000"/>
                </a:solidFill>
              </a:rPr>
              <a:t>Prox</a:t>
            </a:r>
            <a:r>
              <a:rPr lang="en-US" sz="4000" dirty="0" smtClean="0">
                <a:solidFill>
                  <a:srgbClr val="FF0000"/>
                </a:solidFill>
              </a:rPr>
              <a:t>(</a:t>
            </a:r>
            <a:r>
              <a:rPr lang="en-US" sz="4000" dirty="0" err="1" smtClean="0">
                <a:solidFill>
                  <a:srgbClr val="FF0000"/>
                </a:solidFill>
              </a:rPr>
              <a:t>t,</a:t>
            </a:r>
            <a:r>
              <a:rPr lang="en-US" sz="4000" i="1" dirty="0" err="1" smtClean="0">
                <a:solidFill>
                  <a:srgbClr val="FF0000"/>
                </a:solidFill>
              </a:rPr>
              <a:t>I</a:t>
            </a:r>
            <a:r>
              <a:rPr lang="en-US" sz="4000" dirty="0" smtClean="0">
                <a:solidFill>
                  <a:srgbClr val="FF0000"/>
                </a:solidFill>
              </a:rPr>
              <a:t>) x </a:t>
            </a:r>
            <a:r>
              <a:rPr lang="en-US" sz="4000" dirty="0" err="1" smtClean="0">
                <a:solidFill>
                  <a:srgbClr val="FF0000"/>
                </a:solidFill>
              </a:rPr>
              <a:t>Prox</a:t>
            </a:r>
            <a:r>
              <a:rPr lang="en-US" sz="4000" dirty="0" smtClean="0">
                <a:solidFill>
                  <a:srgbClr val="FF0000"/>
                </a:solidFill>
              </a:rPr>
              <a:t>(</a:t>
            </a:r>
            <a:r>
              <a:rPr lang="en-US" sz="4000" i="1" dirty="0" smtClean="0">
                <a:solidFill>
                  <a:srgbClr val="FF0000"/>
                </a:solidFill>
              </a:rPr>
              <a:t>I,I</a:t>
            </a:r>
            <a:r>
              <a:rPr lang="en-US" sz="4000" dirty="0" smtClean="0">
                <a:solidFill>
                  <a:srgbClr val="FF0000"/>
                </a:solidFill>
              </a:rPr>
              <a:t>)</a:t>
            </a:r>
            <a:r>
              <a:rPr lang="en-US" sz="4000" baseline="50000" dirty="0" smtClean="0">
                <a:solidFill>
                  <a:srgbClr val="FF0000"/>
                </a:solidFill>
              </a:rPr>
              <a:t>-1</a:t>
            </a:r>
            <a:r>
              <a:rPr lang="en-US" sz="4000" dirty="0" smtClean="0">
                <a:solidFill>
                  <a:srgbClr val="FF0000"/>
                </a:solidFill>
              </a:rPr>
              <a:t> x </a:t>
            </a:r>
            <a:r>
              <a:rPr lang="en-US" sz="4000" dirty="0" err="1" smtClean="0">
                <a:solidFill>
                  <a:srgbClr val="FF0000"/>
                </a:solidFill>
              </a:rPr>
              <a:t>Prox</a:t>
            </a:r>
            <a:r>
              <a:rPr lang="en-US" sz="4000" dirty="0" smtClean="0">
                <a:solidFill>
                  <a:srgbClr val="FF0000"/>
                </a:solidFill>
              </a:rPr>
              <a:t>(</a:t>
            </a:r>
            <a:r>
              <a:rPr lang="en-US" sz="4000" i="1" dirty="0" smtClean="0">
                <a:solidFill>
                  <a:srgbClr val="FF0000"/>
                </a:solidFill>
              </a:rPr>
              <a:t>I</a:t>
            </a:r>
            <a:r>
              <a:rPr lang="en-US" sz="4000" dirty="0" smtClean="0">
                <a:solidFill>
                  <a:srgbClr val="FF0000"/>
                </a:solidFill>
              </a:rPr>
              <a:t>,s)</a:t>
            </a:r>
          </a:p>
          <a:p>
            <a:pPr>
              <a:defRPr/>
            </a:pPr>
            <a:r>
              <a:rPr lang="en-US" sz="4000" dirty="0" smtClean="0">
                <a:solidFill>
                  <a:srgbClr val="FF0000"/>
                </a:solidFill>
              </a:rPr>
              <a:t> (2) g(</a:t>
            </a:r>
            <a:r>
              <a:rPr lang="en-US" sz="4000" dirty="0" err="1" smtClean="0">
                <a:solidFill>
                  <a:srgbClr val="FF0000"/>
                </a:solidFill>
              </a:rPr>
              <a:t>s,t,</a:t>
            </a:r>
            <a:r>
              <a:rPr lang="en-US" sz="4000" i="1" dirty="0" err="1" smtClean="0">
                <a:solidFill>
                  <a:srgbClr val="FF0000"/>
                </a:solidFill>
              </a:rPr>
              <a:t>I</a:t>
            </a:r>
            <a:r>
              <a:rPr lang="en-US" sz="4000" dirty="0" smtClean="0">
                <a:solidFill>
                  <a:srgbClr val="FF0000"/>
                </a:solidFill>
              </a:rPr>
              <a:t>) is sub-modular with </a:t>
            </a:r>
            <a:r>
              <a:rPr lang="en-US" sz="4000" i="1" dirty="0" smtClean="0">
                <a:solidFill>
                  <a:srgbClr val="FF0000"/>
                </a:solidFill>
              </a:rPr>
              <a:t>I</a:t>
            </a:r>
          </a:p>
          <a:p>
            <a:pPr>
              <a:defRPr/>
            </a:pPr>
            <a:r>
              <a:rPr lang="en-US" sz="4000" dirty="0" smtClean="0">
                <a:solidFill>
                  <a:srgbClr val="FF0000"/>
                </a:solidFill>
              </a:rPr>
              <a:t> (3) </a:t>
            </a:r>
            <a:r>
              <a:rPr lang="en-US" sz="4000" i="1" dirty="0" smtClean="0">
                <a:solidFill>
                  <a:srgbClr val="FF0000"/>
                </a:solidFill>
              </a:rPr>
              <a:t>Basset</a:t>
            </a:r>
            <a:r>
              <a:rPr lang="en-US" sz="4000" dirty="0" smtClean="0">
                <a:solidFill>
                  <a:srgbClr val="FF0000"/>
                </a:solidFill>
              </a:rPr>
              <a:t> is near-optimal</a:t>
            </a:r>
          </a:p>
          <a:p>
            <a:pPr>
              <a:defRPr/>
            </a:pPr>
            <a:r>
              <a:rPr lang="en-US" sz="4000" dirty="0" smtClean="0">
                <a:solidFill>
                  <a:srgbClr val="FF0000"/>
                </a:solidFill>
              </a:rPr>
              <a:t> (4) </a:t>
            </a:r>
            <a:r>
              <a:rPr lang="en-US" sz="4000" i="1" dirty="0" smtClean="0">
                <a:solidFill>
                  <a:srgbClr val="FF0000"/>
                </a:solidFill>
              </a:rPr>
              <a:t>Basset</a:t>
            </a:r>
            <a:r>
              <a:rPr lang="en-US" sz="4000" dirty="0" smtClean="0">
                <a:solidFill>
                  <a:srgbClr val="FF0000"/>
                </a:solidFill>
              </a:rPr>
              <a:t> is O(</a:t>
            </a:r>
            <a:r>
              <a:rPr lang="en-US" sz="4000" i="1" dirty="0" smtClean="0">
                <a:solidFill>
                  <a:srgbClr val="FF0000"/>
                </a:solidFill>
              </a:rPr>
              <a:t>nk</a:t>
            </a:r>
            <a:r>
              <a:rPr lang="en-US" sz="4000" i="1" baseline="40000" dirty="0" smtClean="0">
                <a:solidFill>
                  <a:srgbClr val="FF0000"/>
                </a:solidFill>
              </a:rPr>
              <a:t>4</a:t>
            </a:r>
            <a:r>
              <a:rPr lang="en-US" sz="4000" dirty="0" smtClean="0">
                <a:solidFill>
                  <a:srgbClr val="FF0000"/>
                </a:solidFill>
              </a:rPr>
              <a:t>)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Footnote: near-optimal means g(s, t, </a:t>
            </a:r>
            <a:r>
              <a:rPr lang="en-US" sz="2400" i="1" dirty="0" smtClean="0">
                <a:solidFill>
                  <a:schemeClr val="bg1"/>
                </a:solidFill>
              </a:rPr>
              <a:t>I </a:t>
            </a:r>
            <a:r>
              <a:rPr lang="en-US" sz="2400" i="1" baseline="50000" dirty="0" smtClean="0">
                <a:solidFill>
                  <a:schemeClr val="bg1"/>
                </a:solidFill>
              </a:rPr>
              <a:t>basset</a:t>
            </a:r>
            <a:r>
              <a:rPr lang="en-US" sz="2400" dirty="0" smtClean="0">
                <a:solidFill>
                  <a:schemeClr val="bg1"/>
                </a:solidFill>
              </a:rPr>
              <a:t>) &gt;= (1-1/e) g(s, t, </a:t>
            </a:r>
            <a:r>
              <a:rPr lang="en-US" sz="2400" i="1" dirty="0" smtClean="0">
                <a:solidFill>
                  <a:schemeClr val="bg1"/>
                </a:solidFill>
              </a:rPr>
              <a:t>I</a:t>
            </a:r>
            <a:r>
              <a:rPr lang="en-US" sz="2400" i="1" baseline="50000" dirty="0" smtClean="0">
                <a:solidFill>
                  <a:schemeClr val="bg1"/>
                </a:solidFill>
              </a:rPr>
              <a:t> opt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311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val 119"/>
          <p:cNvSpPr/>
          <p:nvPr/>
        </p:nvSpPr>
        <p:spPr>
          <a:xfrm>
            <a:off x="0" y="1219200"/>
            <a:ext cx="4495800" cy="4876800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572000" y="1143000"/>
            <a:ext cx="4495800" cy="4953000"/>
          </a:xfrm>
          <a:prstGeom prst="ellipse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/>
          <a:lstStyle/>
          <a:p>
            <a:r>
              <a:rPr lang="en-US" i="1" dirty="0" smtClean="0"/>
              <a:t>Basset</a:t>
            </a:r>
            <a:r>
              <a:rPr lang="en-US" dirty="0" smtClean="0"/>
              <a:t> on Zachary's Karate Graph</a:t>
            </a:r>
          </a:p>
        </p:txBody>
      </p:sp>
      <p:sp>
        <p:nvSpPr>
          <p:cNvPr id="4" name="Oval 3"/>
          <p:cNvSpPr/>
          <p:nvPr/>
        </p:nvSpPr>
        <p:spPr>
          <a:xfrm>
            <a:off x="2209800" y="33528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6" name="Oval 5"/>
          <p:cNvSpPr/>
          <p:nvPr/>
        </p:nvSpPr>
        <p:spPr>
          <a:xfrm>
            <a:off x="1828800" y="4114800"/>
            <a:ext cx="274638" cy="27463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8" name="Oval 7"/>
          <p:cNvSpPr/>
          <p:nvPr/>
        </p:nvSpPr>
        <p:spPr>
          <a:xfrm>
            <a:off x="1828800" y="24384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9" name="Oval 8"/>
          <p:cNvSpPr/>
          <p:nvPr/>
        </p:nvSpPr>
        <p:spPr>
          <a:xfrm>
            <a:off x="990600" y="26670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0" name="Oval 9"/>
          <p:cNvSpPr/>
          <p:nvPr/>
        </p:nvSpPr>
        <p:spPr>
          <a:xfrm>
            <a:off x="457200" y="31242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11" name="Oval 10"/>
          <p:cNvSpPr/>
          <p:nvPr/>
        </p:nvSpPr>
        <p:spPr>
          <a:xfrm>
            <a:off x="228600" y="38862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12" name="Oval 11"/>
          <p:cNvSpPr/>
          <p:nvPr/>
        </p:nvSpPr>
        <p:spPr>
          <a:xfrm>
            <a:off x="334963" y="4572000"/>
            <a:ext cx="274637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13" name="Oval 12"/>
          <p:cNvSpPr/>
          <p:nvPr/>
        </p:nvSpPr>
        <p:spPr>
          <a:xfrm>
            <a:off x="762000" y="51054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14" name="Oval 13"/>
          <p:cNvSpPr/>
          <p:nvPr/>
        </p:nvSpPr>
        <p:spPr>
          <a:xfrm>
            <a:off x="1706563" y="5516563"/>
            <a:ext cx="274637" cy="274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31</a:t>
            </a:r>
          </a:p>
        </p:txBody>
      </p:sp>
      <p:sp>
        <p:nvSpPr>
          <p:cNvPr id="15" name="Oval 14"/>
          <p:cNvSpPr/>
          <p:nvPr/>
        </p:nvSpPr>
        <p:spPr>
          <a:xfrm>
            <a:off x="2438400" y="54864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6" name="Oval 15"/>
          <p:cNvSpPr/>
          <p:nvPr/>
        </p:nvSpPr>
        <p:spPr>
          <a:xfrm>
            <a:off x="2590800" y="25146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7" name="Oval 16"/>
          <p:cNvSpPr/>
          <p:nvPr/>
        </p:nvSpPr>
        <p:spPr>
          <a:xfrm>
            <a:off x="3352800" y="28194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8" name="Oval 17"/>
          <p:cNvSpPr/>
          <p:nvPr/>
        </p:nvSpPr>
        <p:spPr>
          <a:xfrm>
            <a:off x="3810000" y="33528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9" name="Oval 18"/>
          <p:cNvSpPr/>
          <p:nvPr/>
        </p:nvSpPr>
        <p:spPr>
          <a:xfrm>
            <a:off x="3886200" y="42672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20" name="Oval 19"/>
          <p:cNvSpPr/>
          <p:nvPr/>
        </p:nvSpPr>
        <p:spPr>
          <a:xfrm>
            <a:off x="3581400" y="48768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1" name="Oval 20"/>
          <p:cNvSpPr/>
          <p:nvPr/>
        </p:nvSpPr>
        <p:spPr>
          <a:xfrm>
            <a:off x="3048000" y="52578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22" name="Oval 21"/>
          <p:cNvSpPr/>
          <p:nvPr/>
        </p:nvSpPr>
        <p:spPr>
          <a:xfrm>
            <a:off x="2239963" y="1782763"/>
            <a:ext cx="274637" cy="274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23" name="Oval 22"/>
          <p:cNvSpPr/>
          <p:nvPr/>
        </p:nvSpPr>
        <p:spPr>
          <a:xfrm>
            <a:off x="3001963" y="1858963"/>
            <a:ext cx="274637" cy="274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24" name="Oval 23"/>
          <p:cNvSpPr/>
          <p:nvPr/>
        </p:nvSpPr>
        <p:spPr>
          <a:xfrm>
            <a:off x="6308725" y="2087563"/>
            <a:ext cx="274638" cy="274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5" name="Oval 24"/>
          <p:cNvSpPr/>
          <p:nvPr/>
        </p:nvSpPr>
        <p:spPr>
          <a:xfrm>
            <a:off x="6858000" y="2468563"/>
            <a:ext cx="274638" cy="274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6" name="Oval 25"/>
          <p:cNvSpPr/>
          <p:nvPr/>
        </p:nvSpPr>
        <p:spPr>
          <a:xfrm>
            <a:off x="7680325" y="22098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7" name="Oval 26"/>
          <p:cNvSpPr/>
          <p:nvPr/>
        </p:nvSpPr>
        <p:spPr>
          <a:xfrm>
            <a:off x="7299325" y="19050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28" name="Oval 27"/>
          <p:cNvSpPr/>
          <p:nvPr/>
        </p:nvSpPr>
        <p:spPr>
          <a:xfrm>
            <a:off x="7954963" y="1676400"/>
            <a:ext cx="274637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29" name="Oval 28"/>
          <p:cNvSpPr/>
          <p:nvPr/>
        </p:nvSpPr>
        <p:spPr>
          <a:xfrm>
            <a:off x="6583363" y="3535363"/>
            <a:ext cx="274637" cy="27463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7726363" y="3048000"/>
            <a:ext cx="274637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1" name="Oval 30"/>
          <p:cNvSpPr/>
          <p:nvPr/>
        </p:nvSpPr>
        <p:spPr>
          <a:xfrm>
            <a:off x="4983163" y="3382963"/>
            <a:ext cx="274637" cy="274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Oval 31"/>
          <p:cNvSpPr/>
          <p:nvPr/>
        </p:nvSpPr>
        <p:spPr>
          <a:xfrm>
            <a:off x="5821363" y="2697163"/>
            <a:ext cx="274637" cy="274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3" name="Oval 32"/>
          <p:cNvSpPr/>
          <p:nvPr/>
        </p:nvSpPr>
        <p:spPr>
          <a:xfrm>
            <a:off x="4983163" y="4678363"/>
            <a:ext cx="274637" cy="274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4" name="Oval 33"/>
          <p:cNvSpPr/>
          <p:nvPr/>
        </p:nvSpPr>
        <p:spPr>
          <a:xfrm>
            <a:off x="5973763" y="3810000"/>
            <a:ext cx="274637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5" name="Oval 34"/>
          <p:cNvSpPr/>
          <p:nvPr/>
        </p:nvSpPr>
        <p:spPr>
          <a:xfrm>
            <a:off x="6096000" y="4983163"/>
            <a:ext cx="274638" cy="274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Oval 35"/>
          <p:cNvSpPr/>
          <p:nvPr/>
        </p:nvSpPr>
        <p:spPr>
          <a:xfrm>
            <a:off x="6858000" y="5135563"/>
            <a:ext cx="274638" cy="274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Oval 36"/>
          <p:cNvSpPr/>
          <p:nvPr/>
        </p:nvSpPr>
        <p:spPr>
          <a:xfrm>
            <a:off x="7467600" y="4648200"/>
            <a:ext cx="274638" cy="2746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8" name="Oval 37"/>
          <p:cNvSpPr/>
          <p:nvPr/>
        </p:nvSpPr>
        <p:spPr>
          <a:xfrm>
            <a:off x="7650163" y="3916363"/>
            <a:ext cx="274637" cy="274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39" name="Straight Connector 38"/>
          <p:cNvCxnSpPr>
            <a:stCxn id="6" idx="0"/>
            <a:endCxn id="4" idx="3"/>
          </p:cNvCxnSpPr>
          <p:nvPr/>
        </p:nvCxnSpPr>
        <p:spPr bwMode="auto">
          <a:xfrm rot="5400000" flipH="1" flipV="1">
            <a:off x="1843088" y="3708400"/>
            <a:ext cx="528637" cy="28416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4" idx="0"/>
            <a:endCxn id="6" idx="4"/>
          </p:cNvCxnSpPr>
          <p:nvPr/>
        </p:nvCxnSpPr>
        <p:spPr bwMode="auto">
          <a:xfrm rot="5400000" flipH="1" flipV="1">
            <a:off x="1341437" y="4892676"/>
            <a:ext cx="1127125" cy="1206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5" idx="0"/>
            <a:endCxn id="4" idx="4"/>
          </p:cNvCxnSpPr>
          <p:nvPr/>
        </p:nvCxnSpPr>
        <p:spPr bwMode="auto">
          <a:xfrm rot="16200000" flipV="1">
            <a:off x="1531144" y="4442619"/>
            <a:ext cx="1858962" cy="2286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5" idx="0"/>
            <a:endCxn id="6" idx="4"/>
          </p:cNvCxnSpPr>
          <p:nvPr/>
        </p:nvCxnSpPr>
        <p:spPr bwMode="auto">
          <a:xfrm rot="16200000" flipV="1">
            <a:off x="1721644" y="4633119"/>
            <a:ext cx="1096962" cy="6096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3" idx="7"/>
            <a:endCxn id="4" idx="3"/>
          </p:cNvCxnSpPr>
          <p:nvPr/>
        </p:nvCxnSpPr>
        <p:spPr bwMode="auto">
          <a:xfrm rot="5400000" flipH="1" flipV="1">
            <a:off x="842963" y="3738563"/>
            <a:ext cx="1558925" cy="12541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13" idx="7"/>
            <a:endCxn id="6" idx="3"/>
          </p:cNvCxnSpPr>
          <p:nvPr/>
        </p:nvCxnSpPr>
        <p:spPr bwMode="auto">
          <a:xfrm rot="5400000" flipH="1" flipV="1">
            <a:off x="1033463" y="4310063"/>
            <a:ext cx="796925" cy="8731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2" idx="6"/>
          </p:cNvCxnSpPr>
          <p:nvPr/>
        </p:nvCxnSpPr>
        <p:spPr bwMode="auto">
          <a:xfrm flipV="1">
            <a:off x="609600" y="3622675"/>
            <a:ext cx="1665288" cy="10858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2" idx="6"/>
            <a:endCxn id="6" idx="3"/>
          </p:cNvCxnSpPr>
          <p:nvPr/>
        </p:nvCxnSpPr>
        <p:spPr bwMode="auto">
          <a:xfrm flipV="1">
            <a:off x="609600" y="4348163"/>
            <a:ext cx="1258888" cy="36036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1" idx="6"/>
            <a:endCxn id="4" idx="3"/>
          </p:cNvCxnSpPr>
          <p:nvPr/>
        </p:nvCxnSpPr>
        <p:spPr bwMode="auto">
          <a:xfrm flipV="1">
            <a:off x="503238" y="3586163"/>
            <a:ext cx="1746250" cy="43656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1" idx="6"/>
            <a:endCxn id="6" idx="3"/>
          </p:cNvCxnSpPr>
          <p:nvPr/>
        </p:nvCxnSpPr>
        <p:spPr bwMode="auto">
          <a:xfrm>
            <a:off x="503238" y="4022725"/>
            <a:ext cx="1365250" cy="32543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9" idx="5"/>
          </p:cNvCxnSpPr>
          <p:nvPr/>
        </p:nvCxnSpPr>
        <p:spPr bwMode="auto">
          <a:xfrm rot="16200000" flipH="1">
            <a:off x="1391444" y="2732882"/>
            <a:ext cx="681037" cy="10160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9" idx="5"/>
            <a:endCxn id="6" idx="0"/>
          </p:cNvCxnSpPr>
          <p:nvPr/>
        </p:nvCxnSpPr>
        <p:spPr bwMode="auto">
          <a:xfrm rot="16200000" flipH="1">
            <a:off x="987425" y="3136901"/>
            <a:ext cx="1214437" cy="74136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8" idx="4"/>
            <a:endCxn id="4" idx="3"/>
          </p:cNvCxnSpPr>
          <p:nvPr/>
        </p:nvCxnSpPr>
        <p:spPr bwMode="auto">
          <a:xfrm rot="16200000" flipH="1">
            <a:off x="1670844" y="3007519"/>
            <a:ext cx="873125" cy="28416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8" idx="4"/>
            <a:endCxn id="9" idx="6"/>
          </p:cNvCxnSpPr>
          <p:nvPr/>
        </p:nvCxnSpPr>
        <p:spPr bwMode="auto">
          <a:xfrm rot="5400000">
            <a:off x="1570038" y="2408238"/>
            <a:ext cx="90487" cy="700087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6" idx="2"/>
            <a:endCxn id="8" idx="6"/>
          </p:cNvCxnSpPr>
          <p:nvPr/>
        </p:nvCxnSpPr>
        <p:spPr bwMode="auto">
          <a:xfrm rot="10800000">
            <a:off x="2103438" y="2574925"/>
            <a:ext cx="487362" cy="76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" idx="3"/>
            <a:endCxn id="10" idx="7"/>
          </p:cNvCxnSpPr>
          <p:nvPr/>
        </p:nvCxnSpPr>
        <p:spPr bwMode="auto">
          <a:xfrm rot="5400000">
            <a:off x="728663" y="2862263"/>
            <a:ext cx="263525" cy="3397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10" idx="6"/>
            <a:endCxn id="4" idx="3"/>
          </p:cNvCxnSpPr>
          <p:nvPr/>
        </p:nvCxnSpPr>
        <p:spPr bwMode="auto">
          <a:xfrm>
            <a:off x="731838" y="3260725"/>
            <a:ext cx="1517650" cy="32543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8" idx="4"/>
            <a:endCxn id="6" idx="0"/>
          </p:cNvCxnSpPr>
          <p:nvPr/>
        </p:nvCxnSpPr>
        <p:spPr bwMode="auto">
          <a:xfrm rot="5400000">
            <a:off x="1264444" y="3413919"/>
            <a:ext cx="1403350" cy="158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17" idx="1"/>
            <a:endCxn id="16" idx="6"/>
          </p:cNvCxnSpPr>
          <p:nvPr/>
        </p:nvCxnSpPr>
        <p:spPr bwMode="auto">
          <a:xfrm rot="16200000" flipV="1">
            <a:off x="3024981" y="2491582"/>
            <a:ext cx="207963" cy="5270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8" idx="1"/>
            <a:endCxn id="17" idx="5"/>
          </p:cNvCxnSpPr>
          <p:nvPr/>
        </p:nvCxnSpPr>
        <p:spPr bwMode="auto">
          <a:xfrm rot="16200000" flipV="1">
            <a:off x="3548063" y="3090863"/>
            <a:ext cx="339725" cy="2635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21" idx="6"/>
            <a:endCxn id="20" idx="3"/>
          </p:cNvCxnSpPr>
          <p:nvPr/>
        </p:nvCxnSpPr>
        <p:spPr bwMode="auto">
          <a:xfrm flipV="1">
            <a:off x="3322638" y="5110163"/>
            <a:ext cx="298450" cy="28416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23" idx="2"/>
            <a:endCxn id="22" idx="6"/>
          </p:cNvCxnSpPr>
          <p:nvPr/>
        </p:nvCxnSpPr>
        <p:spPr bwMode="auto">
          <a:xfrm rot="10800000">
            <a:off x="2514600" y="1920875"/>
            <a:ext cx="487363" cy="76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7" idx="1"/>
            <a:endCxn id="22" idx="6"/>
          </p:cNvCxnSpPr>
          <p:nvPr/>
        </p:nvCxnSpPr>
        <p:spPr bwMode="auto">
          <a:xfrm rot="16200000" flipV="1">
            <a:off x="2484437" y="1951038"/>
            <a:ext cx="938213" cy="87788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8" idx="7"/>
            <a:endCxn id="22" idx="4"/>
          </p:cNvCxnSpPr>
          <p:nvPr/>
        </p:nvCxnSpPr>
        <p:spPr bwMode="auto">
          <a:xfrm rot="5400000" flipH="1" flipV="1">
            <a:off x="2009775" y="2109788"/>
            <a:ext cx="420688" cy="31591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6" idx="7"/>
            <a:endCxn id="23" idx="4"/>
          </p:cNvCxnSpPr>
          <p:nvPr/>
        </p:nvCxnSpPr>
        <p:spPr bwMode="auto">
          <a:xfrm rot="5400000" flipH="1" flipV="1">
            <a:off x="2771775" y="2185988"/>
            <a:ext cx="420688" cy="31591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7" idx="1"/>
            <a:endCxn id="23" idx="4"/>
          </p:cNvCxnSpPr>
          <p:nvPr/>
        </p:nvCxnSpPr>
        <p:spPr bwMode="auto">
          <a:xfrm rot="16200000" flipV="1">
            <a:off x="2903538" y="2370137"/>
            <a:ext cx="725488" cy="2524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21" idx="0"/>
            <a:endCxn id="4" idx="4"/>
          </p:cNvCxnSpPr>
          <p:nvPr/>
        </p:nvCxnSpPr>
        <p:spPr bwMode="auto">
          <a:xfrm rot="16200000" flipV="1">
            <a:off x="1950244" y="4023519"/>
            <a:ext cx="1630362" cy="838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20" idx="1"/>
            <a:endCxn id="4" idx="6"/>
          </p:cNvCxnSpPr>
          <p:nvPr/>
        </p:nvCxnSpPr>
        <p:spPr bwMode="auto">
          <a:xfrm rot="16200000" flipV="1">
            <a:off x="2339181" y="3634582"/>
            <a:ext cx="1427163" cy="11366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9" idx="2"/>
            <a:endCxn id="4" idx="6"/>
          </p:cNvCxnSpPr>
          <p:nvPr/>
        </p:nvCxnSpPr>
        <p:spPr bwMode="auto">
          <a:xfrm rot="10800000">
            <a:off x="2484438" y="3489325"/>
            <a:ext cx="1401762" cy="9144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8" idx="2"/>
            <a:endCxn id="4" idx="6"/>
          </p:cNvCxnSpPr>
          <p:nvPr/>
        </p:nvCxnSpPr>
        <p:spPr bwMode="auto">
          <a:xfrm rot="10800000">
            <a:off x="2484438" y="3489325"/>
            <a:ext cx="1325562" cy="158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7" idx="3"/>
            <a:endCxn id="4" idx="6"/>
          </p:cNvCxnSpPr>
          <p:nvPr/>
        </p:nvCxnSpPr>
        <p:spPr bwMode="auto">
          <a:xfrm rot="5400000">
            <a:off x="2720182" y="2817019"/>
            <a:ext cx="436562" cy="9080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34" idx="2"/>
            <a:endCxn id="4" idx="6"/>
          </p:cNvCxnSpPr>
          <p:nvPr/>
        </p:nvCxnSpPr>
        <p:spPr bwMode="auto">
          <a:xfrm rot="10800000">
            <a:off x="2484438" y="3489325"/>
            <a:ext cx="3489325" cy="457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21" idx="0"/>
            <a:endCxn id="6" idx="6"/>
          </p:cNvCxnSpPr>
          <p:nvPr/>
        </p:nvCxnSpPr>
        <p:spPr bwMode="auto">
          <a:xfrm rot="16200000" flipV="1">
            <a:off x="2140744" y="4214019"/>
            <a:ext cx="1006475" cy="1081087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20" idx="1"/>
            <a:endCxn id="6" idx="6"/>
          </p:cNvCxnSpPr>
          <p:nvPr/>
        </p:nvCxnSpPr>
        <p:spPr bwMode="auto">
          <a:xfrm rot="16200000" flipV="1">
            <a:off x="2529681" y="3825082"/>
            <a:ext cx="665163" cy="15176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31" idx="2"/>
            <a:endCxn id="6" idx="6"/>
          </p:cNvCxnSpPr>
          <p:nvPr/>
        </p:nvCxnSpPr>
        <p:spPr bwMode="auto">
          <a:xfrm rot="10800000" flipV="1">
            <a:off x="2103438" y="3521075"/>
            <a:ext cx="2879725" cy="7302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7" idx="3"/>
            <a:endCxn id="6" idx="6"/>
          </p:cNvCxnSpPr>
          <p:nvPr/>
        </p:nvCxnSpPr>
        <p:spPr bwMode="auto">
          <a:xfrm rot="5400000">
            <a:off x="2148682" y="3007519"/>
            <a:ext cx="1198562" cy="12890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4" idx="0"/>
            <a:endCxn id="4" idx="4"/>
          </p:cNvCxnSpPr>
          <p:nvPr/>
        </p:nvCxnSpPr>
        <p:spPr bwMode="auto">
          <a:xfrm rot="5400000" flipH="1" flipV="1">
            <a:off x="1150937" y="4321176"/>
            <a:ext cx="1889125" cy="5016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32" idx="2"/>
            <a:endCxn id="4" idx="6"/>
          </p:cNvCxnSpPr>
          <p:nvPr/>
        </p:nvCxnSpPr>
        <p:spPr bwMode="auto">
          <a:xfrm rot="10800000" flipV="1">
            <a:off x="2484438" y="2835275"/>
            <a:ext cx="3336925" cy="6540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31" idx="4"/>
            <a:endCxn id="20" idx="6"/>
          </p:cNvCxnSpPr>
          <p:nvPr/>
        </p:nvCxnSpPr>
        <p:spPr bwMode="auto">
          <a:xfrm rot="5400000">
            <a:off x="3810794" y="3702844"/>
            <a:ext cx="1355725" cy="1265237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31" idx="4"/>
            <a:endCxn id="19" idx="7"/>
          </p:cNvCxnSpPr>
          <p:nvPr/>
        </p:nvCxnSpPr>
        <p:spPr bwMode="auto">
          <a:xfrm rot="5400000">
            <a:off x="4295775" y="3481388"/>
            <a:ext cx="649288" cy="100171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31" idx="2"/>
            <a:endCxn id="18" idx="6"/>
          </p:cNvCxnSpPr>
          <p:nvPr/>
        </p:nvCxnSpPr>
        <p:spPr bwMode="auto">
          <a:xfrm rot="10800000">
            <a:off x="4084638" y="3489325"/>
            <a:ext cx="898525" cy="317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31" idx="2"/>
            <a:endCxn id="17" idx="6"/>
          </p:cNvCxnSpPr>
          <p:nvPr/>
        </p:nvCxnSpPr>
        <p:spPr bwMode="auto">
          <a:xfrm rot="10800000">
            <a:off x="3627438" y="2955925"/>
            <a:ext cx="1355725" cy="5651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29" idx="1"/>
            <a:endCxn id="32" idx="5"/>
          </p:cNvCxnSpPr>
          <p:nvPr/>
        </p:nvCxnSpPr>
        <p:spPr bwMode="auto">
          <a:xfrm rot="16200000" flipV="1">
            <a:off x="6018213" y="2970213"/>
            <a:ext cx="644525" cy="5683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29" idx="1"/>
            <a:endCxn id="17" idx="6"/>
          </p:cNvCxnSpPr>
          <p:nvPr/>
        </p:nvCxnSpPr>
        <p:spPr bwMode="auto">
          <a:xfrm rot="16200000" flipV="1">
            <a:off x="4815681" y="1767682"/>
            <a:ext cx="620713" cy="2997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34" idx="2"/>
            <a:endCxn id="20" idx="6"/>
          </p:cNvCxnSpPr>
          <p:nvPr/>
        </p:nvCxnSpPr>
        <p:spPr bwMode="auto">
          <a:xfrm rot="10800000" flipV="1">
            <a:off x="3856038" y="3946525"/>
            <a:ext cx="2117725" cy="10668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stCxn id="33" idx="3"/>
            <a:endCxn id="21" idx="6"/>
          </p:cNvCxnSpPr>
          <p:nvPr/>
        </p:nvCxnSpPr>
        <p:spPr bwMode="auto">
          <a:xfrm rot="5400000">
            <a:off x="3933032" y="4302919"/>
            <a:ext cx="481012" cy="17018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33" idx="0"/>
            <a:endCxn id="32" idx="4"/>
          </p:cNvCxnSpPr>
          <p:nvPr/>
        </p:nvCxnSpPr>
        <p:spPr bwMode="auto">
          <a:xfrm rot="5400000" flipH="1" flipV="1">
            <a:off x="4687093" y="3405982"/>
            <a:ext cx="1706563" cy="838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25" idx="1"/>
            <a:endCxn id="24" idx="5"/>
          </p:cNvCxnSpPr>
          <p:nvPr/>
        </p:nvCxnSpPr>
        <p:spPr bwMode="auto">
          <a:xfrm rot="16200000" flipV="1">
            <a:off x="6627019" y="2239169"/>
            <a:ext cx="187325" cy="3540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26" idx="3"/>
            <a:endCxn id="25" idx="6"/>
          </p:cNvCxnSpPr>
          <p:nvPr/>
        </p:nvCxnSpPr>
        <p:spPr bwMode="auto">
          <a:xfrm rot="5400000">
            <a:off x="7345363" y="2230438"/>
            <a:ext cx="163512" cy="58896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>
            <a:stCxn id="28" idx="4"/>
            <a:endCxn id="26" idx="7"/>
          </p:cNvCxnSpPr>
          <p:nvPr/>
        </p:nvCxnSpPr>
        <p:spPr bwMode="auto">
          <a:xfrm rot="5400000">
            <a:off x="7854950" y="2011363"/>
            <a:ext cx="298450" cy="1778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>
            <a:stCxn id="28" idx="4"/>
            <a:endCxn id="27" idx="6"/>
          </p:cNvCxnSpPr>
          <p:nvPr/>
        </p:nvCxnSpPr>
        <p:spPr bwMode="auto">
          <a:xfrm rot="5400000">
            <a:off x="7788275" y="1736726"/>
            <a:ext cx="90487" cy="51911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6" idx="1"/>
            <a:endCxn id="27" idx="5"/>
          </p:cNvCxnSpPr>
          <p:nvPr/>
        </p:nvCxnSpPr>
        <p:spPr bwMode="auto">
          <a:xfrm rot="16200000" flipV="1">
            <a:off x="7572375" y="2100263"/>
            <a:ext cx="111125" cy="1873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7" idx="2"/>
            <a:endCxn id="24" idx="6"/>
          </p:cNvCxnSpPr>
          <p:nvPr/>
        </p:nvCxnSpPr>
        <p:spPr bwMode="auto">
          <a:xfrm rot="10800000" flipV="1">
            <a:off x="6583363" y="2041525"/>
            <a:ext cx="715962" cy="1841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7" idx="4"/>
            <a:endCxn id="29" idx="7"/>
          </p:cNvCxnSpPr>
          <p:nvPr/>
        </p:nvCxnSpPr>
        <p:spPr bwMode="auto">
          <a:xfrm rot="5400000">
            <a:off x="6429376" y="2568575"/>
            <a:ext cx="1397000" cy="6191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26" idx="4"/>
            <a:endCxn id="29" idx="7"/>
          </p:cNvCxnSpPr>
          <p:nvPr/>
        </p:nvCxnSpPr>
        <p:spPr bwMode="auto">
          <a:xfrm rot="5400000">
            <a:off x="6772276" y="2530475"/>
            <a:ext cx="1092200" cy="10001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stCxn id="24" idx="4"/>
            <a:endCxn id="29" idx="0"/>
          </p:cNvCxnSpPr>
          <p:nvPr/>
        </p:nvCxnSpPr>
        <p:spPr bwMode="auto">
          <a:xfrm rot="16200000" flipH="1">
            <a:off x="5997575" y="2811463"/>
            <a:ext cx="1173163" cy="274637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>
            <a:stCxn id="30" idx="3"/>
            <a:endCxn id="29" idx="6"/>
          </p:cNvCxnSpPr>
          <p:nvPr/>
        </p:nvCxnSpPr>
        <p:spPr bwMode="auto">
          <a:xfrm rot="5400000">
            <a:off x="7116763" y="3022600"/>
            <a:ext cx="392112" cy="90963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>
            <a:stCxn id="38" idx="2"/>
            <a:endCxn id="29" idx="6"/>
          </p:cNvCxnSpPr>
          <p:nvPr/>
        </p:nvCxnSpPr>
        <p:spPr bwMode="auto">
          <a:xfrm rot="10800000">
            <a:off x="6858000" y="3673475"/>
            <a:ext cx="792163" cy="3810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38" idx="2"/>
            <a:endCxn id="33" idx="6"/>
          </p:cNvCxnSpPr>
          <p:nvPr/>
        </p:nvCxnSpPr>
        <p:spPr bwMode="auto">
          <a:xfrm rot="10800000" flipV="1">
            <a:off x="5257800" y="4054475"/>
            <a:ext cx="2392363" cy="7620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37" idx="1"/>
            <a:endCxn id="29" idx="4"/>
          </p:cNvCxnSpPr>
          <p:nvPr/>
        </p:nvCxnSpPr>
        <p:spPr bwMode="auto">
          <a:xfrm rot="16200000" flipV="1">
            <a:off x="6675438" y="3856037"/>
            <a:ext cx="877888" cy="7858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37" idx="1"/>
            <a:endCxn id="33" idx="6"/>
          </p:cNvCxnSpPr>
          <p:nvPr/>
        </p:nvCxnSpPr>
        <p:spPr bwMode="auto">
          <a:xfrm rot="16200000" flipH="1" flipV="1">
            <a:off x="6318250" y="3627438"/>
            <a:ext cx="128587" cy="224948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36" idx="1"/>
            <a:endCxn id="35" idx="5"/>
          </p:cNvCxnSpPr>
          <p:nvPr/>
        </p:nvCxnSpPr>
        <p:spPr bwMode="auto">
          <a:xfrm rot="16200000" flipH="1" flipV="1">
            <a:off x="6592888" y="4913313"/>
            <a:ext cx="41275" cy="5683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>
            <a:stCxn id="36" idx="1"/>
            <a:endCxn id="29" idx="4"/>
          </p:cNvCxnSpPr>
          <p:nvPr/>
        </p:nvCxnSpPr>
        <p:spPr bwMode="auto">
          <a:xfrm rot="16200000" flipV="1">
            <a:off x="6126163" y="4405312"/>
            <a:ext cx="1366838" cy="1762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6888163" y="4373563"/>
            <a:ext cx="274637" cy="2746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56" name="Straight Connector 255"/>
          <p:cNvCxnSpPr>
            <a:stCxn id="255" idx="3"/>
            <a:endCxn id="35" idx="7"/>
          </p:cNvCxnSpPr>
          <p:nvPr/>
        </p:nvCxnSpPr>
        <p:spPr bwMode="auto">
          <a:xfrm rot="5400000">
            <a:off x="6421438" y="4516438"/>
            <a:ext cx="415925" cy="60007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>
            <a:stCxn id="29" idx="4"/>
            <a:endCxn id="35" idx="0"/>
          </p:cNvCxnSpPr>
          <p:nvPr/>
        </p:nvCxnSpPr>
        <p:spPr bwMode="auto">
          <a:xfrm rot="5400000">
            <a:off x="5890418" y="4152107"/>
            <a:ext cx="1173163" cy="4889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>
            <a:stCxn id="33" idx="6"/>
            <a:endCxn id="35" idx="2"/>
          </p:cNvCxnSpPr>
          <p:nvPr/>
        </p:nvCxnSpPr>
        <p:spPr bwMode="auto">
          <a:xfrm>
            <a:off x="5257800" y="4816475"/>
            <a:ext cx="838200" cy="3048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>
            <a:stCxn id="34" idx="4"/>
            <a:endCxn id="35" idx="0"/>
          </p:cNvCxnSpPr>
          <p:nvPr/>
        </p:nvCxnSpPr>
        <p:spPr bwMode="auto">
          <a:xfrm rot="16200000" flipH="1">
            <a:off x="5722937" y="4473576"/>
            <a:ext cx="898525" cy="1206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stCxn id="31" idx="4"/>
            <a:endCxn id="35" idx="1"/>
          </p:cNvCxnSpPr>
          <p:nvPr/>
        </p:nvCxnSpPr>
        <p:spPr bwMode="auto">
          <a:xfrm rot="16200000" flipH="1">
            <a:off x="4945063" y="3833812"/>
            <a:ext cx="1366838" cy="10144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34" idx="6"/>
            <a:endCxn id="29" idx="3"/>
          </p:cNvCxnSpPr>
          <p:nvPr/>
        </p:nvCxnSpPr>
        <p:spPr bwMode="auto">
          <a:xfrm flipV="1">
            <a:off x="6248400" y="3770313"/>
            <a:ext cx="376238" cy="17621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33" idx="7"/>
            <a:endCxn id="34" idx="3"/>
          </p:cNvCxnSpPr>
          <p:nvPr/>
        </p:nvCxnSpPr>
        <p:spPr bwMode="auto">
          <a:xfrm rot="5400000" flipH="1" flipV="1">
            <a:off x="5278438" y="3983038"/>
            <a:ext cx="676275" cy="7969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29" idx="4"/>
            <a:endCxn id="33" idx="6"/>
          </p:cNvCxnSpPr>
          <p:nvPr/>
        </p:nvCxnSpPr>
        <p:spPr bwMode="auto">
          <a:xfrm rot="5400000">
            <a:off x="5486400" y="3581400"/>
            <a:ext cx="1006475" cy="146367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stCxn id="255" idx="2"/>
          </p:cNvCxnSpPr>
          <p:nvPr/>
        </p:nvCxnSpPr>
        <p:spPr bwMode="auto">
          <a:xfrm rot="10800000" flipV="1">
            <a:off x="5562600" y="4511675"/>
            <a:ext cx="1325563" cy="2889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33" idx="0"/>
            <a:endCxn id="31" idx="4"/>
          </p:cNvCxnSpPr>
          <p:nvPr/>
        </p:nvCxnSpPr>
        <p:spPr bwMode="auto">
          <a:xfrm rot="5400000" flipH="1" flipV="1">
            <a:off x="4610101" y="4168775"/>
            <a:ext cx="1020762" cy="1587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7-Point Star 111"/>
          <p:cNvSpPr/>
          <p:nvPr/>
        </p:nvSpPr>
        <p:spPr>
          <a:xfrm>
            <a:off x="1905000" y="3124200"/>
            <a:ext cx="914400" cy="762000"/>
          </a:xfrm>
          <a:prstGeom prst="star7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4" name="7-Point Star 113"/>
          <p:cNvSpPr/>
          <p:nvPr/>
        </p:nvSpPr>
        <p:spPr>
          <a:xfrm>
            <a:off x="4724400" y="3048000"/>
            <a:ext cx="914400" cy="762000"/>
          </a:xfrm>
          <a:prstGeom prst="star7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5" name="7-Point Star 114"/>
          <p:cNvSpPr/>
          <p:nvPr/>
        </p:nvSpPr>
        <p:spPr>
          <a:xfrm>
            <a:off x="4724400" y="4419600"/>
            <a:ext cx="914400" cy="762000"/>
          </a:xfrm>
          <a:prstGeom prst="star7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7" name="7-Point Star 116"/>
          <p:cNvSpPr/>
          <p:nvPr/>
        </p:nvSpPr>
        <p:spPr>
          <a:xfrm>
            <a:off x="5486400" y="2438400"/>
            <a:ext cx="914400" cy="762000"/>
          </a:xfrm>
          <a:prstGeom prst="star7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8" name="7-Point Star 117"/>
          <p:cNvSpPr/>
          <p:nvPr/>
        </p:nvSpPr>
        <p:spPr>
          <a:xfrm>
            <a:off x="3048000" y="2514600"/>
            <a:ext cx="914400" cy="762000"/>
          </a:xfrm>
          <a:prstGeom prst="star7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1219200" y="6248400"/>
            <a:ext cx="6912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Node: Members in Karate Club; Edge: Friendship</a:t>
            </a:r>
            <a:endParaRPr lang="en-US" sz="2400" dirty="0"/>
          </a:p>
        </p:txBody>
      </p:sp>
    </p:spTree>
    <p:custDataLst>
      <p:tags r:id="rId1"/>
    </p:custDataLst>
  </p:cSld>
  <p:clrMapOvr>
    <a:masterClrMapping/>
  </p:clrMapOvr>
  <p:transition advTm="432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 animBg="1"/>
      <p:bldP spid="112" grpId="0" animBg="1"/>
      <p:bldP spid="114" grpId="0" animBg="1"/>
      <p:bldP spid="115" grpId="0" animBg="1"/>
      <p:bldP spid="117" grpId="0" animBg="1"/>
      <p:bldP spid="1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33350" y="1133475"/>
            <a:ext cx="8875713" cy="5724525"/>
            <a:chOff x="133350" y="1133475"/>
            <a:chExt cx="8875713" cy="5724525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3350" y="1133475"/>
              <a:ext cx="8875713" cy="5724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Rectangle 24"/>
            <p:cNvSpPr/>
            <p:nvPr/>
          </p:nvSpPr>
          <p:spPr bwMode="auto">
            <a:xfrm>
              <a:off x="1676400" y="2057399"/>
              <a:ext cx="3429000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CePS</a:t>
              </a:r>
              <a:r>
                <a:rPr lang="en-US" sz="2800" dirty="0">
                  <a:solidFill>
                    <a:schemeClr val="bg1"/>
                  </a:solidFill>
                </a:rPr>
                <a:t>, </a:t>
              </a:r>
              <a:r>
                <a:rPr lang="en-US" sz="2800" dirty="0" err="1" smtClean="0">
                  <a:solidFill>
                    <a:schemeClr val="bg1"/>
                  </a:solidFill>
                </a:rPr>
                <a:t>iPoG</a:t>
              </a:r>
              <a:r>
                <a:rPr lang="en-US" sz="2800" dirty="0" smtClean="0">
                  <a:solidFill>
                    <a:schemeClr val="bg1"/>
                  </a:solidFill>
                </a:rPr>
                <a:t>, Basset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>
                <a:lnSpc>
                  <a:spcPts val="20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       </a:t>
              </a:r>
              <a:r>
                <a:rPr lang="en-US" sz="2000" dirty="0">
                  <a:solidFill>
                    <a:schemeClr val="bg1"/>
                  </a:solidFill>
                </a:rPr>
                <a:t>(KDD06, </a:t>
              </a:r>
              <a:r>
                <a:rPr lang="en-US" sz="2000" dirty="0" smtClean="0">
                  <a:solidFill>
                    <a:schemeClr val="bg1"/>
                  </a:solidFill>
                </a:rPr>
                <a:t>ICDM08, CIKM09)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6" name="Oval 25"/>
            <p:cNvSpPr>
              <a:spLocks/>
            </p:cNvSpPr>
            <p:nvPr/>
          </p:nvSpPr>
          <p:spPr bwMode="auto">
            <a:xfrm>
              <a:off x="1325879" y="2255836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Q1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76400" y="3246120"/>
              <a:ext cx="3429000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FastProx</a:t>
              </a:r>
              <a:r>
                <a:rPr lang="en-US" sz="2800" dirty="0">
                  <a:solidFill>
                    <a:schemeClr val="bg1"/>
                  </a:solidFill>
                </a:rPr>
                <a:t>  </a:t>
              </a:r>
              <a:r>
                <a:rPr lang="en-US" sz="2000" dirty="0">
                  <a:solidFill>
                    <a:schemeClr val="bg1"/>
                  </a:solidFill>
                </a:rPr>
                <a:t>(ICDM06, 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    KAIS07, KDD07 b,  ICDM08)</a:t>
              </a: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/>
            <p:cNvSpPr>
              <a:spLocks/>
            </p:cNvSpPr>
            <p:nvPr/>
          </p:nvSpPr>
          <p:spPr>
            <a:xfrm>
              <a:off x="1325879" y="34290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Q3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532438" y="2057400"/>
              <a:ext cx="3290887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pTrack</a:t>
              </a:r>
              <a:r>
                <a:rPr lang="en-US" sz="2800" dirty="0">
                  <a:solidFill>
                    <a:schemeClr val="bg1"/>
                  </a:solidFill>
                </a:rPr>
                <a:t>/</a:t>
              </a:r>
              <a:r>
                <a:rPr lang="en-US" sz="2800" dirty="0" err="1">
                  <a:solidFill>
                    <a:schemeClr val="bg1"/>
                  </a:solidFill>
                </a:rPr>
                <a:t>cTrack</a:t>
              </a:r>
              <a:r>
                <a:rPr lang="en-US" sz="2800" dirty="0">
                  <a:solidFill>
                    <a:schemeClr val="bg1"/>
                  </a:solidFill>
                </a:rPr>
                <a:t>  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(SDM08,  SAM08)</a:t>
              </a: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0" name="Oval 29"/>
            <p:cNvSpPr>
              <a:spLocks/>
            </p:cNvSpPr>
            <p:nvPr/>
          </p:nvSpPr>
          <p:spPr>
            <a:xfrm>
              <a:off x="5257800" y="2258568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Q2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532438" y="3246120"/>
              <a:ext cx="3290887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FastProx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algn="ctr">
                <a:lnSpc>
                  <a:spcPts val="2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(SDM08, SAM08)</a:t>
              </a:r>
            </a:p>
          </p:txBody>
        </p:sp>
        <p:sp>
          <p:nvSpPr>
            <p:cNvPr id="32" name="Oval 31"/>
            <p:cNvSpPr>
              <a:spLocks/>
            </p:cNvSpPr>
            <p:nvPr/>
          </p:nvSpPr>
          <p:spPr>
            <a:xfrm>
              <a:off x="5260975" y="34290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Q3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1676400" y="4495799"/>
              <a:ext cx="3429000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NetShield</a:t>
              </a:r>
              <a:endParaRPr lang="en-US" sz="2400" dirty="0" smtClean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(Submitted)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 bwMode="auto">
            <a:xfrm>
              <a:off x="1325880" y="4694237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M</a:t>
              </a:r>
              <a:r>
                <a:rPr lang="en-US" sz="2800" dirty="0" smtClean="0">
                  <a:solidFill>
                    <a:schemeClr val="bg1"/>
                  </a:solidFill>
                </a:rPr>
                <a:t>1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76400" y="5684520"/>
              <a:ext cx="3429000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Colibri</a:t>
              </a:r>
              <a:r>
                <a:rPr lang="en-US" sz="2800" dirty="0" smtClean="0">
                  <a:solidFill>
                    <a:schemeClr val="bg1"/>
                  </a:solidFill>
                </a:rPr>
                <a:t>-S</a:t>
              </a:r>
            </a:p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</a:rPr>
                <a:t>(KDD08)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325880" y="58674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532438" y="4495800"/>
              <a:ext cx="3290887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T3/MT3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(CIKM08)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5257800" y="4696968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M3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532438" y="5684520"/>
              <a:ext cx="3290887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Colibri</a:t>
              </a:r>
              <a:r>
                <a:rPr lang="en-US" sz="2800" dirty="0" smtClean="0">
                  <a:solidFill>
                    <a:schemeClr val="bg1"/>
                  </a:solidFill>
                </a:rPr>
                <a:t>-D</a:t>
              </a:r>
            </a:p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</a:rPr>
                <a:t>(KDD08)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5260975" y="58674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3962400" cy="1143000"/>
          </a:xfrm>
        </p:spPr>
        <p:txBody>
          <a:bodyPr/>
          <a:lstStyle/>
          <a:p>
            <a:pPr algn="l"/>
            <a:r>
              <a:rPr lang="en-US" dirty="0" smtClean="0"/>
              <a:t>Thesis Overview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57800" y="2057400"/>
            <a:ext cx="3581400" cy="1066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advTm="74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800" dirty="0" smtClean="0"/>
              <a:t>Q2.2 </a:t>
            </a:r>
            <a:r>
              <a:rPr lang="en-US" sz="4800" i="1" dirty="0" err="1" smtClean="0"/>
              <a:t>pTrack</a:t>
            </a:r>
            <a:r>
              <a:rPr lang="en-US" sz="4800" dirty="0" smtClean="0"/>
              <a:t>: Challenge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2400" dirty="0" smtClean="0">
                <a:solidFill>
                  <a:schemeClr val="tx1"/>
                </a:solidFill>
              </a:rPr>
              <a:t>[Tong+ SDM 08]</a:t>
            </a:r>
            <a:endParaRPr lang="en-US" sz="5400" dirty="0" smtClean="0">
              <a:solidFill>
                <a:schemeClr val="tx1"/>
              </a:solidFill>
            </a:endParaRP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839200" cy="4525963"/>
          </a:xfrm>
        </p:spPr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</a:rPr>
              <a:t>Observations (</a:t>
            </a:r>
            <a:r>
              <a:rPr lang="en-US" sz="3600" i="1" dirty="0" err="1" smtClean="0">
                <a:solidFill>
                  <a:srgbClr val="FF0000"/>
                </a:solidFill>
              </a:rPr>
              <a:t>CePS</a:t>
            </a:r>
            <a:r>
              <a:rPr lang="en-US" sz="3600" i="1" dirty="0" smtClean="0">
                <a:solidFill>
                  <a:srgbClr val="FF0000"/>
                </a:solidFill>
              </a:rPr>
              <a:t>, </a:t>
            </a:r>
            <a:r>
              <a:rPr lang="en-US" sz="3600" i="1" dirty="0" err="1" smtClean="0">
                <a:solidFill>
                  <a:srgbClr val="FF0000"/>
                </a:solidFill>
              </a:rPr>
              <a:t>iPoG</a:t>
            </a:r>
            <a:r>
              <a:rPr lang="en-US" sz="3600" i="1" dirty="0" smtClean="0">
                <a:solidFill>
                  <a:srgbClr val="FF0000"/>
                </a:solidFill>
              </a:rPr>
              <a:t>, Basset</a:t>
            </a:r>
            <a:r>
              <a:rPr lang="en-US" sz="3600" dirty="0" smtClean="0">
                <a:solidFill>
                  <a:srgbClr val="FF0000"/>
                </a:solidFill>
              </a:rPr>
              <a:t>…)</a:t>
            </a:r>
          </a:p>
          <a:p>
            <a:pPr lvl="1"/>
            <a:r>
              <a:rPr lang="en-US" sz="3200" dirty="0" smtClean="0"/>
              <a:t>All for static graphs</a:t>
            </a:r>
          </a:p>
          <a:p>
            <a:pPr lvl="1"/>
            <a:r>
              <a:rPr lang="en-US" sz="3200" dirty="0" smtClean="0"/>
              <a:t>Proximity: main tool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Graphs are evolving over time!</a:t>
            </a:r>
          </a:p>
          <a:p>
            <a:pPr lvl="1"/>
            <a:r>
              <a:rPr lang="en-US" sz="3200" dirty="0" smtClean="0"/>
              <a:t>New nodes/edges show up; </a:t>
            </a:r>
          </a:p>
          <a:p>
            <a:pPr lvl="1"/>
            <a:r>
              <a:rPr lang="en-US" sz="3200" dirty="0" smtClean="0"/>
              <a:t>Existing nodes/edges die out; </a:t>
            </a:r>
          </a:p>
          <a:p>
            <a:pPr lvl="1"/>
            <a:r>
              <a:rPr lang="en-US" sz="3200" dirty="0" smtClean="0"/>
              <a:t>Edge weights change…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5638800"/>
            <a:ext cx="83058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/>
            <a:r>
              <a:rPr lang="en-US" sz="3200" dirty="0"/>
              <a:t>Q: </a:t>
            </a:r>
            <a:r>
              <a:rPr lang="en-US" sz="3200" dirty="0" smtClean="0"/>
              <a:t>How close is Philip to DBs over years? </a:t>
            </a:r>
            <a:endParaRPr lang="en-US" sz="3200" dirty="0"/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A: Track </a:t>
            </a:r>
            <a:r>
              <a:rPr lang="en-US" sz="3200" dirty="0" smtClean="0">
                <a:solidFill>
                  <a:srgbClr val="FF0000"/>
                </a:solidFill>
              </a:rPr>
              <a:t>proximity, incrementally! 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14AEAA-69CB-40B1-9B99-B2F2D2F66C2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 advTm="615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3048000" y="838200"/>
            <a:ext cx="2813209" cy="2284095"/>
            <a:chOff x="1371600" y="2057400"/>
            <a:chExt cx="5114925" cy="4152900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71600" y="2057400"/>
              <a:ext cx="5114925" cy="4152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20"/>
            <p:cNvSpPr/>
            <p:nvPr/>
          </p:nvSpPr>
          <p:spPr>
            <a:xfrm>
              <a:off x="2362200" y="3886200"/>
              <a:ext cx="533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791200" y="5029200"/>
              <a:ext cx="533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53000" y="3886200"/>
              <a:ext cx="533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572000" y="2743200"/>
              <a:ext cx="53340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-----</a:t>
              </a:r>
              <a:endParaRPr lang="en-US" dirty="0"/>
            </a:p>
          </p:txBody>
        </p:sp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" y="3733800"/>
            <a:ext cx="43998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zh-CN" smtClean="0"/>
              <a:t>Graphs are everywhere!</a:t>
            </a:r>
            <a:endParaRPr lang="en-US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3DABC1-F87D-4EEC-B98B-880C220FC06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" y="849868"/>
            <a:ext cx="22662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57200" y="313586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Internet Map [</a:t>
            </a:r>
            <a:r>
              <a:rPr lang="en-US" dirty="0" err="1" smtClean="0">
                <a:solidFill>
                  <a:srgbClr val="0000CC"/>
                </a:solidFill>
              </a:rPr>
              <a:t>Koren</a:t>
            </a:r>
            <a:r>
              <a:rPr lang="en-US" dirty="0" smtClean="0">
                <a:solidFill>
                  <a:srgbClr val="0000CC"/>
                </a:solidFill>
              </a:rPr>
              <a:t> 2009]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88586" y="3135868"/>
            <a:ext cx="19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Food Web [2007]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91000" y="3657600"/>
            <a:ext cx="240453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419600" y="6019800"/>
            <a:ext cx="18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CC"/>
                </a:solidFill>
              </a:rPr>
              <a:t>Protein Network </a:t>
            </a:r>
          </a:p>
          <a:p>
            <a:pPr algn="ctr"/>
            <a:r>
              <a:rPr lang="en-US" dirty="0" smtClean="0">
                <a:solidFill>
                  <a:srgbClr val="0000CC"/>
                </a:solidFill>
              </a:rPr>
              <a:t>[</a:t>
            </a:r>
            <a:r>
              <a:rPr lang="en-US" dirty="0" err="1" smtClean="0">
                <a:solidFill>
                  <a:srgbClr val="0000CC"/>
                </a:solidFill>
              </a:rPr>
              <a:t>Salthe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CC"/>
                </a:solidFill>
              </a:rPr>
              <a:t>2004]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9"/>
          <a:srcRect l="3600" t="6000" r="2400" b="7200"/>
          <a:stretch>
            <a:fillRect/>
          </a:stretch>
        </p:blipFill>
        <p:spPr bwMode="auto">
          <a:xfrm>
            <a:off x="6102094" y="822960"/>
            <a:ext cx="2475622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914400" y="6031468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CC"/>
                </a:solidFill>
              </a:rPr>
              <a:t>Social Network </a:t>
            </a:r>
          </a:p>
          <a:p>
            <a:pPr algn="ctr"/>
            <a:r>
              <a:rPr lang="en-US" dirty="0" smtClean="0">
                <a:solidFill>
                  <a:srgbClr val="0000CC"/>
                </a:solidFill>
              </a:rPr>
              <a:t>[Newman 2005]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10"/>
          <a:srcRect t="1920" r="2560" b="13440"/>
          <a:stretch>
            <a:fillRect/>
          </a:stretch>
        </p:blipFill>
        <p:spPr bwMode="auto">
          <a:xfrm>
            <a:off x="6629400" y="3657600"/>
            <a:ext cx="197378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6945492" y="6019800"/>
            <a:ext cx="136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CC"/>
                </a:solidFill>
              </a:rPr>
              <a:t>Web Graph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36682" y="3124200"/>
            <a:ext cx="199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CC"/>
                </a:solidFill>
              </a:rPr>
              <a:t>Terrorist Network </a:t>
            </a:r>
          </a:p>
          <a:p>
            <a:pPr algn="ctr"/>
            <a:r>
              <a:rPr lang="en-US" dirty="0" smtClean="0">
                <a:solidFill>
                  <a:srgbClr val="0000CC"/>
                </a:solidFill>
              </a:rPr>
              <a:t>[Krebs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CC"/>
                </a:solidFill>
              </a:rPr>
              <a:t>2002]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8" name="Explosion 2 7"/>
          <p:cNvSpPr/>
          <p:nvPr/>
        </p:nvSpPr>
        <p:spPr>
          <a:xfrm rot="20832020">
            <a:off x="1645959" y="2487377"/>
            <a:ext cx="6744572" cy="2743200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4800" dirty="0" smtClean="0"/>
              <a:t>Why Do We Care?</a:t>
            </a:r>
            <a:endParaRPr lang="en-US" sz="4800" dirty="0"/>
          </a:p>
        </p:txBody>
      </p:sp>
    </p:spTree>
    <p:custDataLst>
      <p:tags r:id="rId2"/>
    </p:custDataLst>
  </p:cSld>
  <p:clrMapOvr>
    <a:masterClrMapping/>
  </p:clrMapOvr>
  <p:transition advTm="416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524000"/>
          </a:xfrm>
        </p:spPr>
        <p:txBody>
          <a:bodyPr/>
          <a:lstStyle/>
          <a:p>
            <a:r>
              <a:rPr lang="en-US" sz="3500" i="1" dirty="0" err="1" smtClean="0"/>
              <a:t>pTrack</a:t>
            </a:r>
            <a:r>
              <a:rPr lang="en-US" sz="3500" dirty="0" smtClean="0"/>
              <a:t>: Trend analysis on graph level</a:t>
            </a:r>
          </a:p>
        </p:txBody>
      </p:sp>
      <p:pic>
        <p:nvPicPr>
          <p:cNvPr id="3379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354138" y="1646238"/>
            <a:ext cx="6342062" cy="4525962"/>
          </a:xfrm>
        </p:spPr>
      </p:pic>
      <p:pic>
        <p:nvPicPr>
          <p:cNvPr id="3379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28800" y="2133600"/>
            <a:ext cx="5743575" cy="3829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rot="16200000" flipV="1">
            <a:off x="3771900" y="4686300"/>
            <a:ext cx="457200" cy="381000"/>
          </a:xfrm>
          <a:prstGeom prst="straightConnector1">
            <a:avLst/>
          </a:prstGeom>
          <a:ln w="57150">
            <a:solidFill>
              <a:srgbClr val="6633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 flipV="1">
            <a:off x="5448300" y="2705100"/>
            <a:ext cx="533400" cy="304800"/>
          </a:xfrm>
          <a:prstGeom prst="straightConnector1">
            <a:avLst/>
          </a:prstGeom>
          <a:ln w="57150">
            <a:solidFill>
              <a:srgbClr val="00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240338" y="3352800"/>
            <a:ext cx="2133600" cy="243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411538" y="5038725"/>
            <a:ext cx="223678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663300"/>
                </a:solidFill>
              </a:rPr>
              <a:t>M. Jordan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397500" y="2905125"/>
            <a:ext cx="20050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006600"/>
                </a:solidFill>
              </a:rPr>
              <a:t>G.Hinton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6200000" flipV="1">
            <a:off x="2857500" y="2705100"/>
            <a:ext cx="1143000" cy="1524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116138" y="3276600"/>
            <a:ext cx="18256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FF0000"/>
                </a:solidFill>
              </a:rPr>
              <a:t>C. Koch</a:t>
            </a:r>
          </a:p>
        </p:txBody>
      </p:sp>
      <p:cxnSp>
        <p:nvCxnSpPr>
          <p:cNvPr id="17" name="Straight Arrow Connector 16"/>
          <p:cNvCxnSpPr>
            <a:stCxn id="18" idx="1"/>
          </p:cNvCxnSpPr>
          <p:nvPr/>
        </p:nvCxnSpPr>
        <p:spPr>
          <a:xfrm rot="10800000" flipV="1">
            <a:off x="4114800" y="1541463"/>
            <a:ext cx="585788" cy="515937"/>
          </a:xfrm>
          <a:prstGeom prst="straightConnector1">
            <a:avLst/>
          </a:prstGeom>
          <a:ln w="5715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700588" y="1219200"/>
            <a:ext cx="274955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>
                <a:solidFill>
                  <a:srgbClr val="0000FF"/>
                </a:solidFill>
              </a:rPr>
              <a:t>T. Sejnowski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6646863" y="5557838"/>
            <a:ext cx="7270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2000" b="1"/>
              <a:t>Year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28600" y="1524000"/>
            <a:ext cx="3276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/>
              <a:t>Rank of Influence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A501E-8371-4536-BB9C-AC1FEB162B6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 advTm="722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/>
      <p:bldP spid="10" grpId="0"/>
      <p:bldP spid="14" grpId="0"/>
      <p:bldP spid="18" grpId="0"/>
      <p:bldP spid="24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dirty="0" err="1" smtClean="0"/>
              <a:t>pTrack</a:t>
            </a:r>
            <a:r>
              <a:rPr lang="en-US" dirty="0" smtClean="0"/>
              <a:t>: Problem Definitions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dirty="0" smtClean="0"/>
              <a:t>[Given]</a:t>
            </a:r>
            <a:r>
              <a:rPr lang="en-US" dirty="0" smtClean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large, skewed time-evolving </a:t>
            </a:r>
            <a:r>
              <a:rPr lang="en-US" altLang="zh-CN" dirty="0" smtClean="0"/>
              <a:t>bipartite </a:t>
            </a:r>
            <a:r>
              <a:rPr lang="en-US" dirty="0" smtClean="0"/>
              <a:t>graphs,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the query nodes of interest</a:t>
            </a:r>
          </a:p>
          <a:p>
            <a:pPr eaLnBrk="1" hangingPunct="1">
              <a:lnSpc>
                <a:spcPct val="90000"/>
              </a:lnSpc>
            </a:pPr>
            <a:r>
              <a:rPr lang="en-US" b="1" dirty="0" smtClean="0"/>
              <a:t>[Track]</a:t>
            </a:r>
            <a:r>
              <a:rPr lang="en-US" dirty="0" smtClean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(1) top-k most related nodes for each query node at each time step t;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(2) the proximity score (or rank of proximity) between any two query nodes at each time step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FFB634-2092-415D-A763-6C75B41FBAD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  <p:transition advTm="24828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 sz="2700" smtClean="0"/>
              <a:t>pTrack: Philip S. Yu’s Top-5 conferences up to each year</a:t>
            </a:r>
          </a:p>
        </p:txBody>
      </p:sp>
      <p:graphicFrame>
        <p:nvGraphicFramePr>
          <p:cNvPr id="197635" name="Group 3"/>
          <p:cNvGraphicFramePr>
            <a:graphicFrameLocks noGrp="1"/>
          </p:cNvGraphicFramePr>
          <p:nvPr>
            <p:ph idx="1"/>
          </p:nvPr>
        </p:nvGraphicFramePr>
        <p:xfrm>
          <a:off x="76200" y="1600200"/>
          <a:ext cx="8991600" cy="2292668"/>
        </p:xfrm>
        <a:graphic>
          <a:graphicData uri="http://schemas.openxmlformats.org/drawingml/2006/table">
            <a:tbl>
              <a:tblPr/>
              <a:tblGrid>
                <a:gridCol w="2247900"/>
                <a:gridCol w="2400300"/>
                <a:gridCol w="2095500"/>
                <a:gridCol w="2247900"/>
              </a:tblGrid>
              <a:tr h="152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ICDE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ICDCS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SIGMETRICS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PDIS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VLDB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CIKM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ICDCS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ICDE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SIGMETRICS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ICMCS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KDD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SIGMOD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ICDM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CIKM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ICDCS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ICDM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KDD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ICDE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SDM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VLDB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3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8932" name="Line 20"/>
          <p:cNvSpPr>
            <a:spLocks noChangeShapeType="1"/>
          </p:cNvSpPr>
          <p:nvPr/>
        </p:nvSpPr>
        <p:spPr bwMode="auto">
          <a:xfrm>
            <a:off x="1066800" y="4038600"/>
            <a:ext cx="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8933" name="Text Box 21"/>
          <p:cNvSpPr txBox="1">
            <a:spLocks noChangeArrowheads="1"/>
          </p:cNvSpPr>
          <p:nvPr/>
        </p:nvSpPr>
        <p:spPr bwMode="auto">
          <a:xfrm>
            <a:off x="349250" y="4727575"/>
            <a:ext cx="23399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FF"/>
                </a:solidFill>
              </a:rPr>
              <a:t>Databases</a:t>
            </a:r>
          </a:p>
          <a:p>
            <a:r>
              <a:rPr lang="en-US" sz="2400">
                <a:solidFill>
                  <a:srgbClr val="FF9900"/>
                </a:solidFill>
              </a:rPr>
              <a:t>Performance</a:t>
            </a:r>
          </a:p>
          <a:p>
            <a:r>
              <a:rPr lang="en-US" sz="2400">
                <a:solidFill>
                  <a:srgbClr val="00B050"/>
                </a:solidFill>
              </a:rPr>
              <a:t>Distributed Sys.</a:t>
            </a:r>
          </a:p>
        </p:txBody>
      </p:sp>
      <p:sp>
        <p:nvSpPr>
          <p:cNvPr id="38934" name="Line 22"/>
          <p:cNvSpPr>
            <a:spLocks noChangeShapeType="1"/>
          </p:cNvSpPr>
          <p:nvPr/>
        </p:nvSpPr>
        <p:spPr bwMode="auto">
          <a:xfrm>
            <a:off x="7499350" y="4067175"/>
            <a:ext cx="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8935" name="Text Box 23"/>
          <p:cNvSpPr txBox="1">
            <a:spLocks noChangeArrowheads="1"/>
          </p:cNvSpPr>
          <p:nvPr/>
        </p:nvSpPr>
        <p:spPr bwMode="auto">
          <a:xfrm>
            <a:off x="6781800" y="4756150"/>
            <a:ext cx="18288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FF"/>
                </a:solidFill>
              </a:rPr>
              <a:t>Databases</a:t>
            </a:r>
          </a:p>
          <a:p>
            <a:r>
              <a:rPr lang="en-US" sz="2400">
                <a:solidFill>
                  <a:srgbClr val="FF0000"/>
                </a:solidFill>
              </a:rPr>
              <a:t>Data Mining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1600200"/>
            <a:ext cx="1752600" cy="381000"/>
          </a:xfrm>
          <a:prstGeom prst="rect">
            <a:avLst/>
          </a:prstGeom>
          <a:solidFill>
            <a:srgbClr val="0000C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3048000"/>
            <a:ext cx="1752600" cy="381000"/>
          </a:xfrm>
          <a:prstGeom prst="rect">
            <a:avLst/>
          </a:prstGeom>
          <a:solidFill>
            <a:srgbClr val="0000C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1981200"/>
            <a:ext cx="1752600" cy="3810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2667000"/>
            <a:ext cx="1752600" cy="38100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4800" y="2362200"/>
            <a:ext cx="1752600" cy="304800"/>
          </a:xfrm>
          <a:prstGeom prst="rect">
            <a:avLst/>
          </a:prstGeom>
          <a:solidFill>
            <a:srgbClr val="FF99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400800" y="3962400"/>
            <a:ext cx="2667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3962400"/>
            <a:ext cx="2667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86600" y="2362200"/>
            <a:ext cx="1752600" cy="381000"/>
          </a:xfrm>
          <a:prstGeom prst="rect">
            <a:avLst/>
          </a:prstGeom>
          <a:solidFill>
            <a:srgbClr val="0000C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86600" y="3048000"/>
            <a:ext cx="1752600" cy="381000"/>
          </a:xfrm>
          <a:prstGeom prst="rect">
            <a:avLst/>
          </a:prstGeom>
          <a:solidFill>
            <a:srgbClr val="0000C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86600" y="1600200"/>
            <a:ext cx="1752600" cy="381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086600" y="1981200"/>
            <a:ext cx="1752600" cy="381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86600" y="2743200"/>
            <a:ext cx="1752600" cy="3048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38948" name="Rectangle 20"/>
          <p:cNvSpPr>
            <a:spLocks noChangeArrowheads="1"/>
          </p:cNvSpPr>
          <p:nvPr/>
        </p:nvSpPr>
        <p:spPr bwMode="auto">
          <a:xfrm>
            <a:off x="3048000" y="4419600"/>
            <a:ext cx="3370263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dirty="0"/>
              <a:t>DBLP: (Au. x Conf.)</a:t>
            </a:r>
          </a:p>
          <a:p>
            <a:r>
              <a:rPr lang="en-US" altLang="zh-CN" sz="2800" dirty="0">
                <a:solidFill>
                  <a:srgbClr val="006600"/>
                </a:solidFill>
              </a:rPr>
              <a:t>  - 400</a:t>
            </a:r>
            <a:r>
              <a:rPr lang="en-US" altLang="zh-CN" sz="2800" dirty="0"/>
              <a:t>k </a:t>
            </a:r>
            <a:r>
              <a:rPr lang="en-US" altLang="zh-CN" sz="2800" dirty="0" smtClean="0"/>
              <a:t>authors</a:t>
            </a:r>
            <a:r>
              <a:rPr lang="en-US" altLang="zh-CN" sz="2800" dirty="0"/>
              <a:t>, </a:t>
            </a:r>
          </a:p>
          <a:p>
            <a:r>
              <a:rPr lang="en-US" altLang="zh-CN" sz="2800" dirty="0">
                <a:solidFill>
                  <a:srgbClr val="003399"/>
                </a:solidFill>
              </a:rPr>
              <a:t>  - 3.5k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conferences </a:t>
            </a:r>
            <a:endParaRPr lang="en-US" altLang="zh-CN" sz="2800" dirty="0"/>
          </a:p>
          <a:p>
            <a:r>
              <a:rPr lang="en-US" altLang="zh-CN" sz="2800" dirty="0"/>
              <a:t>  - 20 </a:t>
            </a:r>
            <a:r>
              <a:rPr lang="en-US" altLang="zh-CN" sz="2800" dirty="0" smtClean="0"/>
              <a:t>years</a:t>
            </a:r>
            <a:endParaRPr lang="en-US" sz="280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A235B-E9D3-4F3E-BD04-4D4A490221D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 advTm="406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1464517"/>
            <a:ext cx="6477000" cy="5012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TextBox 5"/>
          <p:cNvSpPr txBox="1">
            <a:spLocks noChangeArrowheads="1"/>
          </p:cNvSpPr>
          <p:nvPr/>
        </p:nvSpPr>
        <p:spPr bwMode="auto">
          <a:xfrm>
            <a:off x="1752600" y="1295400"/>
            <a:ext cx="5105400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/>
              <a:t>Prox. Rank</a:t>
            </a:r>
          </a:p>
        </p:txBody>
      </p:sp>
      <p:sp>
        <p:nvSpPr>
          <p:cNvPr id="39941" name="TextBox 6"/>
          <p:cNvSpPr txBox="1">
            <a:spLocks noChangeArrowheads="1"/>
          </p:cNvSpPr>
          <p:nvPr/>
        </p:nvSpPr>
        <p:spPr bwMode="auto">
          <a:xfrm>
            <a:off x="6553200" y="5638800"/>
            <a:ext cx="9445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/>
              <a:t>Year</a:t>
            </a:r>
            <a:endParaRPr lang="en-US" sz="3600" b="1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808162" y="3429000"/>
            <a:ext cx="5354638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Data Mining and Databases </a:t>
            </a:r>
          </a:p>
          <a:p>
            <a:r>
              <a:rPr lang="en-US" sz="3200" dirty="0">
                <a:solidFill>
                  <a:srgbClr val="FF0000"/>
                </a:solidFill>
              </a:rPr>
              <a:t>are getting closer &amp; closer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51F739-D043-47E5-85F3-4FD2D4E3C2D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1066800" y="1371600"/>
            <a:ext cx="381000" cy="106680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945" name="TextBox 9"/>
          <p:cNvSpPr txBox="1">
            <a:spLocks noChangeArrowheads="1"/>
          </p:cNvSpPr>
          <p:nvPr/>
        </p:nvSpPr>
        <p:spPr bwMode="auto">
          <a:xfrm>
            <a:off x="66675" y="1600200"/>
            <a:ext cx="11525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(Closer)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973887" y="76200"/>
            <a:ext cx="2017713" cy="3048000"/>
            <a:chOff x="685800" y="2311400"/>
            <a:chExt cx="2017713" cy="3048000"/>
          </a:xfrm>
        </p:grpSpPr>
        <p:sp>
          <p:nvSpPr>
            <p:cNvPr id="12" name="Oval 11"/>
            <p:cNvSpPr/>
            <p:nvPr/>
          </p:nvSpPr>
          <p:spPr bwMode="auto">
            <a:xfrm>
              <a:off x="685800" y="2311400"/>
              <a:ext cx="609600" cy="42703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/>
                <a:t>John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846263" y="3225800"/>
              <a:ext cx="857250" cy="366713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/>
                <a:t>KDD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685800" y="2860675"/>
              <a:ext cx="609600" cy="42703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/>
                <a:t>Tom</a:t>
              </a: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685800" y="3348038"/>
              <a:ext cx="609600" cy="427037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/>
                <a:t>Bob</a:t>
              </a: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685800" y="3897313"/>
              <a:ext cx="609600" cy="42545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/>
                <a:t>Carl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685800" y="4445000"/>
              <a:ext cx="609600" cy="42703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/>
                <a:t>Van</a:t>
              </a: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685800" y="4932363"/>
              <a:ext cx="609600" cy="427037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/>
                <a:t>Roy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1846263" y="4811713"/>
              <a:ext cx="854075" cy="36512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/>
                <a:t>RECOMB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1846263" y="4140200"/>
              <a:ext cx="857250" cy="366713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 smtClean="0"/>
                <a:t>ICML</a:t>
              </a:r>
              <a:endParaRPr lang="en-US" sz="1400" b="1" dirty="0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1844675" y="2555875"/>
              <a:ext cx="855663" cy="36512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 smtClean="0"/>
                <a:t>VLDB</a:t>
              </a:r>
              <a:endParaRPr lang="en-US" sz="1400" b="1" dirty="0"/>
            </a:p>
          </p:txBody>
        </p:sp>
        <p:cxnSp>
          <p:nvCxnSpPr>
            <p:cNvPr id="22" name="Straight Connector 21"/>
            <p:cNvCxnSpPr>
              <a:stCxn id="12" idx="6"/>
              <a:endCxn id="21" idx="1"/>
            </p:cNvCxnSpPr>
            <p:nvPr/>
          </p:nvCxnSpPr>
          <p:spPr bwMode="auto">
            <a:xfrm>
              <a:off x="1295400" y="2525713"/>
              <a:ext cx="549275" cy="212725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4" idx="6"/>
              <a:endCxn id="21" idx="1"/>
            </p:cNvCxnSpPr>
            <p:nvPr/>
          </p:nvCxnSpPr>
          <p:spPr bwMode="auto">
            <a:xfrm flipV="1">
              <a:off x="1295400" y="2738438"/>
              <a:ext cx="549275" cy="334962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4" idx="6"/>
              <a:endCxn id="13" idx="1"/>
            </p:cNvCxnSpPr>
            <p:nvPr/>
          </p:nvCxnSpPr>
          <p:spPr bwMode="auto">
            <a:xfrm>
              <a:off x="1295400" y="3073400"/>
              <a:ext cx="550863" cy="334963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5" idx="6"/>
              <a:endCxn id="13" idx="1"/>
            </p:cNvCxnSpPr>
            <p:nvPr/>
          </p:nvCxnSpPr>
          <p:spPr bwMode="auto">
            <a:xfrm flipV="1">
              <a:off x="1295400" y="3408363"/>
              <a:ext cx="550863" cy="152400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5" idx="6"/>
              <a:endCxn id="21" idx="1"/>
            </p:cNvCxnSpPr>
            <p:nvPr/>
          </p:nvCxnSpPr>
          <p:spPr bwMode="auto">
            <a:xfrm flipV="1">
              <a:off x="1295400" y="2738438"/>
              <a:ext cx="549275" cy="822325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6"/>
              <a:endCxn id="13" idx="1"/>
            </p:cNvCxnSpPr>
            <p:nvPr/>
          </p:nvCxnSpPr>
          <p:spPr bwMode="auto">
            <a:xfrm>
              <a:off x="1295400" y="2525713"/>
              <a:ext cx="550863" cy="882650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6" idx="6"/>
              <a:endCxn id="20" idx="1"/>
            </p:cNvCxnSpPr>
            <p:nvPr/>
          </p:nvCxnSpPr>
          <p:spPr bwMode="auto">
            <a:xfrm>
              <a:off x="1295400" y="4110038"/>
              <a:ext cx="550863" cy="212725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0" idx="1"/>
              <a:endCxn id="17" idx="6"/>
            </p:cNvCxnSpPr>
            <p:nvPr/>
          </p:nvCxnSpPr>
          <p:spPr bwMode="auto">
            <a:xfrm rot="10800000" flipV="1">
              <a:off x="1295400" y="4322763"/>
              <a:ext cx="550863" cy="336550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9" idx="1"/>
              <a:endCxn id="17" idx="6"/>
            </p:cNvCxnSpPr>
            <p:nvPr/>
          </p:nvCxnSpPr>
          <p:spPr bwMode="auto">
            <a:xfrm rot="10800000">
              <a:off x="1295400" y="4659313"/>
              <a:ext cx="550863" cy="334962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9" idx="1"/>
              <a:endCxn id="18" idx="6"/>
            </p:cNvCxnSpPr>
            <p:nvPr/>
          </p:nvCxnSpPr>
          <p:spPr bwMode="auto">
            <a:xfrm rot="10800000" flipV="1">
              <a:off x="1295400" y="4994275"/>
              <a:ext cx="550863" cy="152400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6" idx="6"/>
              <a:endCxn id="13" idx="1"/>
            </p:cNvCxnSpPr>
            <p:nvPr/>
          </p:nvCxnSpPr>
          <p:spPr bwMode="auto">
            <a:xfrm flipV="1">
              <a:off x="1295400" y="3408363"/>
              <a:ext cx="550863" cy="701675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5" idx="6"/>
              <a:endCxn id="20" idx="1"/>
            </p:cNvCxnSpPr>
            <p:nvPr/>
          </p:nvCxnSpPr>
          <p:spPr bwMode="auto">
            <a:xfrm>
              <a:off x="1295400" y="3561557"/>
              <a:ext cx="550863" cy="762000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6477000" cy="1143000"/>
          </a:xfrm>
        </p:spPr>
        <p:txBody>
          <a:bodyPr/>
          <a:lstStyle/>
          <a:p>
            <a:pPr algn="l" eaLnBrk="1" hangingPunct="1"/>
            <a:r>
              <a:rPr lang="en-US" sz="3600" dirty="0" smtClean="0"/>
              <a:t>KDD’s Rank </a:t>
            </a:r>
            <a:r>
              <a:rPr lang="en-US" sz="3600" dirty="0" err="1" smtClean="0"/>
              <a:t>wrt</a:t>
            </a:r>
            <a:r>
              <a:rPr lang="en-US" sz="3600" dirty="0" smtClean="0"/>
              <a:t>. VLDB over years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704892" y="3048000"/>
            <a:ext cx="677108" cy="102688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3200" b="1" dirty="0" smtClean="0">
                <a:solidFill>
                  <a:srgbClr val="007635"/>
                </a:solidFill>
              </a:rPr>
              <a:t>…….</a:t>
            </a:r>
            <a:endParaRPr lang="en-US" sz="3200" b="1" dirty="0">
              <a:solidFill>
                <a:srgbClr val="007635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advTm="363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458200" cy="1143000"/>
          </a:xfrm>
        </p:spPr>
        <p:txBody>
          <a:bodyPr/>
          <a:lstStyle/>
          <a:p>
            <a:r>
              <a:rPr lang="en-US" sz="4000" dirty="0" smtClean="0"/>
              <a:t>Q2: </a:t>
            </a:r>
            <a:r>
              <a:rPr lang="en-US" sz="4000" i="1" dirty="0" err="1" smtClean="0"/>
              <a:t>pTrack</a:t>
            </a:r>
            <a:r>
              <a:rPr lang="en-US" sz="4000" dirty="0" smtClean="0"/>
              <a:t> on Bipartite Graphs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686800" cy="4525963"/>
          </a:xfrm>
        </p:spPr>
        <p:txBody>
          <a:bodyPr/>
          <a:lstStyle/>
          <a:p>
            <a:r>
              <a:rPr lang="en-US" dirty="0" smtClean="0"/>
              <a:t>Computational  Challenges (assuming              ) </a:t>
            </a:r>
          </a:p>
          <a:p>
            <a:pPr lvl="1"/>
            <a:r>
              <a:rPr lang="en-US" dirty="0" smtClean="0"/>
              <a:t>Iterative method </a:t>
            </a:r>
            <a:r>
              <a:rPr lang="en-US" i="1" dirty="0" smtClean="0"/>
              <a:t>O(m)</a:t>
            </a:r>
          </a:p>
          <a:p>
            <a:pPr lvl="1"/>
            <a:r>
              <a:rPr lang="en-US" dirty="0" smtClean="0"/>
              <a:t>Straight-forward update </a:t>
            </a:r>
          </a:p>
          <a:p>
            <a:r>
              <a:rPr lang="en-US" dirty="0" smtClean="0"/>
              <a:t>Example</a:t>
            </a:r>
          </a:p>
          <a:p>
            <a:pPr lvl="1"/>
            <a:r>
              <a:rPr lang="en-US" dirty="0" err="1" smtClean="0"/>
              <a:t>NetFlix</a:t>
            </a:r>
            <a:r>
              <a:rPr lang="en-US" dirty="0" smtClean="0"/>
              <a:t> (2.6m users x 18k movies, 100m ratings)</a:t>
            </a:r>
          </a:p>
          <a:p>
            <a:pPr lvl="1"/>
            <a:r>
              <a:rPr lang="en-US" dirty="0" smtClean="0"/>
              <a:t>Both need </a:t>
            </a:r>
            <a:r>
              <a:rPr lang="en-US" b="1" dirty="0" smtClean="0">
                <a:solidFill>
                  <a:srgbClr val="FF0000"/>
                </a:solidFill>
              </a:rPr>
              <a:t>&gt;1hr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graphicFrame>
        <p:nvGraphicFramePr>
          <p:cNvPr id="192515" name="Object 3"/>
          <p:cNvGraphicFramePr>
            <a:graphicFrameLocks noChangeAspect="1"/>
          </p:cNvGraphicFramePr>
          <p:nvPr/>
        </p:nvGraphicFramePr>
        <p:xfrm>
          <a:off x="4916488" y="2444750"/>
          <a:ext cx="2093912" cy="603250"/>
        </p:xfrm>
        <a:graphic>
          <a:graphicData uri="http://schemas.openxmlformats.org/presentationml/2006/ole">
            <p:oleObj spid="_x0000_s192515" name="Equation" r:id="rId4" imgW="838080" imgH="241200" progId="Equation.DSMT4">
              <p:embed/>
            </p:oleObj>
          </a:graphicData>
        </a:graphic>
      </p:graphicFrame>
      <p:graphicFrame>
        <p:nvGraphicFramePr>
          <p:cNvPr id="192517" name="Object 3"/>
          <p:cNvGraphicFramePr>
            <a:graphicFrameLocks noChangeAspect="1"/>
          </p:cNvGraphicFramePr>
          <p:nvPr/>
        </p:nvGraphicFramePr>
        <p:xfrm>
          <a:off x="7150100" y="1409700"/>
          <a:ext cx="1079500" cy="571500"/>
        </p:xfrm>
        <a:graphic>
          <a:graphicData uri="http://schemas.openxmlformats.org/presentationml/2006/ole">
            <p:oleObj spid="_x0000_s192517" name="Equation" r:id="rId5" imgW="431640" imgH="228600" progId="Equation.DSMT4">
              <p:embed/>
            </p:oleObj>
          </a:graphicData>
        </a:graphic>
      </p:graphicFrame>
    </p:spTree>
  </p:cSld>
  <p:clrMapOvr>
    <a:masterClrMapping/>
  </p:clrMapOvr>
  <p:transition advTm="20750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Q2: </a:t>
            </a:r>
            <a:r>
              <a:rPr lang="en-US" i="1" dirty="0" err="1" smtClean="0"/>
              <a:t>pTrack</a:t>
            </a:r>
            <a:r>
              <a:rPr lang="en-US" dirty="0" smtClean="0"/>
              <a:t> on Bipartite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4525963"/>
          </a:xfrm>
        </p:spPr>
        <p:txBody>
          <a:bodyPr/>
          <a:lstStyle/>
          <a:p>
            <a:r>
              <a:rPr lang="en-US" sz="2800" dirty="0" smtClean="0"/>
              <a:t>Observation #1</a:t>
            </a:r>
          </a:p>
          <a:p>
            <a:pPr lvl="1"/>
            <a:r>
              <a:rPr lang="en-US" sz="2400" dirty="0" smtClean="0"/>
              <a:t>n</a:t>
            </a:r>
            <a:r>
              <a:rPr lang="en-US" sz="2400" baseline="-25000" dirty="0" smtClean="0"/>
              <a:t>1  </a:t>
            </a:r>
            <a:r>
              <a:rPr lang="en-US" sz="2400" dirty="0" smtClean="0"/>
              <a:t>authors; n</a:t>
            </a:r>
            <a:r>
              <a:rPr lang="en-US" sz="2400" baseline="-25000" dirty="0" smtClean="0"/>
              <a:t>2  </a:t>
            </a:r>
            <a:r>
              <a:rPr lang="en-US" sz="2400" dirty="0" smtClean="0"/>
              <a:t>conferences;</a:t>
            </a:r>
          </a:p>
          <a:p>
            <a:pPr lvl="1"/>
            <a:r>
              <a:rPr lang="en-US" sz="2400" dirty="0" smtClean="0"/>
              <a:t>n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&gt;&gt; n</a:t>
            </a:r>
            <a:r>
              <a:rPr lang="en-US" sz="2400" baseline="-25000" dirty="0" smtClean="0"/>
              <a:t>2 </a:t>
            </a:r>
          </a:p>
          <a:p>
            <a:pPr lvl="2"/>
            <a:r>
              <a:rPr lang="en-US" dirty="0" smtClean="0"/>
              <a:t>e.g., 400k authors, 3.5k </a:t>
            </a:r>
            <a:r>
              <a:rPr lang="en-US" dirty="0" err="1" smtClean="0"/>
              <a:t>conf.s</a:t>
            </a:r>
            <a:r>
              <a:rPr lang="en-US" dirty="0" smtClean="0"/>
              <a:t> in DBLP</a:t>
            </a:r>
            <a:endParaRPr lang="en-US" baseline="-25000" dirty="0" smtClean="0"/>
          </a:p>
          <a:p>
            <a:r>
              <a:rPr lang="en-US" sz="2800" dirty="0" smtClean="0"/>
              <a:t>Observation #2</a:t>
            </a:r>
          </a:p>
          <a:p>
            <a:pPr lvl="1"/>
            <a:r>
              <a:rPr lang="en-US" sz="2400" dirty="0" smtClean="0"/>
              <a:t>m edges changed, (n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authors, n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</a:t>
            </a:r>
            <a:r>
              <a:rPr lang="en-US" sz="2400" dirty="0" err="1" smtClean="0"/>
              <a:t>conf.s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rank of update =                                = update</a:t>
            </a:r>
          </a:p>
          <a:p>
            <a:r>
              <a:rPr lang="en-US" dirty="0" smtClean="0"/>
              <a:t>Proposed algorithm: </a:t>
            </a:r>
            <a:r>
              <a:rPr lang="en-US" i="1" dirty="0" smtClean="0"/>
              <a:t>Fast-Update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4937760"/>
            <a:ext cx="9144000" cy="1920240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000" dirty="0" smtClean="0">
                <a:solidFill>
                  <a:srgbClr val="FF0000"/>
                </a:solidFill>
              </a:rPr>
              <a:t>Theorem: (Tong+ 2008)</a:t>
            </a:r>
          </a:p>
          <a:p>
            <a:pPr>
              <a:defRPr/>
            </a:pPr>
            <a:r>
              <a:rPr lang="en-US" sz="4000" dirty="0" smtClean="0">
                <a:solidFill>
                  <a:srgbClr val="FF0000"/>
                </a:solidFill>
              </a:rPr>
              <a:t> (1) </a:t>
            </a:r>
            <a:r>
              <a:rPr lang="en-US" sz="4000" i="1" dirty="0" smtClean="0">
                <a:solidFill>
                  <a:srgbClr val="FF0000"/>
                </a:solidFill>
              </a:rPr>
              <a:t>Fast-Update</a:t>
            </a:r>
            <a:r>
              <a:rPr lang="en-US" sz="4000" dirty="0" smtClean="0">
                <a:solidFill>
                  <a:srgbClr val="FF0000"/>
                </a:solidFill>
              </a:rPr>
              <a:t> has no quality loss</a:t>
            </a:r>
          </a:p>
          <a:p>
            <a:pPr>
              <a:defRPr/>
            </a:pPr>
            <a:r>
              <a:rPr lang="en-US" sz="4000" dirty="0" smtClean="0">
                <a:solidFill>
                  <a:srgbClr val="FF0000"/>
                </a:solidFill>
              </a:rPr>
              <a:t> (2) </a:t>
            </a:r>
            <a:r>
              <a:rPr lang="en-US" sz="4000" i="1" dirty="0" smtClean="0">
                <a:solidFill>
                  <a:srgbClr val="FF0000"/>
                </a:solidFill>
              </a:rPr>
              <a:t>Fast-Update</a:t>
            </a:r>
            <a:r>
              <a:rPr lang="en-US" sz="4000" dirty="0" smtClean="0">
                <a:solidFill>
                  <a:srgbClr val="FF0000"/>
                </a:solidFill>
              </a:rPr>
              <a:t> is </a:t>
            </a:r>
            <a:endParaRPr lang="en-US" sz="4000" dirty="0">
              <a:solidFill>
                <a:srgbClr val="FF0000"/>
              </a:solidFill>
            </a:endParaRPr>
          </a:p>
        </p:txBody>
      </p:sp>
      <p:grpSp>
        <p:nvGrpSpPr>
          <p:cNvPr id="8" name="Group 23"/>
          <p:cNvGrpSpPr>
            <a:grpSpLocks noChangeAspect="1"/>
          </p:cNvGrpSpPr>
          <p:nvPr/>
        </p:nvGrpSpPr>
        <p:grpSpPr bwMode="auto">
          <a:xfrm>
            <a:off x="7086600" y="1295400"/>
            <a:ext cx="1424620" cy="3487105"/>
            <a:chOff x="2362200" y="152407"/>
            <a:chExt cx="2286000" cy="5867397"/>
          </a:xfrm>
        </p:grpSpPr>
        <p:sp>
          <p:nvSpPr>
            <p:cNvPr id="10" name="Oval 9"/>
            <p:cNvSpPr/>
            <p:nvPr/>
          </p:nvSpPr>
          <p:spPr>
            <a:xfrm>
              <a:off x="2362200" y="2055852"/>
              <a:ext cx="381593" cy="38143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362200" y="2590611"/>
              <a:ext cx="381593" cy="38143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362200" y="1446300"/>
              <a:ext cx="381593" cy="38143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2200" y="3200163"/>
              <a:ext cx="381593" cy="38143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362200" y="3888245"/>
              <a:ext cx="381593" cy="37769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362200" y="4572586"/>
              <a:ext cx="381593" cy="38143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362200" y="5103606"/>
              <a:ext cx="381593" cy="38143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362200" y="5638367"/>
              <a:ext cx="381593" cy="38143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362200" y="761959"/>
              <a:ext cx="381593" cy="38143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62200" y="152407"/>
              <a:ext cx="381593" cy="38143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91713" y="1143396"/>
              <a:ext cx="456487" cy="381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/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191713" y="2134382"/>
              <a:ext cx="456487" cy="3776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191713" y="3046839"/>
              <a:ext cx="456487" cy="381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/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191713" y="4037828"/>
              <a:ext cx="456487" cy="381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/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24" name="Straight Connector 23"/>
            <p:cNvCxnSpPr>
              <a:stCxn id="19" idx="6"/>
              <a:endCxn id="20" idx="1"/>
            </p:cNvCxnSpPr>
            <p:nvPr/>
          </p:nvCxnSpPr>
          <p:spPr>
            <a:xfrm>
              <a:off x="2743793" y="343126"/>
              <a:ext cx="1447920" cy="9909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8" idx="6"/>
              <a:endCxn id="20" idx="1"/>
            </p:cNvCxnSpPr>
            <p:nvPr/>
          </p:nvCxnSpPr>
          <p:spPr>
            <a:xfrm>
              <a:off x="2743793" y="952676"/>
              <a:ext cx="1447920" cy="3814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6"/>
              <a:endCxn id="20" idx="1"/>
            </p:cNvCxnSpPr>
            <p:nvPr/>
          </p:nvCxnSpPr>
          <p:spPr>
            <a:xfrm flipV="1">
              <a:off x="2743793" y="1334113"/>
              <a:ext cx="1447920" cy="3029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0" idx="1"/>
              <a:endCxn id="13" idx="6"/>
            </p:cNvCxnSpPr>
            <p:nvPr/>
          </p:nvCxnSpPr>
          <p:spPr>
            <a:xfrm rot="10800000" flipV="1">
              <a:off x="2743793" y="1334113"/>
              <a:ext cx="1447920" cy="2056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0" idx="6"/>
              <a:endCxn id="21" idx="1"/>
            </p:cNvCxnSpPr>
            <p:nvPr/>
          </p:nvCxnSpPr>
          <p:spPr>
            <a:xfrm>
              <a:off x="2743793" y="2246570"/>
              <a:ext cx="1447920" cy="747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1" idx="1"/>
              <a:endCxn id="11" idx="6"/>
            </p:cNvCxnSpPr>
            <p:nvPr/>
          </p:nvCxnSpPr>
          <p:spPr>
            <a:xfrm rot="10800000" flipV="1">
              <a:off x="2743793" y="2321361"/>
              <a:ext cx="1447920" cy="4599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1" idx="1"/>
              <a:endCxn id="12" idx="6"/>
            </p:cNvCxnSpPr>
            <p:nvPr/>
          </p:nvCxnSpPr>
          <p:spPr>
            <a:xfrm rot="10800000">
              <a:off x="2743793" y="1637020"/>
              <a:ext cx="1447920" cy="6843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3" idx="1"/>
              <a:endCxn id="17" idx="6"/>
            </p:cNvCxnSpPr>
            <p:nvPr/>
          </p:nvCxnSpPr>
          <p:spPr>
            <a:xfrm rot="10800000" flipV="1">
              <a:off x="2743793" y="4228545"/>
              <a:ext cx="1447920" cy="16005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3" idx="1"/>
              <a:endCxn id="16" idx="6"/>
            </p:cNvCxnSpPr>
            <p:nvPr/>
          </p:nvCxnSpPr>
          <p:spPr>
            <a:xfrm rot="10800000" flipV="1">
              <a:off x="2743793" y="4228545"/>
              <a:ext cx="1447920" cy="10657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3" idx="1"/>
              <a:endCxn id="15" idx="7"/>
            </p:cNvCxnSpPr>
            <p:nvPr/>
          </p:nvCxnSpPr>
          <p:spPr>
            <a:xfrm rot="10800000" flipV="1">
              <a:off x="2686733" y="4228545"/>
              <a:ext cx="1504980" cy="4001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2" idx="1"/>
              <a:endCxn id="15" idx="7"/>
            </p:cNvCxnSpPr>
            <p:nvPr/>
          </p:nvCxnSpPr>
          <p:spPr>
            <a:xfrm rot="10800000" flipV="1">
              <a:off x="2686733" y="3237559"/>
              <a:ext cx="1504980" cy="13911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2" idx="1"/>
              <a:endCxn id="14" idx="6"/>
            </p:cNvCxnSpPr>
            <p:nvPr/>
          </p:nvCxnSpPr>
          <p:spPr>
            <a:xfrm rot="10800000" flipV="1">
              <a:off x="2743793" y="3237559"/>
              <a:ext cx="1447920" cy="8414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2" idx="1"/>
              <a:endCxn id="13" idx="6"/>
            </p:cNvCxnSpPr>
            <p:nvPr/>
          </p:nvCxnSpPr>
          <p:spPr>
            <a:xfrm rot="10800000" flipV="1">
              <a:off x="2743793" y="3237559"/>
              <a:ext cx="1447920" cy="1533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 descr="fastupdate.png"/>
          <p:cNvPicPr>
            <a:picLocks noChangeAspect="1"/>
          </p:cNvPicPr>
          <p:nvPr/>
        </p:nvPicPr>
        <p:blipFill>
          <a:blip r:embed="rId3">
            <a:grayscl/>
          </a:blip>
          <a:srcRect l="6831" r="6831"/>
          <a:stretch>
            <a:fillRect/>
          </a:stretch>
        </p:blipFill>
        <p:spPr>
          <a:xfrm>
            <a:off x="3505200" y="3810000"/>
            <a:ext cx="1877958" cy="47148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974061" y="2586335"/>
            <a:ext cx="1931939" cy="461665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Conferences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96000" y="2895600"/>
            <a:ext cx="1638590" cy="461665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Authors</a:t>
            </a:r>
            <a:endParaRPr lang="en-US" sz="2400" dirty="0">
              <a:solidFill>
                <a:srgbClr val="002060"/>
              </a:solidFill>
            </a:endParaRPr>
          </a:p>
        </p:txBody>
      </p:sp>
      <p:cxnSp>
        <p:nvCxnSpPr>
          <p:cNvPr id="9" name="Straight Connector 8"/>
          <p:cNvCxnSpPr>
            <a:stCxn id="10" idx="6"/>
            <a:endCxn id="21" idx="1"/>
          </p:cNvCxnSpPr>
          <p:nvPr/>
        </p:nvCxnSpPr>
        <p:spPr bwMode="auto">
          <a:xfrm>
            <a:off x="7324406" y="2540001"/>
            <a:ext cx="902334" cy="455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4" idx="6"/>
            <a:endCxn id="21" idx="1"/>
          </p:cNvCxnSpPr>
          <p:nvPr/>
        </p:nvCxnSpPr>
        <p:spPr bwMode="auto">
          <a:xfrm flipV="1">
            <a:off x="7324406" y="2585562"/>
            <a:ext cx="902334" cy="10423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7" idx="7"/>
            <a:endCxn id="21" idx="1"/>
          </p:cNvCxnSpPr>
          <p:nvPr/>
        </p:nvCxnSpPr>
        <p:spPr bwMode="auto">
          <a:xfrm rot="5400000" flipH="1" flipV="1">
            <a:off x="6756437" y="3118706"/>
            <a:ext cx="2003447" cy="9371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9" idx="6"/>
            <a:endCxn id="21" idx="1"/>
          </p:cNvCxnSpPr>
          <p:nvPr/>
        </p:nvCxnSpPr>
        <p:spPr bwMode="auto">
          <a:xfrm>
            <a:off x="7324406" y="1408748"/>
            <a:ext cx="902334" cy="11768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57082" y="331927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~</a:t>
            </a:r>
            <a:endParaRPr 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3657600" y="331927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~</a:t>
            </a:r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5090882" y="331927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~</a:t>
            </a:r>
            <a:endParaRPr lang="en-US" b="1" dirty="0"/>
          </a:p>
        </p:txBody>
      </p:sp>
      <p:pic>
        <p:nvPicPr>
          <p:cNvPr id="46" name="Picture 45" descr="fastupda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6193591"/>
            <a:ext cx="3383001" cy="66440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79915" y="2114490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KDD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advTm="1171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8" name="Rectangle 6"/>
          <p:cNvSpPr txBox="1">
            <a:spLocks noChangeArrowheads="1"/>
          </p:cNvSpPr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490FDA-CE5B-47CC-9517-F69C434A12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9" name="Picture 4" descr="Re_Time_1upda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990600"/>
            <a:ext cx="7943850" cy="588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895600" y="3886200"/>
            <a:ext cx="685800" cy="13716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n-US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4419600" y="1828800"/>
            <a:ext cx="2200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0" hangingPunct="0"/>
            <a:r>
              <a:rPr lang="en-US" sz="2400" b="1"/>
              <a:t>176x speedup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236788" y="3352800"/>
            <a:ext cx="2030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0" hangingPunct="0"/>
            <a:r>
              <a:rPr lang="en-US" sz="2400" b="1"/>
              <a:t>40x speedup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0" y="1524000"/>
            <a:ext cx="167163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0" hangingPunct="0"/>
            <a:r>
              <a:rPr lang="en-US" sz="2400" b="1"/>
              <a:t>log(Time) </a:t>
            </a:r>
          </a:p>
          <a:p>
            <a:pPr algn="l" eaLnBrk="0" hangingPunct="0"/>
            <a:r>
              <a:rPr lang="en-US" sz="2400" b="1"/>
              <a:t>(Seconds)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7229475" y="6248400"/>
            <a:ext cx="15888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0" hangingPunct="0"/>
            <a:r>
              <a:rPr lang="en-US" sz="2400" b="1" dirty="0" smtClean="0"/>
              <a:t>Data Sets</a:t>
            </a:r>
            <a:endParaRPr lang="en-US" sz="2400" b="1" dirty="0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6781800" y="1752600"/>
            <a:ext cx="685800" cy="35052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n-US"/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1828800" y="5638800"/>
            <a:ext cx="14922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Our method</a:t>
            </a: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5181600" y="3505200"/>
            <a:ext cx="14922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Our method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Q2: Speed Comparison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94560" y="5257800"/>
            <a:ext cx="609600" cy="304800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019800" y="3931920"/>
            <a:ext cx="609600" cy="1325880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advTm="1711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33350" y="1133475"/>
            <a:ext cx="8875713" cy="5724525"/>
            <a:chOff x="133350" y="1133475"/>
            <a:chExt cx="8875713" cy="5724525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3350" y="1133475"/>
              <a:ext cx="8875713" cy="5724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Rectangle 25"/>
            <p:cNvSpPr/>
            <p:nvPr/>
          </p:nvSpPr>
          <p:spPr bwMode="auto">
            <a:xfrm>
              <a:off x="1676400" y="2057399"/>
              <a:ext cx="3429000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CePS</a:t>
              </a:r>
              <a:r>
                <a:rPr lang="en-US" sz="2800" dirty="0">
                  <a:solidFill>
                    <a:schemeClr val="bg1"/>
                  </a:solidFill>
                </a:rPr>
                <a:t>, </a:t>
              </a:r>
              <a:r>
                <a:rPr lang="en-US" sz="2800" dirty="0" err="1" smtClean="0">
                  <a:solidFill>
                    <a:schemeClr val="bg1"/>
                  </a:solidFill>
                </a:rPr>
                <a:t>iPoG</a:t>
              </a:r>
              <a:r>
                <a:rPr lang="en-US" sz="2800" dirty="0" smtClean="0">
                  <a:solidFill>
                    <a:schemeClr val="bg1"/>
                  </a:solidFill>
                </a:rPr>
                <a:t>, Basset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>
                <a:lnSpc>
                  <a:spcPts val="20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       </a:t>
              </a:r>
              <a:r>
                <a:rPr lang="en-US" sz="2000" dirty="0">
                  <a:solidFill>
                    <a:schemeClr val="bg1"/>
                  </a:solidFill>
                </a:rPr>
                <a:t>(KDD06, </a:t>
              </a:r>
              <a:r>
                <a:rPr lang="en-US" sz="2000" dirty="0" smtClean="0">
                  <a:solidFill>
                    <a:schemeClr val="bg1"/>
                  </a:solidFill>
                </a:rPr>
                <a:t>ICDM08, CIKM09)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Oval 26"/>
            <p:cNvSpPr>
              <a:spLocks/>
            </p:cNvSpPr>
            <p:nvPr/>
          </p:nvSpPr>
          <p:spPr bwMode="auto">
            <a:xfrm>
              <a:off x="1325879" y="2255836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Q1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676400" y="3246120"/>
              <a:ext cx="3429000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FastProx</a:t>
              </a:r>
              <a:r>
                <a:rPr lang="en-US" sz="2800" dirty="0">
                  <a:solidFill>
                    <a:schemeClr val="bg1"/>
                  </a:solidFill>
                </a:rPr>
                <a:t>  </a:t>
              </a:r>
              <a:r>
                <a:rPr lang="en-US" sz="2000" dirty="0">
                  <a:solidFill>
                    <a:schemeClr val="bg1"/>
                  </a:solidFill>
                </a:rPr>
                <a:t>(ICDM06, 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    KAIS07, KDD07 b,  ICDM08)</a:t>
              </a: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9" name="Oval 28"/>
            <p:cNvSpPr>
              <a:spLocks/>
            </p:cNvSpPr>
            <p:nvPr/>
          </p:nvSpPr>
          <p:spPr>
            <a:xfrm>
              <a:off x="1325879" y="34290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Q3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532438" y="2057400"/>
              <a:ext cx="3290887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pTrack</a:t>
              </a:r>
              <a:r>
                <a:rPr lang="en-US" sz="2800" dirty="0">
                  <a:solidFill>
                    <a:schemeClr val="bg1"/>
                  </a:solidFill>
                </a:rPr>
                <a:t>/</a:t>
              </a:r>
              <a:r>
                <a:rPr lang="en-US" sz="2800" dirty="0" err="1">
                  <a:solidFill>
                    <a:schemeClr val="bg1"/>
                  </a:solidFill>
                </a:rPr>
                <a:t>cTrack</a:t>
              </a:r>
              <a:r>
                <a:rPr lang="en-US" sz="2800" dirty="0">
                  <a:solidFill>
                    <a:schemeClr val="bg1"/>
                  </a:solidFill>
                </a:rPr>
                <a:t>  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(SDM08,  SAM08)</a:t>
              </a: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>
            <a:xfrm>
              <a:off x="5257800" y="2258568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532438" y="3246120"/>
              <a:ext cx="3290887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FastProx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algn="ctr">
                <a:lnSpc>
                  <a:spcPts val="2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(SDM08, SAM08)</a:t>
              </a:r>
            </a:p>
          </p:txBody>
        </p:sp>
        <p:sp>
          <p:nvSpPr>
            <p:cNvPr id="33" name="Oval 32"/>
            <p:cNvSpPr>
              <a:spLocks/>
            </p:cNvSpPr>
            <p:nvPr/>
          </p:nvSpPr>
          <p:spPr>
            <a:xfrm>
              <a:off x="5260975" y="34290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Q3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1676400" y="4495799"/>
              <a:ext cx="3429000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NetShield</a:t>
              </a:r>
              <a:endParaRPr lang="en-US" sz="2400" dirty="0" smtClean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(Submitted)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 bwMode="auto">
            <a:xfrm>
              <a:off x="1325880" y="4694237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M</a:t>
              </a:r>
              <a:r>
                <a:rPr lang="en-US" sz="2800" dirty="0" smtClean="0">
                  <a:solidFill>
                    <a:schemeClr val="bg1"/>
                  </a:solidFill>
                </a:rPr>
                <a:t>1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676400" y="5684520"/>
              <a:ext cx="3429000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Colibri</a:t>
              </a:r>
              <a:r>
                <a:rPr lang="en-US" sz="2800" dirty="0" smtClean="0">
                  <a:solidFill>
                    <a:schemeClr val="bg1"/>
                  </a:solidFill>
                </a:rPr>
                <a:t>-S</a:t>
              </a:r>
            </a:p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</a:rPr>
                <a:t>(KDD08)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325880" y="58674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532438" y="4495800"/>
              <a:ext cx="3290887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T3/MT3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(CIKM08)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5257800" y="4696968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M3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532438" y="5684520"/>
              <a:ext cx="3290887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Colibri</a:t>
              </a:r>
              <a:r>
                <a:rPr lang="en-US" sz="2800" dirty="0" smtClean="0">
                  <a:solidFill>
                    <a:schemeClr val="bg1"/>
                  </a:solidFill>
                </a:rPr>
                <a:t>-D</a:t>
              </a:r>
            </a:p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</a:rPr>
                <a:t>(KDD08)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5260975" y="58674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3962400" cy="1143000"/>
          </a:xfrm>
        </p:spPr>
        <p:txBody>
          <a:bodyPr/>
          <a:lstStyle/>
          <a:p>
            <a:pPr algn="l"/>
            <a:r>
              <a:rPr lang="en-US" dirty="0" smtClean="0"/>
              <a:t>Thesis Overview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57800" y="3276600"/>
            <a:ext cx="3581400" cy="1066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371600" y="3276600"/>
            <a:ext cx="3733800" cy="1066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advTm="99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2910B-FE7A-4D31-83B1-B96D9F9232CE}" type="slidenum">
              <a:rPr lang="en-US"/>
              <a:pPr/>
              <a:t>48</a:t>
            </a:fld>
            <a:endParaRPr lang="en-US"/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495800" y="0"/>
            <a:ext cx="4572000" cy="715963"/>
          </a:xfrm>
        </p:spPr>
        <p:txBody>
          <a:bodyPr/>
          <a:lstStyle/>
          <a:p>
            <a:r>
              <a:rPr lang="en-US" sz="4000" b="1"/>
              <a:t>Computing RWR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248400" y="3062288"/>
            <a:ext cx="2590800" cy="2209800"/>
            <a:chOff x="1152" y="1824"/>
            <a:chExt cx="3408" cy="2064"/>
          </a:xfrm>
        </p:grpSpPr>
        <p:sp>
          <p:nvSpPr>
            <p:cNvPr id="155655" name="Oval 7"/>
            <p:cNvSpPr>
              <a:spLocks noChangeArrowheads="1"/>
            </p:cNvSpPr>
            <p:nvPr/>
          </p:nvSpPr>
          <p:spPr bwMode="auto">
            <a:xfrm>
              <a:off x="1152" y="244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55656" name="Oval 8"/>
            <p:cNvSpPr>
              <a:spLocks noChangeArrowheads="1"/>
            </p:cNvSpPr>
            <p:nvPr/>
          </p:nvSpPr>
          <p:spPr bwMode="auto">
            <a:xfrm>
              <a:off x="1488" y="2880"/>
              <a:ext cx="288" cy="24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55657" name="Oval 9"/>
            <p:cNvSpPr>
              <a:spLocks noChangeArrowheads="1"/>
            </p:cNvSpPr>
            <p:nvPr/>
          </p:nvSpPr>
          <p:spPr bwMode="auto">
            <a:xfrm>
              <a:off x="1968" y="259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55658" name="Oval 10"/>
            <p:cNvSpPr>
              <a:spLocks noChangeArrowheads="1"/>
            </p:cNvSpPr>
            <p:nvPr/>
          </p:nvSpPr>
          <p:spPr bwMode="auto">
            <a:xfrm>
              <a:off x="1632" y="220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55659" name="Oval 11"/>
            <p:cNvSpPr>
              <a:spLocks noChangeArrowheads="1"/>
            </p:cNvSpPr>
            <p:nvPr/>
          </p:nvSpPr>
          <p:spPr bwMode="auto">
            <a:xfrm>
              <a:off x="2160" y="326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  <p:sp>
          <p:nvSpPr>
            <p:cNvPr id="155660" name="Oval 12"/>
            <p:cNvSpPr>
              <a:spLocks noChangeArrowheads="1"/>
            </p:cNvSpPr>
            <p:nvPr/>
          </p:nvSpPr>
          <p:spPr bwMode="auto">
            <a:xfrm>
              <a:off x="2784" y="316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  <p:sp>
          <p:nvSpPr>
            <p:cNvPr id="155661" name="Oval 13"/>
            <p:cNvSpPr>
              <a:spLocks noChangeArrowheads="1"/>
            </p:cNvSpPr>
            <p:nvPr/>
          </p:nvSpPr>
          <p:spPr bwMode="auto">
            <a:xfrm>
              <a:off x="2640" y="3648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/>
                <a:t>7</a:t>
              </a:r>
            </a:p>
          </p:txBody>
        </p:sp>
        <p:sp>
          <p:nvSpPr>
            <p:cNvPr id="155662" name="Oval 14"/>
            <p:cNvSpPr>
              <a:spLocks noChangeArrowheads="1"/>
            </p:cNvSpPr>
            <p:nvPr/>
          </p:nvSpPr>
          <p:spPr bwMode="auto">
            <a:xfrm>
              <a:off x="2976" y="192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/>
                <a:t>9</a:t>
              </a:r>
            </a:p>
          </p:txBody>
        </p:sp>
        <p:sp>
          <p:nvSpPr>
            <p:cNvPr id="155663" name="Oval 15"/>
            <p:cNvSpPr>
              <a:spLocks noChangeArrowheads="1"/>
            </p:cNvSpPr>
            <p:nvPr/>
          </p:nvSpPr>
          <p:spPr bwMode="auto">
            <a:xfrm>
              <a:off x="3648" y="182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/>
                <a:t>10</a:t>
              </a:r>
            </a:p>
          </p:txBody>
        </p:sp>
        <p:sp>
          <p:nvSpPr>
            <p:cNvPr id="155664" name="Oval 16"/>
            <p:cNvSpPr>
              <a:spLocks noChangeArrowheads="1"/>
            </p:cNvSpPr>
            <p:nvPr/>
          </p:nvSpPr>
          <p:spPr bwMode="auto">
            <a:xfrm>
              <a:off x="3024" y="2400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  <p:sp>
          <p:nvSpPr>
            <p:cNvPr id="155665" name="Oval 17"/>
            <p:cNvSpPr>
              <a:spLocks noChangeArrowheads="1"/>
            </p:cNvSpPr>
            <p:nvPr/>
          </p:nvSpPr>
          <p:spPr bwMode="auto">
            <a:xfrm>
              <a:off x="3648" y="2544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/>
                <a:t>1</a:t>
              </a:r>
              <a:r>
                <a:rPr lang="en-US" altLang="zh-CN">
                  <a:ea typeface="宋体" pitchFamily="2" charset="-122"/>
                </a:rPr>
                <a:t>1</a:t>
              </a:r>
            </a:p>
          </p:txBody>
        </p:sp>
        <p:sp>
          <p:nvSpPr>
            <p:cNvPr id="155666" name="Oval 18"/>
            <p:cNvSpPr>
              <a:spLocks noChangeArrowheads="1"/>
            </p:cNvSpPr>
            <p:nvPr/>
          </p:nvSpPr>
          <p:spPr bwMode="auto">
            <a:xfrm>
              <a:off x="4272" y="2112"/>
              <a:ext cx="288" cy="24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/>
                <a:t>1</a:t>
              </a:r>
              <a:r>
                <a:rPr lang="en-US" altLang="zh-CN">
                  <a:ea typeface="宋体" pitchFamily="2" charset="-122"/>
                </a:rPr>
                <a:t>2</a:t>
              </a:r>
            </a:p>
          </p:txBody>
        </p:sp>
        <p:sp>
          <p:nvSpPr>
            <p:cNvPr id="155667" name="Line 19"/>
            <p:cNvSpPr>
              <a:spLocks noChangeShapeType="1"/>
            </p:cNvSpPr>
            <p:nvPr/>
          </p:nvSpPr>
          <p:spPr bwMode="auto">
            <a:xfrm>
              <a:off x="1296" y="2688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5668" name="Line 20"/>
            <p:cNvSpPr>
              <a:spLocks noChangeShapeType="1"/>
            </p:cNvSpPr>
            <p:nvPr/>
          </p:nvSpPr>
          <p:spPr bwMode="auto">
            <a:xfrm>
              <a:off x="1440" y="2544"/>
              <a:ext cx="52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5669" name="Line 21"/>
            <p:cNvSpPr>
              <a:spLocks noChangeShapeType="1"/>
            </p:cNvSpPr>
            <p:nvPr/>
          </p:nvSpPr>
          <p:spPr bwMode="auto">
            <a:xfrm flipV="1">
              <a:off x="1344" y="2352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5670" name="Line 22"/>
            <p:cNvSpPr>
              <a:spLocks noChangeShapeType="1"/>
            </p:cNvSpPr>
            <p:nvPr/>
          </p:nvSpPr>
          <p:spPr bwMode="auto">
            <a:xfrm>
              <a:off x="1920" y="2352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5671" name="Line 23"/>
            <p:cNvSpPr>
              <a:spLocks noChangeShapeType="1"/>
            </p:cNvSpPr>
            <p:nvPr/>
          </p:nvSpPr>
          <p:spPr bwMode="auto">
            <a:xfrm flipV="1">
              <a:off x="1776" y="2832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5672" name="Line 24"/>
            <p:cNvSpPr>
              <a:spLocks noChangeShapeType="1"/>
            </p:cNvSpPr>
            <p:nvPr/>
          </p:nvSpPr>
          <p:spPr bwMode="auto">
            <a:xfrm>
              <a:off x="1728" y="307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5673" name="Line 25"/>
            <p:cNvSpPr>
              <a:spLocks noChangeShapeType="1"/>
            </p:cNvSpPr>
            <p:nvPr/>
          </p:nvSpPr>
          <p:spPr bwMode="auto">
            <a:xfrm flipV="1">
              <a:off x="2448" y="3264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5674" name="Line 26"/>
            <p:cNvSpPr>
              <a:spLocks noChangeShapeType="1"/>
            </p:cNvSpPr>
            <p:nvPr/>
          </p:nvSpPr>
          <p:spPr bwMode="auto">
            <a:xfrm>
              <a:off x="2400" y="3504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5675" name="Line 27"/>
            <p:cNvSpPr>
              <a:spLocks noChangeShapeType="1"/>
            </p:cNvSpPr>
            <p:nvPr/>
          </p:nvSpPr>
          <p:spPr bwMode="auto">
            <a:xfrm flipH="1">
              <a:off x="2832" y="3408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5676" name="Line 28"/>
            <p:cNvSpPr>
              <a:spLocks noChangeShapeType="1"/>
            </p:cNvSpPr>
            <p:nvPr/>
          </p:nvSpPr>
          <p:spPr bwMode="auto">
            <a:xfrm>
              <a:off x="3312" y="2592"/>
              <a:ext cx="33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5677" name="Line 29"/>
            <p:cNvSpPr>
              <a:spLocks noChangeShapeType="1"/>
            </p:cNvSpPr>
            <p:nvPr/>
          </p:nvSpPr>
          <p:spPr bwMode="auto">
            <a:xfrm flipV="1">
              <a:off x="3936" y="2352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5678" name="Line 30"/>
            <p:cNvSpPr>
              <a:spLocks noChangeShapeType="1"/>
            </p:cNvSpPr>
            <p:nvPr/>
          </p:nvSpPr>
          <p:spPr bwMode="auto">
            <a:xfrm>
              <a:off x="3936" y="1968"/>
              <a:ext cx="38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5679" name="Line 31"/>
            <p:cNvSpPr>
              <a:spLocks noChangeShapeType="1"/>
            </p:cNvSpPr>
            <p:nvPr/>
          </p:nvSpPr>
          <p:spPr bwMode="auto">
            <a:xfrm flipV="1">
              <a:off x="3264" y="1920"/>
              <a:ext cx="38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5680" name="Line 32"/>
            <p:cNvSpPr>
              <a:spLocks noChangeShapeType="1"/>
            </p:cNvSpPr>
            <p:nvPr/>
          </p:nvSpPr>
          <p:spPr bwMode="auto">
            <a:xfrm>
              <a:off x="3120" y="216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5681" name="Line 33"/>
            <p:cNvSpPr>
              <a:spLocks noChangeShapeType="1"/>
            </p:cNvSpPr>
            <p:nvPr/>
          </p:nvSpPr>
          <p:spPr bwMode="auto">
            <a:xfrm>
              <a:off x="3792" y="206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5682" name="Line 34"/>
            <p:cNvSpPr>
              <a:spLocks noChangeShapeType="1"/>
            </p:cNvSpPr>
            <p:nvPr/>
          </p:nvSpPr>
          <p:spPr bwMode="auto">
            <a:xfrm>
              <a:off x="1920" y="2304"/>
              <a:ext cx="110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5683" name="Line 35"/>
            <p:cNvSpPr>
              <a:spLocks noChangeShapeType="1"/>
            </p:cNvSpPr>
            <p:nvPr/>
          </p:nvSpPr>
          <p:spPr bwMode="auto">
            <a:xfrm flipV="1">
              <a:off x="2304" y="2640"/>
              <a:ext cx="76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155684" name="Object 36"/>
          <p:cNvGraphicFramePr>
            <a:graphicFrameLocks noChangeAspect="1"/>
          </p:cNvGraphicFramePr>
          <p:nvPr>
            <p:ph sz="half" idx="2"/>
          </p:nvPr>
        </p:nvGraphicFramePr>
        <p:xfrm>
          <a:off x="942975" y="2806700"/>
          <a:ext cx="4772025" cy="2563813"/>
        </p:xfrm>
        <a:graphic>
          <a:graphicData uri="http://schemas.openxmlformats.org/presentationml/2006/ole">
            <p:oleObj spid="_x0000_s413698" name="Equation" r:id="rId4" imgW="5105160" imgH="2743200" progId="Equation.DSMT4">
              <p:embed/>
            </p:oleObj>
          </a:graphicData>
        </a:graphic>
      </p:graphicFrame>
      <p:sp>
        <p:nvSpPr>
          <p:cNvPr id="155686" name="Text Box 38"/>
          <p:cNvSpPr txBox="1">
            <a:spLocks noChangeArrowheads="1"/>
          </p:cNvSpPr>
          <p:nvPr/>
        </p:nvSpPr>
        <p:spPr bwMode="auto">
          <a:xfrm>
            <a:off x="2930525" y="5195888"/>
            <a:ext cx="1174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/>
              <a:t>n x n</a:t>
            </a:r>
          </a:p>
        </p:txBody>
      </p:sp>
      <p:sp>
        <p:nvSpPr>
          <p:cNvPr id="155687" name="Text Box 39"/>
          <p:cNvSpPr txBox="1">
            <a:spLocks noChangeArrowheads="1"/>
          </p:cNvSpPr>
          <p:nvPr/>
        </p:nvSpPr>
        <p:spPr bwMode="auto">
          <a:xfrm>
            <a:off x="5105400" y="5272088"/>
            <a:ext cx="1174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/>
              <a:t>n x 1</a:t>
            </a:r>
          </a:p>
        </p:txBody>
      </p:sp>
      <p:sp>
        <p:nvSpPr>
          <p:cNvPr id="155688" name="Text Box 40"/>
          <p:cNvSpPr txBox="1">
            <a:spLocks noChangeArrowheads="1"/>
          </p:cNvSpPr>
          <p:nvPr/>
        </p:nvSpPr>
        <p:spPr bwMode="auto">
          <a:xfrm>
            <a:off x="609600" y="5195888"/>
            <a:ext cx="1174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/>
              <a:t>n x 1</a:t>
            </a:r>
          </a:p>
        </p:txBody>
      </p:sp>
      <p:sp>
        <p:nvSpPr>
          <p:cNvPr id="155690" name="Text Box 42"/>
          <p:cNvSpPr txBox="1">
            <a:spLocks noChangeArrowheads="1"/>
          </p:cNvSpPr>
          <p:nvPr/>
        </p:nvSpPr>
        <p:spPr bwMode="auto">
          <a:xfrm>
            <a:off x="228600" y="2122488"/>
            <a:ext cx="1878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Ranking vector</a:t>
            </a:r>
          </a:p>
        </p:txBody>
      </p:sp>
      <p:sp>
        <p:nvSpPr>
          <p:cNvPr id="155691" name="Text Box 43"/>
          <p:cNvSpPr txBox="1">
            <a:spLocks noChangeArrowheads="1"/>
          </p:cNvSpPr>
          <p:nvPr/>
        </p:nvSpPr>
        <p:spPr bwMode="auto">
          <a:xfrm>
            <a:off x="6453188" y="2057400"/>
            <a:ext cx="1819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Starting vector</a:t>
            </a:r>
          </a:p>
        </p:txBody>
      </p:sp>
      <p:sp>
        <p:nvSpPr>
          <p:cNvPr id="155692" name="Text Box 44"/>
          <p:cNvSpPr txBox="1">
            <a:spLocks noChangeArrowheads="1"/>
          </p:cNvSpPr>
          <p:nvPr/>
        </p:nvSpPr>
        <p:spPr bwMode="auto">
          <a:xfrm>
            <a:off x="2316025" y="2057400"/>
            <a:ext cx="213712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 smtClean="0"/>
              <a:t>(Normalized) </a:t>
            </a:r>
          </a:p>
          <a:p>
            <a:r>
              <a:rPr lang="en-US" sz="2000" dirty="0" smtClean="0"/>
              <a:t>Adjacency </a:t>
            </a:r>
            <a:r>
              <a:rPr lang="en-US" sz="2000" dirty="0"/>
              <a:t>matrix</a:t>
            </a:r>
          </a:p>
        </p:txBody>
      </p:sp>
      <p:sp>
        <p:nvSpPr>
          <p:cNvPr id="155702" name="Text Box 54"/>
          <p:cNvSpPr txBox="1">
            <a:spLocks noChangeArrowheads="1"/>
          </p:cNvSpPr>
          <p:nvPr/>
        </p:nvSpPr>
        <p:spPr bwMode="auto">
          <a:xfrm>
            <a:off x="5394960" y="329184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155706" name="Picture 58" descr="rwr_df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609600"/>
            <a:ext cx="5562600" cy="1014413"/>
          </a:xfrm>
          <a:prstGeom prst="rect">
            <a:avLst/>
          </a:prstGeom>
          <a:noFill/>
        </p:spPr>
      </p:pic>
      <p:sp>
        <p:nvSpPr>
          <p:cNvPr id="155708" name="Text Box 60"/>
          <p:cNvSpPr txBox="1">
            <a:spLocks noChangeArrowheads="1"/>
          </p:cNvSpPr>
          <p:nvPr/>
        </p:nvSpPr>
        <p:spPr bwMode="auto">
          <a:xfrm>
            <a:off x="4572000" y="2057400"/>
            <a:ext cx="1212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Restart p</a:t>
            </a:r>
          </a:p>
        </p:txBody>
      </p:sp>
      <p:sp>
        <p:nvSpPr>
          <p:cNvPr id="155709" name="Line 61"/>
          <p:cNvSpPr>
            <a:spLocks noChangeShapeType="1"/>
          </p:cNvSpPr>
          <p:nvPr/>
        </p:nvSpPr>
        <p:spPr bwMode="auto">
          <a:xfrm>
            <a:off x="4953000" y="1447800"/>
            <a:ext cx="1524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5710" name="Line 62"/>
          <p:cNvSpPr>
            <a:spLocks noChangeShapeType="1"/>
          </p:cNvSpPr>
          <p:nvPr/>
        </p:nvSpPr>
        <p:spPr bwMode="auto">
          <a:xfrm>
            <a:off x="6477000" y="1447800"/>
            <a:ext cx="609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5711" name="Line 63"/>
          <p:cNvSpPr>
            <a:spLocks noChangeShapeType="1"/>
          </p:cNvSpPr>
          <p:nvPr/>
        </p:nvSpPr>
        <p:spPr bwMode="auto">
          <a:xfrm flipH="1">
            <a:off x="1143000" y="1524000"/>
            <a:ext cx="304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5712" name="Line 64"/>
          <p:cNvSpPr>
            <a:spLocks noChangeShapeType="1"/>
          </p:cNvSpPr>
          <p:nvPr/>
        </p:nvSpPr>
        <p:spPr bwMode="auto">
          <a:xfrm>
            <a:off x="2895600" y="1371600"/>
            <a:ext cx="3810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Footnote: Maxwell Equation for Web [</a:t>
            </a:r>
            <a:r>
              <a:rPr lang="en-US" sz="2400" dirty="0" err="1" smtClean="0">
                <a:solidFill>
                  <a:schemeClr val="bg1"/>
                </a:solidFill>
              </a:rPr>
              <a:t>Chakrabarti</a:t>
            </a:r>
            <a:r>
              <a:rPr lang="en-US" sz="2400" dirty="0" smtClean="0">
                <a:solidFill>
                  <a:schemeClr val="bg1"/>
                </a:solidFill>
              </a:rPr>
              <a:t>]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26797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5867400" y="2819400"/>
            <a:ext cx="1447800" cy="1524000"/>
          </a:xfrm>
          <a:prstGeom prst="rect">
            <a:avLst/>
          </a:prstGeom>
          <a:solidFill>
            <a:srgbClr val="0000CC">
              <a:alpha val="10000"/>
            </a:srgbClr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50" name="Rectangle 49"/>
          <p:cNvSpPr/>
          <p:nvPr/>
        </p:nvSpPr>
        <p:spPr>
          <a:xfrm>
            <a:off x="3352800" y="2819400"/>
            <a:ext cx="1447800" cy="1524000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44" name="Rectangle 43"/>
          <p:cNvSpPr/>
          <p:nvPr/>
        </p:nvSpPr>
        <p:spPr>
          <a:xfrm>
            <a:off x="1219200" y="2819400"/>
            <a:ext cx="1447800" cy="1524000"/>
          </a:xfrm>
          <a:prstGeom prst="rect">
            <a:avLst/>
          </a:prstGeom>
          <a:solidFill>
            <a:srgbClr val="0000FF">
              <a:alpha val="10000"/>
            </a:srgbClr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RWR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143000" y="2743200"/>
            <a:ext cx="6096000" cy="1752600"/>
            <a:chOff x="457200" y="2743200"/>
            <a:chExt cx="6096000" cy="1752600"/>
          </a:xfrm>
        </p:grpSpPr>
        <p:sp>
          <p:nvSpPr>
            <p:cNvPr id="5" name="Double Bracket 4"/>
            <p:cNvSpPr/>
            <p:nvPr/>
          </p:nvSpPr>
          <p:spPr>
            <a:xfrm>
              <a:off x="457200" y="2743200"/>
              <a:ext cx="1600200" cy="1752600"/>
            </a:xfrm>
            <a:prstGeom prst="bracketPair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743200" y="292608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926080" y="310896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108960" y="329184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291840" y="347472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474720" y="36576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657600" y="384048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840480" y="402336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81600" y="292608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486400" y="30480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257800" y="32004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730240" y="347472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019800" y="36576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248400" y="37338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248400" y="41148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334000" y="35052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019800" y="39624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019800" y="41910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486400" y="32766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715000" y="32004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5715000" y="28956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019800" y="32004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400800" y="38862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43200" y="3834825"/>
              <a:ext cx="2984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 smtClean="0"/>
                <a:t>I</a:t>
              </a:r>
              <a:endParaRPr lang="en-US" sz="3200" i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57800" y="3834825"/>
              <a:ext cx="5725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 smtClean="0"/>
                <a:t>W</a:t>
              </a:r>
              <a:endParaRPr lang="en-US" sz="3200" i="1" dirty="0"/>
            </a:p>
          </p:txBody>
        </p:sp>
        <p:sp>
          <p:nvSpPr>
            <p:cNvPr id="33" name="TextBox 7"/>
            <p:cNvSpPr txBox="1">
              <a:spLocks noChangeArrowheads="1"/>
            </p:cNvSpPr>
            <p:nvPr/>
          </p:nvSpPr>
          <p:spPr bwMode="auto">
            <a:xfrm>
              <a:off x="5351463" y="3652837"/>
              <a:ext cx="363537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/>
                <a:t>~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Footnote: </a:t>
            </a:r>
            <a:r>
              <a:rPr lang="en-US" sz="2400" i="1" dirty="0" smtClean="0">
                <a:solidFill>
                  <a:schemeClr val="bg1"/>
                </a:solidFill>
              </a:rPr>
              <a:t>1-c </a:t>
            </a:r>
            <a:r>
              <a:rPr lang="en-US" sz="2400" dirty="0" smtClean="0">
                <a:solidFill>
                  <a:schemeClr val="bg1"/>
                </a:solidFill>
              </a:rPr>
              <a:t>restart </a:t>
            </a:r>
            <a:r>
              <a:rPr lang="en-US" sz="2400" dirty="0" err="1" smtClean="0">
                <a:solidFill>
                  <a:schemeClr val="bg1"/>
                </a:solidFill>
              </a:rPr>
              <a:t>prob</a:t>
            </a:r>
            <a:r>
              <a:rPr lang="en-US" sz="2400" i="1" dirty="0" smtClean="0">
                <a:solidFill>
                  <a:schemeClr val="bg1"/>
                </a:solidFill>
              </a:rPr>
              <a:t>; W normalized adjacency matrix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6" name="TextBox 7"/>
          <p:cNvSpPr txBox="1">
            <a:spLocks noChangeArrowheads="1"/>
          </p:cNvSpPr>
          <p:nvPr/>
        </p:nvSpPr>
        <p:spPr bwMode="auto">
          <a:xfrm>
            <a:off x="3733800" y="6243637"/>
            <a:ext cx="3635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~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95400" y="388620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Q</a:t>
            </a:r>
            <a:endParaRPr lang="en-US" sz="3200" i="1" dirty="0"/>
          </a:p>
        </p:txBody>
      </p:sp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304800" y="5207000"/>
            <a:ext cx="8305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How to get </a:t>
            </a:r>
            <a:r>
              <a:rPr lang="en-US" sz="3600" dirty="0">
                <a:solidFill>
                  <a:srgbClr val="FF0000"/>
                </a:solidFill>
              </a:rPr>
              <a:t>(elements) </a:t>
            </a:r>
            <a:r>
              <a:rPr lang="en-US" sz="3600" dirty="0" smtClean="0">
                <a:solidFill>
                  <a:srgbClr val="FF0000"/>
                </a:solidFill>
              </a:rPr>
              <a:t>of </a:t>
            </a:r>
            <a:r>
              <a:rPr lang="en-US" sz="3600" i="1" dirty="0" smtClean="0">
                <a:solidFill>
                  <a:srgbClr val="FF0000"/>
                </a:solidFill>
              </a:rPr>
              <a:t>Q?</a:t>
            </a:r>
            <a:endParaRPr lang="en-US" sz="3600" i="1" dirty="0">
              <a:solidFill>
                <a:srgbClr val="FF0000"/>
              </a:solidFill>
            </a:endParaRPr>
          </a:p>
        </p:txBody>
      </p:sp>
      <p:sp>
        <p:nvSpPr>
          <p:cNvPr id="49" name="Double Bracket 48"/>
          <p:cNvSpPr/>
          <p:nvPr/>
        </p:nvSpPr>
        <p:spPr bwMode="auto">
          <a:xfrm>
            <a:off x="3200400" y="2743200"/>
            <a:ext cx="4267200" cy="1752600"/>
          </a:xfrm>
          <a:prstGeom prst="bracket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391400" y="2463225"/>
            <a:ext cx="548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-1</a:t>
            </a:r>
            <a:endParaRPr lang="en-US" sz="3200" dirty="0"/>
          </a:p>
        </p:txBody>
      </p:sp>
      <p:sp>
        <p:nvSpPr>
          <p:cNvPr id="54" name="TextBox 53"/>
          <p:cNvSpPr txBox="1"/>
          <p:nvPr/>
        </p:nvSpPr>
        <p:spPr>
          <a:xfrm>
            <a:off x="2743200" y="3276600"/>
            <a:ext cx="3248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=                 - c </a:t>
            </a:r>
            <a:r>
              <a:rPr lang="en-US" sz="3200" dirty="0" smtClean="0"/>
              <a:t>x</a:t>
            </a:r>
            <a:r>
              <a:rPr lang="en-US" sz="3200" i="1" dirty="0" smtClean="0"/>
              <a:t> </a:t>
            </a:r>
            <a:endParaRPr lang="en-US" sz="3200" i="1" dirty="0"/>
          </a:p>
        </p:txBody>
      </p:sp>
      <p:pic>
        <p:nvPicPr>
          <p:cNvPr id="53" name="Picture 52" descr="Qij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05000"/>
            <a:ext cx="3712157" cy="130443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39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Research Theme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sz="400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endParaRPr lang="en-US" sz="400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sz="4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Help users to </a:t>
            </a:r>
            <a:r>
              <a:rPr lang="en-US" sz="40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understand</a:t>
            </a:r>
            <a:r>
              <a:rPr lang="en-US" sz="4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40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utilize</a:t>
            </a:r>
            <a:r>
              <a:rPr lang="en-US" sz="4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large graph-related data?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ransition advTm="11343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z="4800" dirty="0" smtClean="0"/>
              <a:t>Computing </a:t>
            </a:r>
            <a:r>
              <a:rPr lang="en-US" sz="4800" i="1" dirty="0" smtClean="0"/>
              <a:t>RWR</a:t>
            </a:r>
          </a:p>
        </p:txBody>
      </p:sp>
      <p:sp>
        <p:nvSpPr>
          <p:cNvPr id="1024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sz="3600" dirty="0" err="1" smtClean="0"/>
              <a:t>OntheFly</a:t>
            </a:r>
            <a:endParaRPr lang="en-US" sz="3600" dirty="0" smtClean="0"/>
          </a:p>
          <a:p>
            <a:pPr lvl="1"/>
            <a:r>
              <a:rPr lang="en-US" sz="3200" dirty="0" smtClean="0">
                <a:solidFill>
                  <a:srgbClr val="FF0000"/>
                </a:solidFill>
              </a:rPr>
              <a:t>No Pre-Computation; </a:t>
            </a:r>
          </a:p>
          <a:p>
            <a:pPr lvl="1"/>
            <a:r>
              <a:rPr lang="en-US" sz="3200" dirty="0" smtClean="0">
                <a:solidFill>
                  <a:srgbClr val="FF0000"/>
                </a:solidFill>
              </a:rPr>
              <a:t>Light Storage Cost (</a:t>
            </a:r>
            <a:r>
              <a:rPr lang="en-US" sz="3200" i="1" dirty="0" smtClean="0">
                <a:solidFill>
                  <a:srgbClr val="FF0000"/>
                </a:solidFill>
              </a:rPr>
              <a:t>W</a:t>
            </a:r>
            <a:r>
              <a:rPr lang="en-US" sz="3200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sz="3200" dirty="0" smtClean="0">
                <a:solidFill>
                  <a:srgbClr val="0066FF"/>
                </a:solidFill>
              </a:rPr>
              <a:t>Slow On-Line Response: O(</a:t>
            </a:r>
            <a:r>
              <a:rPr lang="en-US" sz="3200" i="1" dirty="0" smtClean="0">
                <a:solidFill>
                  <a:srgbClr val="0066FF"/>
                </a:solidFill>
              </a:rPr>
              <a:t>m x </a:t>
            </a:r>
            <a:r>
              <a:rPr lang="en-US" sz="3200" i="1" dirty="0" err="1" smtClean="0">
                <a:solidFill>
                  <a:srgbClr val="0066FF"/>
                </a:solidFill>
              </a:rPr>
              <a:t>Iter</a:t>
            </a:r>
            <a:r>
              <a:rPr lang="en-US" sz="3200" dirty="0" smtClean="0">
                <a:solidFill>
                  <a:srgbClr val="0066FF"/>
                </a:solidFill>
              </a:rPr>
              <a:t>)</a:t>
            </a:r>
          </a:p>
          <a:p>
            <a:pPr lvl="2"/>
            <a:endParaRPr lang="en-US" sz="2400" dirty="0" smtClean="0"/>
          </a:p>
          <a:p>
            <a:r>
              <a:rPr lang="en-US" sz="3600" dirty="0" smtClean="0"/>
              <a:t>Pre-Compute</a:t>
            </a:r>
          </a:p>
          <a:p>
            <a:pPr lvl="1"/>
            <a:r>
              <a:rPr lang="en-US" sz="3200" dirty="0" smtClean="0">
                <a:solidFill>
                  <a:srgbClr val="FF0000"/>
                </a:solidFill>
              </a:rPr>
              <a:t>Fast On-Line Response </a:t>
            </a:r>
          </a:p>
          <a:p>
            <a:pPr lvl="1"/>
            <a:r>
              <a:rPr lang="en-US" sz="3200" dirty="0" smtClean="0">
                <a:solidFill>
                  <a:srgbClr val="0066FF"/>
                </a:solidFill>
              </a:rPr>
              <a:t>Prohibitive Pre-Compute Cost: O(</a:t>
            </a:r>
            <a:r>
              <a:rPr lang="en-US" sz="3200" i="1" dirty="0" smtClean="0">
                <a:solidFill>
                  <a:srgbClr val="0066FF"/>
                </a:solidFill>
              </a:rPr>
              <a:t>n</a:t>
            </a:r>
            <a:r>
              <a:rPr lang="en-US" sz="3200" i="1" baseline="30000" dirty="0" smtClean="0">
                <a:solidFill>
                  <a:srgbClr val="0066FF"/>
                </a:solidFill>
              </a:rPr>
              <a:t>3</a:t>
            </a:r>
            <a:r>
              <a:rPr lang="en-US" sz="3200" dirty="0" smtClean="0">
                <a:solidFill>
                  <a:srgbClr val="0066FF"/>
                </a:solidFill>
              </a:rPr>
              <a:t>)</a:t>
            </a:r>
          </a:p>
          <a:p>
            <a:pPr lvl="1"/>
            <a:r>
              <a:rPr lang="en-US" sz="3200" dirty="0" smtClean="0">
                <a:solidFill>
                  <a:srgbClr val="0066FF"/>
                </a:solidFill>
              </a:rPr>
              <a:t>Prohibitive Storage Cost: O(</a:t>
            </a:r>
            <a:r>
              <a:rPr lang="en-US" sz="3200" i="1" dirty="0" smtClean="0">
                <a:solidFill>
                  <a:srgbClr val="0066FF"/>
                </a:solidFill>
              </a:rPr>
              <a:t>n</a:t>
            </a:r>
            <a:r>
              <a:rPr lang="en-US" sz="3200" i="1" baseline="30000" dirty="0" smtClean="0">
                <a:solidFill>
                  <a:srgbClr val="0066FF"/>
                </a:solidFill>
              </a:rPr>
              <a:t>2</a:t>
            </a:r>
            <a:r>
              <a:rPr lang="en-US" sz="3200" dirty="0" smtClean="0">
                <a:solidFill>
                  <a:srgbClr val="0066FF"/>
                </a:solidFill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4FFFF0-20D0-42E6-9EE7-29214220B761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10247" name="TextBox 7"/>
          <p:cNvSpPr txBox="1">
            <a:spLocks noChangeArrowheads="1"/>
          </p:cNvSpPr>
          <p:nvPr/>
        </p:nvSpPr>
        <p:spPr bwMode="auto">
          <a:xfrm>
            <a:off x="4513263" y="2209800"/>
            <a:ext cx="3635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~</a:t>
            </a:r>
          </a:p>
        </p:txBody>
      </p:sp>
      <p:grpSp>
        <p:nvGrpSpPr>
          <p:cNvPr id="10248" name="Group 9"/>
          <p:cNvGrpSpPr>
            <a:grpSpLocks noChangeAspect="1"/>
          </p:cNvGrpSpPr>
          <p:nvPr/>
        </p:nvGrpSpPr>
        <p:grpSpPr bwMode="auto">
          <a:xfrm>
            <a:off x="579438" y="1905000"/>
            <a:ext cx="411162" cy="287338"/>
            <a:chOff x="0" y="381001"/>
            <a:chExt cx="762000" cy="533400"/>
          </a:xfrm>
        </p:grpSpPr>
        <p:cxnSp>
          <p:nvCxnSpPr>
            <p:cNvPr id="11" name="Straight Connector 10"/>
            <p:cNvCxnSpPr/>
            <p:nvPr/>
          </p:nvCxnSpPr>
          <p:spPr>
            <a:xfrm rot="16200000" flipH="1">
              <a:off x="-37027" y="647891"/>
              <a:ext cx="303537" cy="22948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229042" y="381442"/>
              <a:ext cx="533400" cy="5325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49" name="Group 12"/>
          <p:cNvGrpSpPr>
            <a:grpSpLocks noChangeAspect="1"/>
          </p:cNvGrpSpPr>
          <p:nvPr/>
        </p:nvGrpSpPr>
        <p:grpSpPr bwMode="auto">
          <a:xfrm>
            <a:off x="666750" y="3098800"/>
            <a:ext cx="247650" cy="330200"/>
            <a:chOff x="2362200" y="2438400"/>
            <a:chExt cx="228600" cy="304800"/>
          </a:xfrm>
        </p:grpSpPr>
        <p:cxnSp>
          <p:nvCxnSpPr>
            <p:cNvPr id="14" name="Straight Connector 13"/>
            <p:cNvCxnSpPr/>
            <p:nvPr/>
          </p:nvCxnSpPr>
          <p:spPr>
            <a:xfrm rot="5400000">
              <a:off x="2324100" y="2476500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6200000" flipH="1">
              <a:off x="2324100" y="2476500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0" name="Group 15"/>
          <p:cNvGrpSpPr>
            <a:grpSpLocks noChangeAspect="1"/>
          </p:cNvGrpSpPr>
          <p:nvPr/>
        </p:nvGrpSpPr>
        <p:grpSpPr bwMode="auto">
          <a:xfrm>
            <a:off x="609600" y="2514600"/>
            <a:ext cx="411163" cy="287338"/>
            <a:chOff x="0" y="381001"/>
            <a:chExt cx="762000" cy="533400"/>
          </a:xfrm>
        </p:grpSpPr>
        <p:cxnSp>
          <p:nvCxnSpPr>
            <p:cNvPr id="17" name="Straight Connector 16"/>
            <p:cNvCxnSpPr/>
            <p:nvPr/>
          </p:nvCxnSpPr>
          <p:spPr>
            <a:xfrm rot="16200000" flipH="1">
              <a:off x="-37028" y="647891"/>
              <a:ext cx="303537" cy="2294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229041" y="381442"/>
              <a:ext cx="533400" cy="53251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1" name="Group 18"/>
          <p:cNvGrpSpPr>
            <a:grpSpLocks noChangeAspect="1"/>
          </p:cNvGrpSpPr>
          <p:nvPr/>
        </p:nvGrpSpPr>
        <p:grpSpPr bwMode="auto">
          <a:xfrm>
            <a:off x="609600" y="4724400"/>
            <a:ext cx="411163" cy="287338"/>
            <a:chOff x="0" y="381001"/>
            <a:chExt cx="762000" cy="533400"/>
          </a:xfrm>
        </p:grpSpPr>
        <p:cxnSp>
          <p:nvCxnSpPr>
            <p:cNvPr id="20" name="Straight Connector 19"/>
            <p:cNvCxnSpPr/>
            <p:nvPr/>
          </p:nvCxnSpPr>
          <p:spPr>
            <a:xfrm rot="16200000" flipH="1">
              <a:off x="-37028" y="647891"/>
              <a:ext cx="303537" cy="2294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229041" y="381442"/>
              <a:ext cx="533400" cy="53251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2" name="Group 21"/>
          <p:cNvGrpSpPr>
            <a:grpSpLocks noChangeAspect="1"/>
          </p:cNvGrpSpPr>
          <p:nvPr/>
        </p:nvGrpSpPr>
        <p:grpSpPr bwMode="auto">
          <a:xfrm>
            <a:off x="685800" y="5308600"/>
            <a:ext cx="247650" cy="330200"/>
            <a:chOff x="2362200" y="2438400"/>
            <a:chExt cx="228600" cy="304800"/>
          </a:xfrm>
        </p:grpSpPr>
        <p:cxnSp>
          <p:nvCxnSpPr>
            <p:cNvPr id="23" name="Straight Connector 22"/>
            <p:cNvCxnSpPr/>
            <p:nvPr/>
          </p:nvCxnSpPr>
          <p:spPr>
            <a:xfrm rot="5400000">
              <a:off x="2324100" y="2476500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6200000" flipH="1">
              <a:off x="2324100" y="2476500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3" name="Group 24"/>
          <p:cNvGrpSpPr>
            <a:grpSpLocks noChangeAspect="1"/>
          </p:cNvGrpSpPr>
          <p:nvPr/>
        </p:nvGrpSpPr>
        <p:grpSpPr bwMode="auto">
          <a:xfrm>
            <a:off x="685800" y="5918200"/>
            <a:ext cx="247650" cy="330200"/>
            <a:chOff x="2362200" y="2438400"/>
            <a:chExt cx="228600" cy="304800"/>
          </a:xfrm>
        </p:grpSpPr>
        <p:cxnSp>
          <p:nvCxnSpPr>
            <p:cNvPr id="26" name="Straight Connector 25"/>
            <p:cNvCxnSpPr/>
            <p:nvPr/>
          </p:nvCxnSpPr>
          <p:spPr>
            <a:xfrm rot="5400000">
              <a:off x="2324100" y="2476500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2324100" y="2476500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 descr="Q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032" y="4605582"/>
            <a:ext cx="2614968" cy="652218"/>
          </a:xfrm>
          <a:prstGeom prst="rect">
            <a:avLst/>
          </a:prstGeom>
        </p:spPr>
      </p:pic>
      <p:pic>
        <p:nvPicPr>
          <p:cNvPr id="29" name="Picture 28" descr="onthefl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1140009"/>
            <a:ext cx="4498476" cy="688791"/>
          </a:xfrm>
          <a:prstGeom prst="rect">
            <a:avLst/>
          </a:prstGeom>
        </p:spPr>
      </p:pic>
    </p:spTree>
  </p:cSld>
  <p:clrMapOvr>
    <a:masterClrMapping/>
  </p:clrMapOvr>
  <p:transition advTm="31282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2" descr="scale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295400"/>
            <a:ext cx="6602413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5400" smtClean="0"/>
              <a:t>Q: How to Balance?</a:t>
            </a:r>
          </a:p>
        </p:txBody>
      </p:sp>
      <p:sp>
        <p:nvSpPr>
          <p:cNvPr id="11269" name="Oval 5"/>
          <p:cNvSpPr>
            <a:spLocks noChangeArrowheads="1"/>
          </p:cNvSpPr>
          <p:nvPr/>
        </p:nvSpPr>
        <p:spPr bwMode="auto">
          <a:xfrm>
            <a:off x="1295400" y="5562600"/>
            <a:ext cx="1524000" cy="9906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5638800" y="2987675"/>
            <a:ext cx="213360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On-line </a:t>
            </a:r>
          </a:p>
          <a:p>
            <a:endParaRPr lang="en-US" sz="4400"/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1135063" y="3597275"/>
            <a:ext cx="2141537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Off-line </a:t>
            </a:r>
          </a:p>
          <a:p>
            <a:endParaRPr lang="en-US" sz="4400"/>
          </a:p>
        </p:txBody>
      </p:sp>
      <p:pic>
        <p:nvPicPr>
          <p:cNvPr id="11272" name="Picture 8" descr="MCPE06974_0000[1]"/>
          <p:cNvPicPr>
            <a:picLocks noChangeAspect="1" noChangeArrowheads="1"/>
          </p:cNvPicPr>
          <p:nvPr/>
        </p:nvPicPr>
        <p:blipFill>
          <a:blip r:embed="rId4"/>
          <a:srcRect t="5176" b="25880"/>
          <a:stretch>
            <a:fillRect/>
          </a:stretch>
        </p:blipFill>
        <p:spPr bwMode="auto">
          <a:xfrm>
            <a:off x="3657600" y="4191000"/>
            <a:ext cx="1590675" cy="121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2FDA31-84F1-4F97-B1F4-539F67A0FCD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304800" y="5791200"/>
            <a:ext cx="8305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/>
              <a:t>Goal: Efficiently </a:t>
            </a:r>
            <a:r>
              <a:rPr lang="en-US" sz="3200" dirty="0" smtClean="0"/>
              <a:t>get </a:t>
            </a:r>
            <a:r>
              <a:rPr lang="en-US" sz="3200" dirty="0"/>
              <a:t>(elements) of</a:t>
            </a:r>
          </a:p>
        </p:txBody>
      </p:sp>
      <p:pic>
        <p:nvPicPr>
          <p:cNvPr id="11" name="Picture 10" descr="Q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632" y="5715000"/>
            <a:ext cx="2614968" cy="652218"/>
          </a:xfrm>
          <a:prstGeom prst="rect">
            <a:avLst/>
          </a:prstGeom>
        </p:spPr>
      </p:pic>
    </p:spTree>
  </p:cSld>
  <p:clrMapOvr>
    <a:masterClrMapping/>
  </p:clrMapOvr>
  <p:transition advTm="18172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343400" y="0"/>
            <a:ext cx="4495800" cy="1143000"/>
          </a:xfrm>
        </p:spPr>
        <p:txBody>
          <a:bodyPr/>
          <a:lstStyle/>
          <a:p>
            <a:pPr algn="r" eaLnBrk="1" hangingPunct="1"/>
            <a:r>
              <a:rPr lang="en-US" sz="4000" i="1" dirty="0" err="1" smtClean="0"/>
              <a:t>B_Lin</a:t>
            </a:r>
            <a:r>
              <a:rPr lang="en-US" sz="4000" dirty="0" smtClean="0"/>
              <a:t>: Basic Idea</a:t>
            </a:r>
            <a:br>
              <a:rPr lang="en-US" sz="4000" dirty="0" smtClean="0"/>
            </a:br>
            <a:r>
              <a:rPr lang="en-US" sz="2400" dirty="0" smtClean="0">
                <a:solidFill>
                  <a:schemeClr val="tx1"/>
                </a:solidFill>
              </a:rPr>
              <a:t>[Tong+ ICDM 2006]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794375" y="2373313"/>
            <a:ext cx="3035300" cy="2155825"/>
            <a:chOff x="3408" y="2592"/>
            <a:chExt cx="1912" cy="1358"/>
          </a:xfrm>
        </p:grpSpPr>
        <p:sp>
          <p:nvSpPr>
            <p:cNvPr id="44228" name="Oval 4"/>
            <p:cNvSpPr>
              <a:spLocks noChangeArrowheads="1"/>
            </p:cNvSpPr>
            <p:nvPr/>
          </p:nvSpPr>
          <p:spPr bwMode="auto">
            <a:xfrm>
              <a:off x="3545" y="3049"/>
              <a:ext cx="135" cy="13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1</a:t>
              </a:r>
            </a:p>
          </p:txBody>
        </p:sp>
        <p:sp>
          <p:nvSpPr>
            <p:cNvPr id="44229" name="Oval 5"/>
            <p:cNvSpPr>
              <a:spLocks noChangeArrowheads="1"/>
            </p:cNvSpPr>
            <p:nvPr/>
          </p:nvSpPr>
          <p:spPr bwMode="auto">
            <a:xfrm>
              <a:off x="3702" y="3283"/>
              <a:ext cx="134" cy="13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4230" name="Oval 6"/>
            <p:cNvSpPr>
              <a:spLocks noChangeArrowheads="1"/>
            </p:cNvSpPr>
            <p:nvPr/>
          </p:nvSpPr>
          <p:spPr bwMode="auto">
            <a:xfrm>
              <a:off x="3926" y="3127"/>
              <a:ext cx="134" cy="13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3</a:t>
              </a:r>
            </a:p>
          </p:txBody>
        </p:sp>
        <p:sp>
          <p:nvSpPr>
            <p:cNvPr id="44231" name="Oval 7"/>
            <p:cNvSpPr>
              <a:spLocks noChangeArrowheads="1"/>
            </p:cNvSpPr>
            <p:nvPr/>
          </p:nvSpPr>
          <p:spPr bwMode="auto">
            <a:xfrm>
              <a:off x="3769" y="2919"/>
              <a:ext cx="134" cy="130"/>
            </a:xfrm>
            <a:prstGeom prst="ellipse">
              <a:avLst/>
            </a:prstGeom>
            <a:solidFill>
              <a:srgbClr val="FE514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2</a:t>
              </a:r>
            </a:p>
          </p:txBody>
        </p:sp>
        <p:sp>
          <p:nvSpPr>
            <p:cNvPr id="44232" name="Oval 8"/>
            <p:cNvSpPr>
              <a:spLocks noChangeArrowheads="1"/>
            </p:cNvSpPr>
            <p:nvPr/>
          </p:nvSpPr>
          <p:spPr bwMode="auto">
            <a:xfrm>
              <a:off x="4015" y="3491"/>
              <a:ext cx="134" cy="13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5</a:t>
              </a:r>
            </a:p>
          </p:txBody>
        </p:sp>
        <p:sp>
          <p:nvSpPr>
            <p:cNvPr id="44233" name="Oval 9"/>
            <p:cNvSpPr>
              <a:spLocks noChangeArrowheads="1"/>
            </p:cNvSpPr>
            <p:nvPr/>
          </p:nvSpPr>
          <p:spPr bwMode="auto">
            <a:xfrm>
              <a:off x="4306" y="3439"/>
              <a:ext cx="134" cy="130"/>
            </a:xfrm>
            <a:prstGeom prst="ellipse">
              <a:avLst/>
            </a:prstGeom>
            <a:solidFill>
              <a:srgbClr val="FDD4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6</a:t>
              </a:r>
            </a:p>
          </p:txBody>
        </p:sp>
        <p:sp>
          <p:nvSpPr>
            <p:cNvPr id="44234" name="Oval 10"/>
            <p:cNvSpPr>
              <a:spLocks noChangeArrowheads="1"/>
            </p:cNvSpPr>
            <p:nvPr/>
          </p:nvSpPr>
          <p:spPr bwMode="auto">
            <a:xfrm>
              <a:off x="4239" y="3700"/>
              <a:ext cx="134" cy="130"/>
            </a:xfrm>
            <a:prstGeom prst="ellipse">
              <a:avLst/>
            </a:prstGeom>
            <a:solidFill>
              <a:srgbClr val="FDD4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7</a:t>
              </a:r>
            </a:p>
          </p:txBody>
        </p:sp>
        <p:sp>
          <p:nvSpPr>
            <p:cNvPr id="44235" name="Oval 11"/>
            <p:cNvSpPr>
              <a:spLocks noChangeArrowheads="1"/>
            </p:cNvSpPr>
            <p:nvPr/>
          </p:nvSpPr>
          <p:spPr bwMode="auto">
            <a:xfrm>
              <a:off x="4395" y="2763"/>
              <a:ext cx="135" cy="13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9</a:t>
              </a:r>
            </a:p>
          </p:txBody>
        </p:sp>
        <p:sp>
          <p:nvSpPr>
            <p:cNvPr id="44236" name="Oval 12"/>
            <p:cNvSpPr>
              <a:spLocks noChangeArrowheads="1"/>
            </p:cNvSpPr>
            <p:nvPr/>
          </p:nvSpPr>
          <p:spPr bwMode="auto">
            <a:xfrm>
              <a:off x="4709" y="2711"/>
              <a:ext cx="134" cy="13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10</a:t>
              </a:r>
            </a:p>
          </p:txBody>
        </p:sp>
        <p:sp>
          <p:nvSpPr>
            <p:cNvPr id="44237" name="Oval 13"/>
            <p:cNvSpPr>
              <a:spLocks noChangeArrowheads="1"/>
            </p:cNvSpPr>
            <p:nvPr/>
          </p:nvSpPr>
          <p:spPr bwMode="auto">
            <a:xfrm>
              <a:off x="4418" y="3023"/>
              <a:ext cx="134" cy="130"/>
            </a:xfrm>
            <a:prstGeom prst="ellipse">
              <a:avLst/>
            </a:prstGeom>
            <a:solidFill>
              <a:srgbClr val="FE989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8</a:t>
              </a:r>
            </a:p>
          </p:txBody>
        </p:sp>
        <p:sp>
          <p:nvSpPr>
            <p:cNvPr id="44238" name="Oval 14"/>
            <p:cNvSpPr>
              <a:spLocks noChangeArrowheads="1"/>
            </p:cNvSpPr>
            <p:nvPr/>
          </p:nvSpPr>
          <p:spPr bwMode="auto">
            <a:xfrm>
              <a:off x="4709" y="3101"/>
              <a:ext cx="134" cy="13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1</a:t>
              </a:r>
              <a:r>
                <a:rPr lang="en-US" altLang="zh-CN" sz="1400"/>
                <a:t>1</a:t>
              </a:r>
            </a:p>
          </p:txBody>
        </p:sp>
        <p:sp>
          <p:nvSpPr>
            <p:cNvPr id="44239" name="Oval 15"/>
            <p:cNvSpPr>
              <a:spLocks noChangeArrowheads="1"/>
            </p:cNvSpPr>
            <p:nvPr/>
          </p:nvSpPr>
          <p:spPr bwMode="auto">
            <a:xfrm>
              <a:off x="4999" y="2867"/>
              <a:ext cx="135" cy="130"/>
            </a:xfrm>
            <a:prstGeom prst="ellipse">
              <a:avLst/>
            </a:prstGeom>
            <a:solidFill>
              <a:srgbClr val="FEEF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1</a:t>
              </a:r>
              <a:r>
                <a:rPr lang="en-US" altLang="zh-CN" sz="1400"/>
                <a:t>2</a:t>
              </a:r>
            </a:p>
          </p:txBody>
        </p:sp>
        <p:sp>
          <p:nvSpPr>
            <p:cNvPr id="44240" name="Line 16"/>
            <p:cNvSpPr>
              <a:spLocks noChangeShapeType="1"/>
            </p:cNvSpPr>
            <p:nvPr/>
          </p:nvSpPr>
          <p:spPr bwMode="auto">
            <a:xfrm>
              <a:off x="3613" y="3179"/>
              <a:ext cx="111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41" name="Line 17"/>
            <p:cNvSpPr>
              <a:spLocks noChangeShapeType="1"/>
            </p:cNvSpPr>
            <p:nvPr/>
          </p:nvSpPr>
          <p:spPr bwMode="auto">
            <a:xfrm>
              <a:off x="3680" y="3101"/>
              <a:ext cx="246" cy="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42" name="Line 18"/>
            <p:cNvSpPr>
              <a:spLocks noChangeShapeType="1"/>
            </p:cNvSpPr>
            <p:nvPr/>
          </p:nvSpPr>
          <p:spPr bwMode="auto">
            <a:xfrm flipV="1">
              <a:off x="3635" y="2997"/>
              <a:ext cx="134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43" name="Line 19"/>
            <p:cNvSpPr>
              <a:spLocks noChangeShapeType="1"/>
            </p:cNvSpPr>
            <p:nvPr/>
          </p:nvSpPr>
          <p:spPr bwMode="auto">
            <a:xfrm>
              <a:off x="3903" y="2997"/>
              <a:ext cx="67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44" name="Line 20"/>
            <p:cNvSpPr>
              <a:spLocks noChangeShapeType="1"/>
            </p:cNvSpPr>
            <p:nvPr/>
          </p:nvSpPr>
          <p:spPr bwMode="auto">
            <a:xfrm flipV="1">
              <a:off x="3836" y="3257"/>
              <a:ext cx="112" cy="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45" name="Line 21"/>
            <p:cNvSpPr>
              <a:spLocks noChangeShapeType="1"/>
            </p:cNvSpPr>
            <p:nvPr/>
          </p:nvSpPr>
          <p:spPr bwMode="auto">
            <a:xfrm>
              <a:off x="3814" y="3387"/>
              <a:ext cx="224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46" name="Line 22"/>
            <p:cNvSpPr>
              <a:spLocks noChangeShapeType="1"/>
            </p:cNvSpPr>
            <p:nvPr/>
          </p:nvSpPr>
          <p:spPr bwMode="auto">
            <a:xfrm flipV="1">
              <a:off x="4149" y="3491"/>
              <a:ext cx="157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47" name="Line 23"/>
            <p:cNvSpPr>
              <a:spLocks noChangeShapeType="1"/>
            </p:cNvSpPr>
            <p:nvPr/>
          </p:nvSpPr>
          <p:spPr bwMode="auto">
            <a:xfrm>
              <a:off x="4127" y="3621"/>
              <a:ext cx="112" cy="1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48" name="Line 24"/>
            <p:cNvSpPr>
              <a:spLocks noChangeShapeType="1"/>
            </p:cNvSpPr>
            <p:nvPr/>
          </p:nvSpPr>
          <p:spPr bwMode="auto">
            <a:xfrm flipH="1">
              <a:off x="4328" y="3569"/>
              <a:ext cx="45" cy="1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49" name="Line 25"/>
            <p:cNvSpPr>
              <a:spLocks noChangeShapeType="1"/>
            </p:cNvSpPr>
            <p:nvPr/>
          </p:nvSpPr>
          <p:spPr bwMode="auto">
            <a:xfrm>
              <a:off x="4552" y="3127"/>
              <a:ext cx="157" cy="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50" name="Line 26"/>
            <p:cNvSpPr>
              <a:spLocks noChangeShapeType="1"/>
            </p:cNvSpPr>
            <p:nvPr/>
          </p:nvSpPr>
          <p:spPr bwMode="auto">
            <a:xfrm flipV="1">
              <a:off x="4843" y="2997"/>
              <a:ext cx="179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51" name="Line 27"/>
            <p:cNvSpPr>
              <a:spLocks noChangeShapeType="1"/>
            </p:cNvSpPr>
            <p:nvPr/>
          </p:nvSpPr>
          <p:spPr bwMode="auto">
            <a:xfrm>
              <a:off x="4843" y="2789"/>
              <a:ext cx="179" cy="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52" name="Line 28"/>
            <p:cNvSpPr>
              <a:spLocks noChangeShapeType="1"/>
            </p:cNvSpPr>
            <p:nvPr/>
          </p:nvSpPr>
          <p:spPr bwMode="auto">
            <a:xfrm flipV="1">
              <a:off x="4530" y="2763"/>
              <a:ext cx="179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53" name="Line 29"/>
            <p:cNvSpPr>
              <a:spLocks noChangeShapeType="1"/>
            </p:cNvSpPr>
            <p:nvPr/>
          </p:nvSpPr>
          <p:spPr bwMode="auto">
            <a:xfrm>
              <a:off x="4463" y="2893"/>
              <a:ext cx="0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54" name="Line 30"/>
            <p:cNvSpPr>
              <a:spLocks noChangeShapeType="1"/>
            </p:cNvSpPr>
            <p:nvPr/>
          </p:nvSpPr>
          <p:spPr bwMode="auto">
            <a:xfrm>
              <a:off x="4776" y="2841"/>
              <a:ext cx="0" cy="2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55" name="Line 31"/>
            <p:cNvSpPr>
              <a:spLocks noChangeShapeType="1"/>
            </p:cNvSpPr>
            <p:nvPr/>
          </p:nvSpPr>
          <p:spPr bwMode="auto">
            <a:xfrm>
              <a:off x="3903" y="2971"/>
              <a:ext cx="515" cy="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56" name="Line 32"/>
            <p:cNvSpPr>
              <a:spLocks noChangeShapeType="1"/>
            </p:cNvSpPr>
            <p:nvPr/>
          </p:nvSpPr>
          <p:spPr bwMode="auto">
            <a:xfrm flipV="1">
              <a:off x="4082" y="3153"/>
              <a:ext cx="358" cy="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57" name="Text Box 33"/>
            <p:cNvSpPr txBox="1">
              <a:spLocks noChangeArrowheads="1"/>
            </p:cNvSpPr>
            <p:nvPr/>
          </p:nvSpPr>
          <p:spPr bwMode="auto">
            <a:xfrm>
              <a:off x="3408" y="2880"/>
              <a:ext cx="231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>
              <a:spAutoFit/>
            </a:bodyPr>
            <a:lstStyle/>
            <a:p>
              <a:r>
                <a:rPr lang="en-US" sz="1100"/>
                <a:t>0.13</a:t>
              </a:r>
            </a:p>
          </p:txBody>
        </p:sp>
        <p:sp>
          <p:nvSpPr>
            <p:cNvPr id="44258" name="Text Box 34"/>
            <p:cNvSpPr txBox="1">
              <a:spLocks noChangeArrowheads="1"/>
            </p:cNvSpPr>
            <p:nvPr/>
          </p:nvSpPr>
          <p:spPr bwMode="auto">
            <a:xfrm>
              <a:off x="3795" y="2784"/>
              <a:ext cx="231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>
              <a:spAutoFit/>
            </a:bodyPr>
            <a:lstStyle/>
            <a:p>
              <a:r>
                <a:rPr lang="en-US" sz="1100"/>
                <a:t>0.</a:t>
              </a:r>
              <a:r>
                <a:rPr lang="en-US" altLang="zh-CN" sz="1100"/>
                <a:t>10</a:t>
              </a:r>
              <a:endParaRPr lang="en-US" sz="1100">
                <a:ea typeface="宋体" pitchFamily="2" charset="-122"/>
              </a:endParaRPr>
            </a:p>
          </p:txBody>
        </p:sp>
        <p:sp>
          <p:nvSpPr>
            <p:cNvPr id="44259" name="Text Box 35"/>
            <p:cNvSpPr txBox="1">
              <a:spLocks noChangeArrowheads="1"/>
            </p:cNvSpPr>
            <p:nvPr/>
          </p:nvSpPr>
          <p:spPr bwMode="auto">
            <a:xfrm>
              <a:off x="4032" y="3112"/>
              <a:ext cx="231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>
              <a:spAutoFit/>
            </a:bodyPr>
            <a:lstStyle/>
            <a:p>
              <a:r>
                <a:rPr lang="en-US" sz="1100"/>
                <a:t>0.13</a:t>
              </a:r>
            </a:p>
          </p:txBody>
        </p:sp>
        <p:sp>
          <p:nvSpPr>
            <p:cNvPr id="44260" name="Text Box 36"/>
            <p:cNvSpPr txBox="1">
              <a:spLocks noChangeArrowheads="1"/>
            </p:cNvSpPr>
            <p:nvPr/>
          </p:nvSpPr>
          <p:spPr bwMode="auto">
            <a:xfrm>
              <a:off x="3858" y="3575"/>
              <a:ext cx="231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>
              <a:spAutoFit/>
            </a:bodyPr>
            <a:lstStyle/>
            <a:p>
              <a:r>
                <a:rPr lang="en-US" sz="1100"/>
                <a:t>0.13</a:t>
              </a:r>
            </a:p>
          </p:txBody>
        </p:sp>
        <p:sp>
          <p:nvSpPr>
            <p:cNvPr id="44261" name="Text Box 37"/>
            <p:cNvSpPr txBox="1">
              <a:spLocks noChangeArrowheads="1"/>
            </p:cNvSpPr>
            <p:nvPr/>
          </p:nvSpPr>
          <p:spPr bwMode="auto">
            <a:xfrm>
              <a:off x="4418" y="3419"/>
              <a:ext cx="231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>
              <a:spAutoFit/>
            </a:bodyPr>
            <a:lstStyle/>
            <a:p>
              <a:r>
                <a:rPr lang="en-US" sz="1100"/>
                <a:t>0.</a:t>
              </a:r>
              <a:r>
                <a:rPr lang="en-US" altLang="zh-CN" sz="1100"/>
                <a:t>05</a:t>
              </a:r>
            </a:p>
          </p:txBody>
        </p:sp>
        <p:sp>
          <p:nvSpPr>
            <p:cNvPr id="44262" name="Text Box 38"/>
            <p:cNvSpPr txBox="1">
              <a:spLocks noChangeArrowheads="1"/>
            </p:cNvSpPr>
            <p:nvPr/>
          </p:nvSpPr>
          <p:spPr bwMode="auto">
            <a:xfrm>
              <a:off x="4350" y="3785"/>
              <a:ext cx="231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>
              <a:spAutoFit/>
            </a:bodyPr>
            <a:lstStyle/>
            <a:p>
              <a:r>
                <a:rPr lang="en-US" sz="1100"/>
                <a:t>0.</a:t>
              </a:r>
              <a:r>
                <a:rPr lang="en-US" altLang="zh-CN" sz="1100"/>
                <a:t>05</a:t>
              </a:r>
            </a:p>
          </p:txBody>
        </p:sp>
        <p:sp>
          <p:nvSpPr>
            <p:cNvPr id="44263" name="Text Box 39"/>
            <p:cNvSpPr txBox="1">
              <a:spLocks noChangeArrowheads="1"/>
            </p:cNvSpPr>
            <p:nvPr/>
          </p:nvSpPr>
          <p:spPr bwMode="auto">
            <a:xfrm>
              <a:off x="4464" y="2880"/>
              <a:ext cx="231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>
              <a:spAutoFit/>
            </a:bodyPr>
            <a:lstStyle/>
            <a:p>
              <a:r>
                <a:rPr lang="en-US" sz="1100"/>
                <a:t>0.</a:t>
              </a:r>
              <a:r>
                <a:rPr lang="en-US" altLang="zh-CN" sz="1100"/>
                <a:t>08</a:t>
              </a:r>
            </a:p>
          </p:txBody>
        </p:sp>
        <p:sp>
          <p:nvSpPr>
            <p:cNvPr id="44264" name="Text Box 40"/>
            <p:cNvSpPr txBox="1">
              <a:spLocks noChangeArrowheads="1"/>
            </p:cNvSpPr>
            <p:nvPr/>
          </p:nvSpPr>
          <p:spPr bwMode="auto">
            <a:xfrm>
              <a:off x="4320" y="2592"/>
              <a:ext cx="231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>
              <a:spAutoFit/>
            </a:bodyPr>
            <a:lstStyle/>
            <a:p>
              <a:r>
                <a:rPr lang="en-US" sz="1100"/>
                <a:t>0.</a:t>
              </a:r>
              <a:r>
                <a:rPr lang="en-US" altLang="zh-CN" sz="1100"/>
                <a:t>04</a:t>
              </a:r>
            </a:p>
          </p:txBody>
        </p:sp>
        <p:sp>
          <p:nvSpPr>
            <p:cNvPr id="44265" name="Text Box 41"/>
            <p:cNvSpPr txBox="1">
              <a:spLocks noChangeArrowheads="1"/>
            </p:cNvSpPr>
            <p:nvPr/>
          </p:nvSpPr>
          <p:spPr bwMode="auto">
            <a:xfrm>
              <a:off x="5089" y="2978"/>
              <a:ext cx="231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>
              <a:spAutoFit/>
            </a:bodyPr>
            <a:lstStyle/>
            <a:p>
              <a:r>
                <a:rPr lang="en-US" sz="1100"/>
                <a:t>0.</a:t>
              </a:r>
              <a:r>
                <a:rPr lang="en-US" altLang="zh-CN" sz="1100"/>
                <a:t>02</a:t>
              </a:r>
            </a:p>
          </p:txBody>
        </p:sp>
        <p:sp>
          <p:nvSpPr>
            <p:cNvPr id="44266" name="Text Box 42"/>
            <p:cNvSpPr txBox="1">
              <a:spLocks noChangeArrowheads="1"/>
            </p:cNvSpPr>
            <p:nvPr/>
          </p:nvSpPr>
          <p:spPr bwMode="auto">
            <a:xfrm>
              <a:off x="4752" y="3185"/>
              <a:ext cx="231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>
              <a:spAutoFit/>
            </a:bodyPr>
            <a:lstStyle/>
            <a:p>
              <a:r>
                <a:rPr lang="en-US" sz="1100"/>
                <a:t>0.</a:t>
              </a:r>
              <a:r>
                <a:rPr lang="en-US" altLang="zh-CN" sz="1100"/>
                <a:t>04</a:t>
              </a:r>
            </a:p>
          </p:txBody>
        </p:sp>
        <p:sp>
          <p:nvSpPr>
            <p:cNvPr id="44267" name="Text Box 43"/>
            <p:cNvSpPr txBox="1">
              <a:spLocks noChangeArrowheads="1"/>
            </p:cNvSpPr>
            <p:nvPr/>
          </p:nvSpPr>
          <p:spPr bwMode="auto">
            <a:xfrm>
              <a:off x="4848" y="2640"/>
              <a:ext cx="231" cy="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>
              <a:spAutoFit/>
            </a:bodyPr>
            <a:lstStyle/>
            <a:p>
              <a:r>
                <a:rPr lang="en-US" sz="1100"/>
                <a:t>0.</a:t>
              </a:r>
              <a:r>
                <a:rPr lang="en-US" altLang="zh-CN" sz="1100"/>
                <a:t>03</a:t>
              </a:r>
            </a:p>
          </p:txBody>
        </p:sp>
      </p:grpSp>
      <p:sp>
        <p:nvSpPr>
          <p:cNvPr id="80940" name="Oval 44"/>
          <p:cNvSpPr>
            <a:spLocks noChangeArrowheads="1"/>
          </p:cNvSpPr>
          <p:nvPr/>
        </p:nvSpPr>
        <p:spPr bwMode="auto">
          <a:xfrm>
            <a:off x="0" y="2362200"/>
            <a:ext cx="1371600" cy="1600200"/>
          </a:xfrm>
          <a:prstGeom prst="ellipse">
            <a:avLst/>
          </a:prstGeom>
          <a:noFill/>
          <a:ln w="25400">
            <a:solidFill>
              <a:srgbClr val="FFCC66"/>
            </a:solidFill>
            <a:prstDash val="dash"/>
            <a:round/>
            <a:headEnd/>
            <a:tailEnd/>
          </a:ln>
        </p:spPr>
        <p:txBody>
          <a:bodyPr wrap="none" lIns="0" anchor="ctr"/>
          <a:lstStyle/>
          <a:p>
            <a:endParaRPr lang="en-US" sz="1400"/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381000" y="2743200"/>
            <a:ext cx="839788" cy="976313"/>
            <a:chOff x="3792" y="307"/>
            <a:chExt cx="529" cy="615"/>
          </a:xfrm>
        </p:grpSpPr>
        <p:sp>
          <p:nvSpPr>
            <p:cNvPr id="44219" name="Oval 46"/>
            <p:cNvSpPr>
              <a:spLocks noChangeArrowheads="1"/>
            </p:cNvSpPr>
            <p:nvPr/>
          </p:nvSpPr>
          <p:spPr bwMode="auto">
            <a:xfrm>
              <a:off x="3792" y="469"/>
              <a:ext cx="138" cy="1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1</a:t>
              </a:r>
            </a:p>
          </p:txBody>
        </p:sp>
        <p:sp>
          <p:nvSpPr>
            <p:cNvPr id="44220" name="Oval 47"/>
            <p:cNvSpPr>
              <a:spLocks noChangeArrowheads="1"/>
            </p:cNvSpPr>
            <p:nvPr/>
          </p:nvSpPr>
          <p:spPr bwMode="auto">
            <a:xfrm>
              <a:off x="3953" y="760"/>
              <a:ext cx="138" cy="16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4221" name="Oval 48"/>
            <p:cNvSpPr>
              <a:spLocks noChangeArrowheads="1"/>
            </p:cNvSpPr>
            <p:nvPr/>
          </p:nvSpPr>
          <p:spPr bwMode="auto">
            <a:xfrm>
              <a:off x="4183" y="566"/>
              <a:ext cx="138" cy="1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3</a:t>
              </a:r>
            </a:p>
          </p:txBody>
        </p:sp>
        <p:sp>
          <p:nvSpPr>
            <p:cNvPr id="44222" name="Oval 49"/>
            <p:cNvSpPr>
              <a:spLocks noChangeArrowheads="1"/>
            </p:cNvSpPr>
            <p:nvPr/>
          </p:nvSpPr>
          <p:spPr bwMode="auto">
            <a:xfrm>
              <a:off x="4022" y="307"/>
              <a:ext cx="138" cy="1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2</a:t>
              </a:r>
            </a:p>
          </p:txBody>
        </p:sp>
        <p:sp>
          <p:nvSpPr>
            <p:cNvPr id="44223" name="Line 50"/>
            <p:cNvSpPr>
              <a:spLocks noChangeShapeType="1"/>
            </p:cNvSpPr>
            <p:nvPr/>
          </p:nvSpPr>
          <p:spPr bwMode="auto">
            <a:xfrm>
              <a:off x="3861" y="631"/>
              <a:ext cx="115" cy="1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24" name="Line 51"/>
            <p:cNvSpPr>
              <a:spLocks noChangeShapeType="1"/>
            </p:cNvSpPr>
            <p:nvPr/>
          </p:nvSpPr>
          <p:spPr bwMode="auto">
            <a:xfrm>
              <a:off x="3930" y="534"/>
              <a:ext cx="253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25" name="Line 52"/>
            <p:cNvSpPr>
              <a:spLocks noChangeShapeType="1"/>
            </p:cNvSpPr>
            <p:nvPr/>
          </p:nvSpPr>
          <p:spPr bwMode="auto">
            <a:xfrm flipV="1">
              <a:off x="3884" y="404"/>
              <a:ext cx="138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26" name="Line 53"/>
            <p:cNvSpPr>
              <a:spLocks noChangeShapeType="1"/>
            </p:cNvSpPr>
            <p:nvPr/>
          </p:nvSpPr>
          <p:spPr bwMode="auto">
            <a:xfrm>
              <a:off x="4160" y="404"/>
              <a:ext cx="69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27" name="Line 54"/>
            <p:cNvSpPr>
              <a:spLocks noChangeShapeType="1"/>
            </p:cNvSpPr>
            <p:nvPr/>
          </p:nvSpPr>
          <p:spPr bwMode="auto">
            <a:xfrm flipV="1">
              <a:off x="4091" y="728"/>
              <a:ext cx="138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</p:grpSp>
      <p:grpSp>
        <p:nvGrpSpPr>
          <p:cNvPr id="4" name="Group 55"/>
          <p:cNvGrpSpPr>
            <a:grpSpLocks/>
          </p:cNvGrpSpPr>
          <p:nvPr/>
        </p:nvGrpSpPr>
        <p:grpSpPr bwMode="auto">
          <a:xfrm>
            <a:off x="838200" y="2286000"/>
            <a:ext cx="2286000" cy="2286000"/>
            <a:chOff x="4068" y="48"/>
            <a:chExt cx="1356" cy="1392"/>
          </a:xfrm>
        </p:grpSpPr>
        <p:sp>
          <p:nvSpPr>
            <p:cNvPr id="44199" name="Oval 56"/>
            <p:cNvSpPr>
              <a:spLocks noChangeArrowheads="1"/>
            </p:cNvSpPr>
            <p:nvPr/>
          </p:nvSpPr>
          <p:spPr bwMode="auto">
            <a:xfrm>
              <a:off x="4275" y="1019"/>
              <a:ext cx="138" cy="1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5</a:t>
              </a:r>
            </a:p>
          </p:txBody>
        </p:sp>
        <p:sp>
          <p:nvSpPr>
            <p:cNvPr id="44200" name="Oval 57"/>
            <p:cNvSpPr>
              <a:spLocks noChangeArrowheads="1"/>
            </p:cNvSpPr>
            <p:nvPr/>
          </p:nvSpPr>
          <p:spPr bwMode="auto">
            <a:xfrm>
              <a:off x="4574" y="954"/>
              <a:ext cx="137" cy="1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6</a:t>
              </a:r>
            </a:p>
          </p:txBody>
        </p:sp>
        <p:sp>
          <p:nvSpPr>
            <p:cNvPr id="44201" name="Oval 58"/>
            <p:cNvSpPr>
              <a:spLocks noChangeArrowheads="1"/>
            </p:cNvSpPr>
            <p:nvPr/>
          </p:nvSpPr>
          <p:spPr bwMode="auto">
            <a:xfrm>
              <a:off x="4505" y="1278"/>
              <a:ext cx="137" cy="1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7</a:t>
              </a:r>
            </a:p>
          </p:txBody>
        </p:sp>
        <p:sp>
          <p:nvSpPr>
            <p:cNvPr id="44202" name="Oval 59"/>
            <p:cNvSpPr>
              <a:spLocks noChangeArrowheads="1"/>
            </p:cNvSpPr>
            <p:nvPr/>
          </p:nvSpPr>
          <p:spPr bwMode="auto">
            <a:xfrm>
              <a:off x="4665" y="113"/>
              <a:ext cx="138" cy="1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9</a:t>
              </a:r>
            </a:p>
          </p:txBody>
        </p:sp>
        <p:sp>
          <p:nvSpPr>
            <p:cNvPr id="44203" name="Oval 60"/>
            <p:cNvSpPr>
              <a:spLocks noChangeArrowheads="1"/>
            </p:cNvSpPr>
            <p:nvPr/>
          </p:nvSpPr>
          <p:spPr bwMode="auto">
            <a:xfrm>
              <a:off x="4987" y="48"/>
              <a:ext cx="138" cy="1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10</a:t>
              </a:r>
            </a:p>
          </p:txBody>
        </p:sp>
        <p:sp>
          <p:nvSpPr>
            <p:cNvPr id="44204" name="Oval 61"/>
            <p:cNvSpPr>
              <a:spLocks noChangeArrowheads="1"/>
            </p:cNvSpPr>
            <p:nvPr/>
          </p:nvSpPr>
          <p:spPr bwMode="auto">
            <a:xfrm>
              <a:off x="4688" y="436"/>
              <a:ext cx="138" cy="1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8</a:t>
              </a:r>
            </a:p>
          </p:txBody>
        </p:sp>
        <p:sp>
          <p:nvSpPr>
            <p:cNvPr id="44205" name="Oval 62"/>
            <p:cNvSpPr>
              <a:spLocks noChangeArrowheads="1"/>
            </p:cNvSpPr>
            <p:nvPr/>
          </p:nvSpPr>
          <p:spPr bwMode="auto">
            <a:xfrm>
              <a:off x="4987" y="534"/>
              <a:ext cx="138" cy="1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1</a:t>
              </a:r>
              <a:r>
                <a:rPr lang="en-US" altLang="zh-CN" sz="1400"/>
                <a:t>1</a:t>
              </a:r>
            </a:p>
          </p:txBody>
        </p:sp>
        <p:sp>
          <p:nvSpPr>
            <p:cNvPr id="44206" name="Oval 63"/>
            <p:cNvSpPr>
              <a:spLocks noChangeArrowheads="1"/>
            </p:cNvSpPr>
            <p:nvPr/>
          </p:nvSpPr>
          <p:spPr bwMode="auto">
            <a:xfrm>
              <a:off x="5286" y="242"/>
              <a:ext cx="138" cy="1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1</a:t>
              </a:r>
              <a:r>
                <a:rPr lang="en-US" altLang="zh-CN" sz="1400"/>
                <a:t>2</a:t>
              </a:r>
            </a:p>
          </p:txBody>
        </p:sp>
        <p:sp>
          <p:nvSpPr>
            <p:cNvPr id="44207" name="Line 64"/>
            <p:cNvSpPr>
              <a:spLocks noChangeShapeType="1"/>
            </p:cNvSpPr>
            <p:nvPr/>
          </p:nvSpPr>
          <p:spPr bwMode="auto">
            <a:xfrm>
              <a:off x="4068" y="890"/>
              <a:ext cx="230" cy="1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08" name="Line 65"/>
            <p:cNvSpPr>
              <a:spLocks noChangeShapeType="1"/>
            </p:cNvSpPr>
            <p:nvPr/>
          </p:nvSpPr>
          <p:spPr bwMode="auto">
            <a:xfrm flipV="1">
              <a:off x="4413" y="1019"/>
              <a:ext cx="161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09" name="Line 66"/>
            <p:cNvSpPr>
              <a:spLocks noChangeShapeType="1"/>
            </p:cNvSpPr>
            <p:nvPr/>
          </p:nvSpPr>
          <p:spPr bwMode="auto">
            <a:xfrm>
              <a:off x="4390" y="1181"/>
              <a:ext cx="115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10" name="Line 67"/>
            <p:cNvSpPr>
              <a:spLocks noChangeShapeType="1"/>
            </p:cNvSpPr>
            <p:nvPr/>
          </p:nvSpPr>
          <p:spPr bwMode="auto">
            <a:xfrm flipH="1">
              <a:off x="4597" y="1116"/>
              <a:ext cx="45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11" name="Line 68"/>
            <p:cNvSpPr>
              <a:spLocks noChangeShapeType="1"/>
            </p:cNvSpPr>
            <p:nvPr/>
          </p:nvSpPr>
          <p:spPr bwMode="auto">
            <a:xfrm>
              <a:off x="4826" y="566"/>
              <a:ext cx="161" cy="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12" name="Line 69"/>
            <p:cNvSpPr>
              <a:spLocks noChangeShapeType="1"/>
            </p:cNvSpPr>
            <p:nvPr/>
          </p:nvSpPr>
          <p:spPr bwMode="auto">
            <a:xfrm flipV="1">
              <a:off x="5125" y="404"/>
              <a:ext cx="184" cy="1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13" name="Line 70"/>
            <p:cNvSpPr>
              <a:spLocks noChangeShapeType="1"/>
            </p:cNvSpPr>
            <p:nvPr/>
          </p:nvSpPr>
          <p:spPr bwMode="auto">
            <a:xfrm>
              <a:off x="5125" y="145"/>
              <a:ext cx="184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14" name="Line 71"/>
            <p:cNvSpPr>
              <a:spLocks noChangeShapeType="1"/>
            </p:cNvSpPr>
            <p:nvPr/>
          </p:nvSpPr>
          <p:spPr bwMode="auto">
            <a:xfrm flipV="1">
              <a:off x="4803" y="113"/>
              <a:ext cx="184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15" name="Line 72"/>
            <p:cNvSpPr>
              <a:spLocks noChangeShapeType="1"/>
            </p:cNvSpPr>
            <p:nvPr/>
          </p:nvSpPr>
          <p:spPr bwMode="auto">
            <a:xfrm>
              <a:off x="4734" y="275"/>
              <a:ext cx="0" cy="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16" name="Line 73"/>
            <p:cNvSpPr>
              <a:spLocks noChangeShapeType="1"/>
            </p:cNvSpPr>
            <p:nvPr/>
          </p:nvSpPr>
          <p:spPr bwMode="auto">
            <a:xfrm>
              <a:off x="5056" y="210"/>
              <a:ext cx="0" cy="3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17" name="Line 74"/>
            <p:cNvSpPr>
              <a:spLocks noChangeShapeType="1"/>
            </p:cNvSpPr>
            <p:nvPr/>
          </p:nvSpPr>
          <p:spPr bwMode="auto">
            <a:xfrm>
              <a:off x="4160" y="372"/>
              <a:ext cx="528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218" name="Line 75"/>
            <p:cNvSpPr>
              <a:spLocks noChangeShapeType="1"/>
            </p:cNvSpPr>
            <p:nvPr/>
          </p:nvSpPr>
          <p:spPr bwMode="auto">
            <a:xfrm flipV="1">
              <a:off x="4344" y="598"/>
              <a:ext cx="367" cy="4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</p:grpSp>
      <p:sp>
        <p:nvSpPr>
          <p:cNvPr id="80972" name="AutoShape 76"/>
          <p:cNvSpPr>
            <a:spLocks noChangeArrowheads="1"/>
          </p:cNvSpPr>
          <p:nvPr/>
        </p:nvSpPr>
        <p:spPr bwMode="auto">
          <a:xfrm rot="-2879588">
            <a:off x="2379663" y="4367213"/>
            <a:ext cx="279400" cy="1104900"/>
          </a:xfrm>
          <a:prstGeom prst="downArrow">
            <a:avLst>
              <a:gd name="adj1" fmla="val 50000"/>
              <a:gd name="adj2" fmla="val 988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lIns="0" anchor="ctr"/>
          <a:lstStyle/>
          <a:p>
            <a:endParaRPr lang="en-US" sz="1400"/>
          </a:p>
        </p:txBody>
      </p:sp>
      <p:sp>
        <p:nvSpPr>
          <p:cNvPr id="80973" name="AutoShape 77"/>
          <p:cNvSpPr>
            <a:spLocks noChangeArrowheads="1"/>
          </p:cNvSpPr>
          <p:nvPr/>
        </p:nvSpPr>
        <p:spPr bwMode="auto">
          <a:xfrm rot="-6491220">
            <a:off x="2794794" y="1701006"/>
            <a:ext cx="282575" cy="690563"/>
          </a:xfrm>
          <a:prstGeom prst="downArrow">
            <a:avLst>
              <a:gd name="adj1" fmla="val 50000"/>
              <a:gd name="adj2" fmla="val 610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lIns="0" anchor="ctr"/>
          <a:lstStyle/>
          <a:p>
            <a:endParaRPr lang="en-US" sz="1400"/>
          </a:p>
        </p:txBody>
      </p:sp>
      <p:sp>
        <p:nvSpPr>
          <p:cNvPr id="80974" name="Text Box 78"/>
          <p:cNvSpPr txBox="1">
            <a:spLocks noChangeArrowheads="1"/>
          </p:cNvSpPr>
          <p:nvPr/>
        </p:nvSpPr>
        <p:spPr bwMode="auto">
          <a:xfrm>
            <a:off x="304800" y="1309688"/>
            <a:ext cx="27781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>
            <a:spAutoFit/>
          </a:bodyPr>
          <a:lstStyle/>
          <a:p>
            <a:r>
              <a:rPr lang="en-US" sz="2800" dirty="0"/>
              <a:t>Find Community</a:t>
            </a:r>
          </a:p>
        </p:txBody>
      </p:sp>
      <p:sp>
        <p:nvSpPr>
          <p:cNvPr id="80975" name="Text Box 79"/>
          <p:cNvSpPr txBox="1">
            <a:spLocks noChangeArrowheads="1"/>
          </p:cNvSpPr>
          <p:nvPr/>
        </p:nvSpPr>
        <p:spPr bwMode="auto">
          <a:xfrm>
            <a:off x="381000" y="5943600"/>
            <a:ext cx="29178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>
            <a:spAutoFit/>
          </a:bodyPr>
          <a:lstStyle/>
          <a:p>
            <a:r>
              <a:rPr lang="en-US" sz="2800"/>
              <a:t>Fix the remaining</a:t>
            </a:r>
          </a:p>
        </p:txBody>
      </p:sp>
      <p:sp>
        <p:nvSpPr>
          <p:cNvPr id="44043" name="Text Box 80"/>
          <p:cNvSpPr txBox="1">
            <a:spLocks noChangeArrowheads="1"/>
          </p:cNvSpPr>
          <p:nvPr/>
        </p:nvSpPr>
        <p:spPr bwMode="auto">
          <a:xfrm>
            <a:off x="7070725" y="4586288"/>
            <a:ext cx="920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>
            <a:spAutoFit/>
          </a:bodyPr>
          <a:lstStyle/>
          <a:p>
            <a:endParaRPr lang="en-US" sz="1400"/>
          </a:p>
        </p:txBody>
      </p:sp>
      <p:sp>
        <p:nvSpPr>
          <p:cNvPr id="80977" name="Text Box 81"/>
          <p:cNvSpPr txBox="1">
            <a:spLocks noChangeArrowheads="1"/>
          </p:cNvSpPr>
          <p:nvPr/>
        </p:nvSpPr>
        <p:spPr bwMode="auto">
          <a:xfrm>
            <a:off x="7162800" y="4800600"/>
            <a:ext cx="15335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>
            <a:spAutoFit/>
          </a:bodyPr>
          <a:lstStyle/>
          <a:p>
            <a:r>
              <a:rPr lang="en-US" sz="2800"/>
              <a:t>Combine</a:t>
            </a:r>
          </a:p>
        </p:txBody>
      </p:sp>
      <p:sp>
        <p:nvSpPr>
          <p:cNvPr id="80978" name="AutoShape 82"/>
          <p:cNvSpPr>
            <a:spLocks noChangeArrowheads="1"/>
          </p:cNvSpPr>
          <p:nvPr/>
        </p:nvSpPr>
        <p:spPr bwMode="auto">
          <a:xfrm rot="-7223830">
            <a:off x="5676901" y="3933825"/>
            <a:ext cx="431800" cy="1146175"/>
          </a:xfrm>
          <a:prstGeom prst="downArrow">
            <a:avLst>
              <a:gd name="adj1" fmla="val 50000"/>
              <a:gd name="adj2" fmla="val 6636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lIns="0" anchor="ctr"/>
          <a:lstStyle/>
          <a:p>
            <a:endParaRPr lang="en-US" sz="1400"/>
          </a:p>
        </p:txBody>
      </p:sp>
      <p:sp>
        <p:nvSpPr>
          <p:cNvPr id="80979" name="AutoShape 83"/>
          <p:cNvSpPr>
            <a:spLocks noChangeArrowheads="1"/>
          </p:cNvSpPr>
          <p:nvPr/>
        </p:nvSpPr>
        <p:spPr bwMode="auto">
          <a:xfrm rot="-2879588">
            <a:off x="5632450" y="1873250"/>
            <a:ext cx="431800" cy="1104900"/>
          </a:xfrm>
          <a:prstGeom prst="downArrow">
            <a:avLst>
              <a:gd name="adj1" fmla="val 50000"/>
              <a:gd name="adj2" fmla="val 6397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lIns="0" anchor="ctr"/>
          <a:lstStyle/>
          <a:p>
            <a:endParaRPr lang="en-US" sz="1400"/>
          </a:p>
        </p:txBody>
      </p: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3048000" y="4776788"/>
            <a:ext cx="2522538" cy="1776412"/>
            <a:chOff x="1289" y="2625"/>
            <a:chExt cx="1589" cy="1119"/>
          </a:xfrm>
        </p:grpSpPr>
        <p:sp>
          <p:nvSpPr>
            <p:cNvPr id="44170" name="Oval 85"/>
            <p:cNvSpPr>
              <a:spLocks noChangeArrowheads="1"/>
            </p:cNvSpPr>
            <p:nvPr/>
          </p:nvSpPr>
          <p:spPr bwMode="auto">
            <a:xfrm>
              <a:off x="1289" y="2963"/>
              <a:ext cx="135" cy="130"/>
            </a:xfrm>
            <a:prstGeom prst="ellipse">
              <a:avLst/>
            </a:prstGeom>
            <a:solidFill>
              <a:srgbClr val="FFC1B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1</a:t>
              </a:r>
            </a:p>
          </p:txBody>
        </p:sp>
        <p:sp>
          <p:nvSpPr>
            <p:cNvPr id="44171" name="Oval 86"/>
            <p:cNvSpPr>
              <a:spLocks noChangeArrowheads="1"/>
            </p:cNvSpPr>
            <p:nvPr/>
          </p:nvSpPr>
          <p:spPr bwMode="auto">
            <a:xfrm>
              <a:off x="1446" y="3197"/>
              <a:ext cx="134" cy="13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4172" name="Oval 87"/>
            <p:cNvSpPr>
              <a:spLocks noChangeArrowheads="1"/>
            </p:cNvSpPr>
            <p:nvPr/>
          </p:nvSpPr>
          <p:spPr bwMode="auto">
            <a:xfrm>
              <a:off x="1670" y="3041"/>
              <a:ext cx="134" cy="130"/>
            </a:xfrm>
            <a:prstGeom prst="ellipse">
              <a:avLst/>
            </a:prstGeom>
            <a:solidFill>
              <a:srgbClr val="FFC1B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3</a:t>
              </a:r>
            </a:p>
          </p:txBody>
        </p:sp>
        <p:sp>
          <p:nvSpPr>
            <p:cNvPr id="44173" name="Oval 88"/>
            <p:cNvSpPr>
              <a:spLocks noChangeArrowheads="1"/>
            </p:cNvSpPr>
            <p:nvPr/>
          </p:nvSpPr>
          <p:spPr bwMode="auto">
            <a:xfrm>
              <a:off x="1513" y="2833"/>
              <a:ext cx="134" cy="130"/>
            </a:xfrm>
            <a:prstGeom prst="ellipse">
              <a:avLst/>
            </a:prstGeom>
            <a:solidFill>
              <a:srgbClr val="FFC1B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2</a:t>
              </a:r>
            </a:p>
          </p:txBody>
        </p:sp>
        <p:sp>
          <p:nvSpPr>
            <p:cNvPr id="44174" name="Oval 89"/>
            <p:cNvSpPr>
              <a:spLocks noChangeArrowheads="1"/>
            </p:cNvSpPr>
            <p:nvPr/>
          </p:nvSpPr>
          <p:spPr bwMode="auto">
            <a:xfrm>
              <a:off x="1759" y="3405"/>
              <a:ext cx="134" cy="130"/>
            </a:xfrm>
            <a:prstGeom prst="ellipse">
              <a:avLst/>
            </a:prstGeom>
            <a:solidFill>
              <a:srgbClr val="CB130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5</a:t>
              </a:r>
            </a:p>
          </p:txBody>
        </p:sp>
        <p:sp>
          <p:nvSpPr>
            <p:cNvPr id="44175" name="Oval 90"/>
            <p:cNvSpPr>
              <a:spLocks noChangeArrowheads="1"/>
            </p:cNvSpPr>
            <p:nvPr/>
          </p:nvSpPr>
          <p:spPr bwMode="auto">
            <a:xfrm>
              <a:off x="2050" y="3353"/>
              <a:ext cx="134" cy="130"/>
            </a:xfrm>
            <a:prstGeom prst="ellipse">
              <a:avLst/>
            </a:prstGeom>
            <a:solidFill>
              <a:srgbClr val="FFC1B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6</a:t>
              </a:r>
            </a:p>
          </p:txBody>
        </p:sp>
        <p:sp>
          <p:nvSpPr>
            <p:cNvPr id="44176" name="Oval 91"/>
            <p:cNvSpPr>
              <a:spLocks noChangeArrowheads="1"/>
            </p:cNvSpPr>
            <p:nvPr/>
          </p:nvSpPr>
          <p:spPr bwMode="auto">
            <a:xfrm>
              <a:off x="1983" y="3614"/>
              <a:ext cx="134" cy="130"/>
            </a:xfrm>
            <a:prstGeom prst="ellipse">
              <a:avLst/>
            </a:prstGeom>
            <a:solidFill>
              <a:srgbClr val="FFC1B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7</a:t>
              </a:r>
            </a:p>
          </p:txBody>
        </p:sp>
        <p:sp>
          <p:nvSpPr>
            <p:cNvPr id="44177" name="Oval 92"/>
            <p:cNvSpPr>
              <a:spLocks noChangeArrowheads="1"/>
            </p:cNvSpPr>
            <p:nvPr/>
          </p:nvSpPr>
          <p:spPr bwMode="auto">
            <a:xfrm>
              <a:off x="2139" y="2677"/>
              <a:ext cx="135" cy="130"/>
            </a:xfrm>
            <a:prstGeom prst="ellipse">
              <a:avLst/>
            </a:prstGeom>
            <a:solidFill>
              <a:srgbClr val="FFC1B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9</a:t>
              </a:r>
            </a:p>
          </p:txBody>
        </p:sp>
        <p:sp>
          <p:nvSpPr>
            <p:cNvPr id="44178" name="Oval 93"/>
            <p:cNvSpPr>
              <a:spLocks noChangeArrowheads="1"/>
            </p:cNvSpPr>
            <p:nvPr/>
          </p:nvSpPr>
          <p:spPr bwMode="auto">
            <a:xfrm>
              <a:off x="2453" y="2625"/>
              <a:ext cx="134" cy="130"/>
            </a:xfrm>
            <a:prstGeom prst="ellipse">
              <a:avLst/>
            </a:prstGeom>
            <a:solidFill>
              <a:srgbClr val="FCE4E9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10</a:t>
              </a:r>
            </a:p>
          </p:txBody>
        </p:sp>
        <p:sp>
          <p:nvSpPr>
            <p:cNvPr id="44179" name="Oval 94"/>
            <p:cNvSpPr>
              <a:spLocks noChangeArrowheads="1"/>
            </p:cNvSpPr>
            <p:nvPr/>
          </p:nvSpPr>
          <p:spPr bwMode="auto">
            <a:xfrm>
              <a:off x="2162" y="2937"/>
              <a:ext cx="134" cy="130"/>
            </a:xfrm>
            <a:prstGeom prst="ellipse">
              <a:avLst/>
            </a:prstGeom>
            <a:solidFill>
              <a:srgbClr val="CB130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8</a:t>
              </a:r>
            </a:p>
          </p:txBody>
        </p:sp>
        <p:sp>
          <p:nvSpPr>
            <p:cNvPr id="44180" name="Oval 95"/>
            <p:cNvSpPr>
              <a:spLocks noChangeArrowheads="1"/>
            </p:cNvSpPr>
            <p:nvPr/>
          </p:nvSpPr>
          <p:spPr bwMode="auto">
            <a:xfrm>
              <a:off x="2453" y="3015"/>
              <a:ext cx="134" cy="130"/>
            </a:xfrm>
            <a:prstGeom prst="ellipse">
              <a:avLst/>
            </a:prstGeom>
            <a:solidFill>
              <a:srgbClr val="FFC1B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1</a:t>
              </a:r>
              <a:r>
                <a:rPr lang="en-US" altLang="zh-CN" sz="1400"/>
                <a:t>1</a:t>
              </a:r>
            </a:p>
          </p:txBody>
        </p:sp>
        <p:sp>
          <p:nvSpPr>
            <p:cNvPr id="44181" name="Oval 96"/>
            <p:cNvSpPr>
              <a:spLocks noChangeArrowheads="1"/>
            </p:cNvSpPr>
            <p:nvPr/>
          </p:nvSpPr>
          <p:spPr bwMode="auto">
            <a:xfrm>
              <a:off x="2743" y="2781"/>
              <a:ext cx="135" cy="130"/>
            </a:xfrm>
            <a:prstGeom prst="ellipse">
              <a:avLst/>
            </a:prstGeom>
            <a:solidFill>
              <a:srgbClr val="FCE4E9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1</a:t>
              </a:r>
              <a:r>
                <a:rPr lang="en-US" altLang="zh-CN" sz="1400"/>
                <a:t>2</a:t>
              </a:r>
            </a:p>
          </p:txBody>
        </p:sp>
        <p:sp>
          <p:nvSpPr>
            <p:cNvPr id="44182" name="Line 97"/>
            <p:cNvSpPr>
              <a:spLocks noChangeShapeType="1"/>
            </p:cNvSpPr>
            <p:nvPr/>
          </p:nvSpPr>
          <p:spPr bwMode="auto">
            <a:xfrm>
              <a:off x="1357" y="3093"/>
              <a:ext cx="111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83" name="Line 98"/>
            <p:cNvSpPr>
              <a:spLocks noChangeShapeType="1"/>
            </p:cNvSpPr>
            <p:nvPr/>
          </p:nvSpPr>
          <p:spPr bwMode="auto">
            <a:xfrm>
              <a:off x="1424" y="3015"/>
              <a:ext cx="246" cy="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84" name="Line 99"/>
            <p:cNvSpPr>
              <a:spLocks noChangeShapeType="1"/>
            </p:cNvSpPr>
            <p:nvPr/>
          </p:nvSpPr>
          <p:spPr bwMode="auto">
            <a:xfrm flipV="1">
              <a:off x="1379" y="2911"/>
              <a:ext cx="134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85" name="Line 100"/>
            <p:cNvSpPr>
              <a:spLocks noChangeShapeType="1"/>
            </p:cNvSpPr>
            <p:nvPr/>
          </p:nvSpPr>
          <p:spPr bwMode="auto">
            <a:xfrm>
              <a:off x="1647" y="2911"/>
              <a:ext cx="67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86" name="Line 101"/>
            <p:cNvSpPr>
              <a:spLocks noChangeShapeType="1"/>
            </p:cNvSpPr>
            <p:nvPr/>
          </p:nvSpPr>
          <p:spPr bwMode="auto">
            <a:xfrm flipV="1">
              <a:off x="1580" y="3171"/>
              <a:ext cx="112" cy="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87" name="Line 102"/>
            <p:cNvSpPr>
              <a:spLocks noChangeShapeType="1"/>
            </p:cNvSpPr>
            <p:nvPr/>
          </p:nvSpPr>
          <p:spPr bwMode="auto">
            <a:xfrm>
              <a:off x="1558" y="3301"/>
              <a:ext cx="224" cy="104"/>
            </a:xfrm>
            <a:prstGeom prst="line">
              <a:avLst/>
            </a:prstGeom>
            <a:noFill/>
            <a:ln w="57150">
              <a:solidFill>
                <a:srgbClr val="007635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88" name="Line 103"/>
            <p:cNvSpPr>
              <a:spLocks noChangeShapeType="1"/>
            </p:cNvSpPr>
            <p:nvPr/>
          </p:nvSpPr>
          <p:spPr bwMode="auto">
            <a:xfrm flipV="1">
              <a:off x="1893" y="3405"/>
              <a:ext cx="157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89" name="Line 104"/>
            <p:cNvSpPr>
              <a:spLocks noChangeShapeType="1"/>
            </p:cNvSpPr>
            <p:nvPr/>
          </p:nvSpPr>
          <p:spPr bwMode="auto">
            <a:xfrm>
              <a:off x="1871" y="3535"/>
              <a:ext cx="112" cy="1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90" name="Line 105"/>
            <p:cNvSpPr>
              <a:spLocks noChangeShapeType="1"/>
            </p:cNvSpPr>
            <p:nvPr/>
          </p:nvSpPr>
          <p:spPr bwMode="auto">
            <a:xfrm flipH="1">
              <a:off x="2072" y="3483"/>
              <a:ext cx="45" cy="1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91" name="Line 106"/>
            <p:cNvSpPr>
              <a:spLocks noChangeShapeType="1"/>
            </p:cNvSpPr>
            <p:nvPr/>
          </p:nvSpPr>
          <p:spPr bwMode="auto">
            <a:xfrm>
              <a:off x="2296" y="3041"/>
              <a:ext cx="157" cy="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92" name="Line 107"/>
            <p:cNvSpPr>
              <a:spLocks noChangeShapeType="1"/>
            </p:cNvSpPr>
            <p:nvPr/>
          </p:nvSpPr>
          <p:spPr bwMode="auto">
            <a:xfrm flipV="1">
              <a:off x="2587" y="2911"/>
              <a:ext cx="179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93" name="Line 108"/>
            <p:cNvSpPr>
              <a:spLocks noChangeShapeType="1"/>
            </p:cNvSpPr>
            <p:nvPr/>
          </p:nvSpPr>
          <p:spPr bwMode="auto">
            <a:xfrm>
              <a:off x="2587" y="2703"/>
              <a:ext cx="179" cy="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94" name="Line 109"/>
            <p:cNvSpPr>
              <a:spLocks noChangeShapeType="1"/>
            </p:cNvSpPr>
            <p:nvPr/>
          </p:nvSpPr>
          <p:spPr bwMode="auto">
            <a:xfrm flipV="1">
              <a:off x="2274" y="2677"/>
              <a:ext cx="179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95" name="Line 110"/>
            <p:cNvSpPr>
              <a:spLocks noChangeShapeType="1"/>
            </p:cNvSpPr>
            <p:nvPr/>
          </p:nvSpPr>
          <p:spPr bwMode="auto">
            <a:xfrm>
              <a:off x="2207" y="2807"/>
              <a:ext cx="0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96" name="Line 111"/>
            <p:cNvSpPr>
              <a:spLocks noChangeShapeType="1"/>
            </p:cNvSpPr>
            <p:nvPr/>
          </p:nvSpPr>
          <p:spPr bwMode="auto">
            <a:xfrm>
              <a:off x="2520" y="2755"/>
              <a:ext cx="0" cy="2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97" name="Line 112"/>
            <p:cNvSpPr>
              <a:spLocks noChangeShapeType="1"/>
            </p:cNvSpPr>
            <p:nvPr/>
          </p:nvSpPr>
          <p:spPr bwMode="auto">
            <a:xfrm>
              <a:off x="1647" y="2885"/>
              <a:ext cx="515" cy="78"/>
            </a:xfrm>
            <a:prstGeom prst="line">
              <a:avLst/>
            </a:prstGeom>
            <a:noFill/>
            <a:ln w="57150">
              <a:solidFill>
                <a:srgbClr val="007635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98" name="Line 113"/>
            <p:cNvSpPr>
              <a:spLocks noChangeShapeType="1"/>
            </p:cNvSpPr>
            <p:nvPr/>
          </p:nvSpPr>
          <p:spPr bwMode="auto">
            <a:xfrm flipV="1">
              <a:off x="1826" y="3067"/>
              <a:ext cx="358" cy="338"/>
            </a:xfrm>
            <a:prstGeom prst="line">
              <a:avLst/>
            </a:prstGeom>
            <a:noFill/>
            <a:ln w="57150">
              <a:solidFill>
                <a:srgbClr val="007635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</p:grpSp>
      <p:grpSp>
        <p:nvGrpSpPr>
          <p:cNvPr id="7" name="Group 144"/>
          <p:cNvGrpSpPr>
            <a:grpSpLocks/>
          </p:cNvGrpSpPr>
          <p:nvPr/>
        </p:nvGrpSpPr>
        <p:grpSpPr bwMode="auto">
          <a:xfrm>
            <a:off x="838200" y="2286000"/>
            <a:ext cx="2286000" cy="2286000"/>
            <a:chOff x="4068" y="48"/>
            <a:chExt cx="1356" cy="1392"/>
          </a:xfrm>
        </p:grpSpPr>
        <p:sp>
          <p:nvSpPr>
            <p:cNvPr id="44121" name="Oval 145"/>
            <p:cNvSpPr>
              <a:spLocks noChangeArrowheads="1"/>
            </p:cNvSpPr>
            <p:nvPr/>
          </p:nvSpPr>
          <p:spPr bwMode="auto">
            <a:xfrm>
              <a:off x="4275" y="1019"/>
              <a:ext cx="138" cy="1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5</a:t>
              </a:r>
            </a:p>
          </p:txBody>
        </p:sp>
        <p:sp>
          <p:nvSpPr>
            <p:cNvPr id="44122" name="Oval 146"/>
            <p:cNvSpPr>
              <a:spLocks noChangeArrowheads="1"/>
            </p:cNvSpPr>
            <p:nvPr/>
          </p:nvSpPr>
          <p:spPr bwMode="auto">
            <a:xfrm>
              <a:off x="4574" y="954"/>
              <a:ext cx="137" cy="1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6</a:t>
              </a:r>
            </a:p>
          </p:txBody>
        </p:sp>
        <p:sp>
          <p:nvSpPr>
            <p:cNvPr id="44123" name="Oval 147"/>
            <p:cNvSpPr>
              <a:spLocks noChangeArrowheads="1"/>
            </p:cNvSpPr>
            <p:nvPr/>
          </p:nvSpPr>
          <p:spPr bwMode="auto">
            <a:xfrm>
              <a:off x="4505" y="1278"/>
              <a:ext cx="137" cy="1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7</a:t>
              </a:r>
            </a:p>
          </p:txBody>
        </p:sp>
        <p:sp>
          <p:nvSpPr>
            <p:cNvPr id="44124" name="Oval 148"/>
            <p:cNvSpPr>
              <a:spLocks noChangeArrowheads="1"/>
            </p:cNvSpPr>
            <p:nvPr/>
          </p:nvSpPr>
          <p:spPr bwMode="auto">
            <a:xfrm>
              <a:off x="4665" y="113"/>
              <a:ext cx="138" cy="1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9</a:t>
              </a:r>
            </a:p>
          </p:txBody>
        </p:sp>
        <p:sp>
          <p:nvSpPr>
            <p:cNvPr id="44125" name="Oval 149"/>
            <p:cNvSpPr>
              <a:spLocks noChangeArrowheads="1"/>
            </p:cNvSpPr>
            <p:nvPr/>
          </p:nvSpPr>
          <p:spPr bwMode="auto">
            <a:xfrm>
              <a:off x="4987" y="48"/>
              <a:ext cx="138" cy="1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10</a:t>
              </a:r>
            </a:p>
          </p:txBody>
        </p:sp>
        <p:sp>
          <p:nvSpPr>
            <p:cNvPr id="44126" name="Oval 150"/>
            <p:cNvSpPr>
              <a:spLocks noChangeArrowheads="1"/>
            </p:cNvSpPr>
            <p:nvPr/>
          </p:nvSpPr>
          <p:spPr bwMode="auto">
            <a:xfrm>
              <a:off x="4688" y="436"/>
              <a:ext cx="138" cy="1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8</a:t>
              </a:r>
            </a:p>
          </p:txBody>
        </p:sp>
        <p:sp>
          <p:nvSpPr>
            <p:cNvPr id="44127" name="Oval 151"/>
            <p:cNvSpPr>
              <a:spLocks noChangeArrowheads="1"/>
            </p:cNvSpPr>
            <p:nvPr/>
          </p:nvSpPr>
          <p:spPr bwMode="auto">
            <a:xfrm>
              <a:off x="4987" y="534"/>
              <a:ext cx="138" cy="1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1</a:t>
              </a:r>
              <a:r>
                <a:rPr lang="en-US" altLang="zh-CN" sz="1400"/>
                <a:t>1</a:t>
              </a:r>
            </a:p>
          </p:txBody>
        </p:sp>
        <p:sp>
          <p:nvSpPr>
            <p:cNvPr id="44128" name="Oval 152"/>
            <p:cNvSpPr>
              <a:spLocks noChangeArrowheads="1"/>
            </p:cNvSpPr>
            <p:nvPr/>
          </p:nvSpPr>
          <p:spPr bwMode="auto">
            <a:xfrm>
              <a:off x="5286" y="242"/>
              <a:ext cx="138" cy="1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1</a:t>
              </a:r>
              <a:r>
                <a:rPr lang="en-US" altLang="zh-CN" sz="1400"/>
                <a:t>2</a:t>
              </a:r>
            </a:p>
          </p:txBody>
        </p:sp>
        <p:sp>
          <p:nvSpPr>
            <p:cNvPr id="44129" name="Line 153"/>
            <p:cNvSpPr>
              <a:spLocks noChangeShapeType="1"/>
            </p:cNvSpPr>
            <p:nvPr/>
          </p:nvSpPr>
          <p:spPr bwMode="auto">
            <a:xfrm>
              <a:off x="4068" y="890"/>
              <a:ext cx="230" cy="1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30" name="Line 154"/>
            <p:cNvSpPr>
              <a:spLocks noChangeShapeType="1"/>
            </p:cNvSpPr>
            <p:nvPr/>
          </p:nvSpPr>
          <p:spPr bwMode="auto">
            <a:xfrm flipV="1">
              <a:off x="4413" y="1019"/>
              <a:ext cx="161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31" name="Line 155"/>
            <p:cNvSpPr>
              <a:spLocks noChangeShapeType="1"/>
            </p:cNvSpPr>
            <p:nvPr/>
          </p:nvSpPr>
          <p:spPr bwMode="auto">
            <a:xfrm>
              <a:off x="4390" y="1181"/>
              <a:ext cx="115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32" name="Line 156"/>
            <p:cNvSpPr>
              <a:spLocks noChangeShapeType="1"/>
            </p:cNvSpPr>
            <p:nvPr/>
          </p:nvSpPr>
          <p:spPr bwMode="auto">
            <a:xfrm flipH="1">
              <a:off x="4597" y="1116"/>
              <a:ext cx="45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33" name="Line 157"/>
            <p:cNvSpPr>
              <a:spLocks noChangeShapeType="1"/>
            </p:cNvSpPr>
            <p:nvPr/>
          </p:nvSpPr>
          <p:spPr bwMode="auto">
            <a:xfrm>
              <a:off x="4826" y="566"/>
              <a:ext cx="161" cy="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34" name="Line 158"/>
            <p:cNvSpPr>
              <a:spLocks noChangeShapeType="1"/>
            </p:cNvSpPr>
            <p:nvPr/>
          </p:nvSpPr>
          <p:spPr bwMode="auto">
            <a:xfrm flipV="1">
              <a:off x="5125" y="404"/>
              <a:ext cx="184" cy="1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35" name="Line 159"/>
            <p:cNvSpPr>
              <a:spLocks noChangeShapeType="1"/>
            </p:cNvSpPr>
            <p:nvPr/>
          </p:nvSpPr>
          <p:spPr bwMode="auto">
            <a:xfrm>
              <a:off x="5125" y="145"/>
              <a:ext cx="184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36" name="Line 160"/>
            <p:cNvSpPr>
              <a:spLocks noChangeShapeType="1"/>
            </p:cNvSpPr>
            <p:nvPr/>
          </p:nvSpPr>
          <p:spPr bwMode="auto">
            <a:xfrm flipV="1">
              <a:off x="4803" y="113"/>
              <a:ext cx="184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37" name="Line 161"/>
            <p:cNvSpPr>
              <a:spLocks noChangeShapeType="1"/>
            </p:cNvSpPr>
            <p:nvPr/>
          </p:nvSpPr>
          <p:spPr bwMode="auto">
            <a:xfrm>
              <a:off x="4734" y="275"/>
              <a:ext cx="0" cy="1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38" name="Line 162"/>
            <p:cNvSpPr>
              <a:spLocks noChangeShapeType="1"/>
            </p:cNvSpPr>
            <p:nvPr/>
          </p:nvSpPr>
          <p:spPr bwMode="auto">
            <a:xfrm>
              <a:off x="5056" y="210"/>
              <a:ext cx="0" cy="3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39" name="Line 163"/>
            <p:cNvSpPr>
              <a:spLocks noChangeShapeType="1"/>
            </p:cNvSpPr>
            <p:nvPr/>
          </p:nvSpPr>
          <p:spPr bwMode="auto">
            <a:xfrm>
              <a:off x="4160" y="372"/>
              <a:ext cx="528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40" name="Line 164"/>
            <p:cNvSpPr>
              <a:spLocks noChangeShapeType="1"/>
            </p:cNvSpPr>
            <p:nvPr/>
          </p:nvSpPr>
          <p:spPr bwMode="auto">
            <a:xfrm flipV="1">
              <a:off x="4344" y="598"/>
              <a:ext cx="367" cy="4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</p:grpSp>
      <p:grpSp>
        <p:nvGrpSpPr>
          <p:cNvPr id="8" name="Group 165"/>
          <p:cNvGrpSpPr>
            <a:grpSpLocks/>
          </p:cNvGrpSpPr>
          <p:nvPr/>
        </p:nvGrpSpPr>
        <p:grpSpPr bwMode="auto">
          <a:xfrm>
            <a:off x="3429001" y="1373189"/>
            <a:ext cx="817563" cy="784225"/>
            <a:chOff x="1289" y="1072"/>
            <a:chExt cx="515" cy="494"/>
          </a:xfrm>
        </p:grpSpPr>
        <p:sp>
          <p:nvSpPr>
            <p:cNvPr id="44092" name="Oval 166"/>
            <p:cNvSpPr>
              <a:spLocks noChangeArrowheads="1"/>
            </p:cNvSpPr>
            <p:nvPr/>
          </p:nvSpPr>
          <p:spPr bwMode="auto">
            <a:xfrm>
              <a:off x="1289" y="1202"/>
              <a:ext cx="135" cy="13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1</a:t>
              </a:r>
            </a:p>
          </p:txBody>
        </p:sp>
        <p:sp>
          <p:nvSpPr>
            <p:cNvPr id="44093" name="Oval 167"/>
            <p:cNvSpPr>
              <a:spLocks noChangeArrowheads="1"/>
            </p:cNvSpPr>
            <p:nvPr/>
          </p:nvSpPr>
          <p:spPr bwMode="auto">
            <a:xfrm>
              <a:off x="1446" y="1436"/>
              <a:ext cx="134" cy="13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4094" name="Oval 168"/>
            <p:cNvSpPr>
              <a:spLocks noChangeArrowheads="1"/>
            </p:cNvSpPr>
            <p:nvPr/>
          </p:nvSpPr>
          <p:spPr bwMode="auto">
            <a:xfrm>
              <a:off x="1670" y="1280"/>
              <a:ext cx="134" cy="13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3</a:t>
              </a:r>
            </a:p>
          </p:txBody>
        </p:sp>
        <p:sp>
          <p:nvSpPr>
            <p:cNvPr id="44095" name="Oval 169"/>
            <p:cNvSpPr>
              <a:spLocks noChangeArrowheads="1"/>
            </p:cNvSpPr>
            <p:nvPr/>
          </p:nvSpPr>
          <p:spPr bwMode="auto">
            <a:xfrm>
              <a:off x="1513" y="1072"/>
              <a:ext cx="134" cy="130"/>
            </a:xfrm>
            <a:prstGeom prst="ellipse">
              <a:avLst/>
            </a:prstGeom>
            <a:solidFill>
              <a:srgbClr val="FE514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2</a:t>
              </a:r>
            </a:p>
          </p:txBody>
        </p:sp>
        <p:sp>
          <p:nvSpPr>
            <p:cNvPr id="44104" name="Line 178"/>
            <p:cNvSpPr>
              <a:spLocks noChangeShapeType="1"/>
            </p:cNvSpPr>
            <p:nvPr/>
          </p:nvSpPr>
          <p:spPr bwMode="auto">
            <a:xfrm>
              <a:off x="1357" y="1332"/>
              <a:ext cx="111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05" name="Line 179"/>
            <p:cNvSpPr>
              <a:spLocks noChangeShapeType="1"/>
            </p:cNvSpPr>
            <p:nvPr/>
          </p:nvSpPr>
          <p:spPr bwMode="auto">
            <a:xfrm>
              <a:off x="1424" y="1254"/>
              <a:ext cx="246" cy="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06" name="Line 180"/>
            <p:cNvSpPr>
              <a:spLocks noChangeShapeType="1"/>
            </p:cNvSpPr>
            <p:nvPr/>
          </p:nvSpPr>
          <p:spPr bwMode="auto">
            <a:xfrm flipV="1">
              <a:off x="1379" y="1150"/>
              <a:ext cx="134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07" name="Line 181"/>
            <p:cNvSpPr>
              <a:spLocks noChangeShapeType="1"/>
            </p:cNvSpPr>
            <p:nvPr/>
          </p:nvSpPr>
          <p:spPr bwMode="auto">
            <a:xfrm>
              <a:off x="1647" y="1150"/>
              <a:ext cx="67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108" name="Line 182"/>
            <p:cNvSpPr>
              <a:spLocks noChangeShapeType="1"/>
            </p:cNvSpPr>
            <p:nvPr/>
          </p:nvSpPr>
          <p:spPr bwMode="auto">
            <a:xfrm flipV="1">
              <a:off x="1580" y="1410"/>
              <a:ext cx="112" cy="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</p:grpSp>
      <p:grpSp>
        <p:nvGrpSpPr>
          <p:cNvPr id="9" name="Group 195"/>
          <p:cNvGrpSpPr>
            <a:grpSpLocks/>
          </p:cNvGrpSpPr>
          <p:nvPr/>
        </p:nvGrpSpPr>
        <p:grpSpPr bwMode="auto">
          <a:xfrm>
            <a:off x="3048000" y="4776788"/>
            <a:ext cx="2522538" cy="1776412"/>
            <a:chOff x="1289" y="2625"/>
            <a:chExt cx="1589" cy="1119"/>
          </a:xfrm>
        </p:grpSpPr>
        <p:sp>
          <p:nvSpPr>
            <p:cNvPr id="44063" name="Oval 196"/>
            <p:cNvSpPr>
              <a:spLocks noChangeArrowheads="1"/>
            </p:cNvSpPr>
            <p:nvPr/>
          </p:nvSpPr>
          <p:spPr bwMode="auto">
            <a:xfrm>
              <a:off x="1289" y="2963"/>
              <a:ext cx="135" cy="130"/>
            </a:xfrm>
            <a:prstGeom prst="ellipse">
              <a:avLst/>
            </a:prstGeom>
            <a:solidFill>
              <a:srgbClr val="FFC1B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200"/>
                <a:t>1</a:t>
              </a:r>
            </a:p>
          </p:txBody>
        </p:sp>
        <p:sp>
          <p:nvSpPr>
            <p:cNvPr id="44064" name="Oval 197"/>
            <p:cNvSpPr>
              <a:spLocks noChangeArrowheads="1"/>
            </p:cNvSpPr>
            <p:nvPr/>
          </p:nvSpPr>
          <p:spPr bwMode="auto">
            <a:xfrm>
              <a:off x="1446" y="3197"/>
              <a:ext cx="134" cy="13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2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4065" name="Oval 198"/>
            <p:cNvSpPr>
              <a:spLocks noChangeArrowheads="1"/>
            </p:cNvSpPr>
            <p:nvPr/>
          </p:nvSpPr>
          <p:spPr bwMode="auto">
            <a:xfrm>
              <a:off x="1670" y="3041"/>
              <a:ext cx="134" cy="130"/>
            </a:xfrm>
            <a:prstGeom prst="ellipse">
              <a:avLst/>
            </a:prstGeom>
            <a:solidFill>
              <a:srgbClr val="FFC1B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200"/>
                <a:t>3</a:t>
              </a:r>
            </a:p>
          </p:txBody>
        </p:sp>
        <p:sp>
          <p:nvSpPr>
            <p:cNvPr id="44066" name="Oval 199"/>
            <p:cNvSpPr>
              <a:spLocks noChangeArrowheads="1"/>
            </p:cNvSpPr>
            <p:nvPr/>
          </p:nvSpPr>
          <p:spPr bwMode="auto">
            <a:xfrm>
              <a:off x="1513" y="2833"/>
              <a:ext cx="134" cy="130"/>
            </a:xfrm>
            <a:prstGeom prst="ellipse">
              <a:avLst/>
            </a:prstGeom>
            <a:solidFill>
              <a:srgbClr val="FFC1B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200"/>
                <a:t>2</a:t>
              </a:r>
            </a:p>
          </p:txBody>
        </p:sp>
        <p:sp>
          <p:nvSpPr>
            <p:cNvPr id="44067" name="Oval 200"/>
            <p:cNvSpPr>
              <a:spLocks noChangeArrowheads="1"/>
            </p:cNvSpPr>
            <p:nvPr/>
          </p:nvSpPr>
          <p:spPr bwMode="auto">
            <a:xfrm>
              <a:off x="1759" y="3405"/>
              <a:ext cx="134" cy="130"/>
            </a:xfrm>
            <a:prstGeom prst="ellipse">
              <a:avLst/>
            </a:prstGeom>
            <a:solidFill>
              <a:srgbClr val="CB130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200"/>
                <a:t>5</a:t>
              </a:r>
            </a:p>
          </p:txBody>
        </p:sp>
        <p:sp>
          <p:nvSpPr>
            <p:cNvPr id="44068" name="Oval 201"/>
            <p:cNvSpPr>
              <a:spLocks noChangeArrowheads="1"/>
            </p:cNvSpPr>
            <p:nvPr/>
          </p:nvSpPr>
          <p:spPr bwMode="auto">
            <a:xfrm>
              <a:off x="2050" y="3353"/>
              <a:ext cx="134" cy="130"/>
            </a:xfrm>
            <a:prstGeom prst="ellipse">
              <a:avLst/>
            </a:prstGeom>
            <a:solidFill>
              <a:srgbClr val="FFC1B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200"/>
                <a:t>6</a:t>
              </a:r>
            </a:p>
          </p:txBody>
        </p:sp>
        <p:sp>
          <p:nvSpPr>
            <p:cNvPr id="44069" name="Oval 202"/>
            <p:cNvSpPr>
              <a:spLocks noChangeArrowheads="1"/>
            </p:cNvSpPr>
            <p:nvPr/>
          </p:nvSpPr>
          <p:spPr bwMode="auto">
            <a:xfrm>
              <a:off x="1983" y="3614"/>
              <a:ext cx="134" cy="130"/>
            </a:xfrm>
            <a:prstGeom prst="ellipse">
              <a:avLst/>
            </a:prstGeom>
            <a:solidFill>
              <a:srgbClr val="FFC1B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200"/>
                <a:t>7</a:t>
              </a:r>
            </a:p>
          </p:txBody>
        </p:sp>
        <p:sp>
          <p:nvSpPr>
            <p:cNvPr id="44070" name="Oval 203"/>
            <p:cNvSpPr>
              <a:spLocks noChangeArrowheads="1"/>
            </p:cNvSpPr>
            <p:nvPr/>
          </p:nvSpPr>
          <p:spPr bwMode="auto">
            <a:xfrm>
              <a:off x="2139" y="2677"/>
              <a:ext cx="135" cy="130"/>
            </a:xfrm>
            <a:prstGeom prst="ellipse">
              <a:avLst/>
            </a:prstGeom>
            <a:solidFill>
              <a:srgbClr val="FFC1B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200"/>
                <a:t>9</a:t>
              </a:r>
            </a:p>
          </p:txBody>
        </p:sp>
        <p:sp>
          <p:nvSpPr>
            <p:cNvPr id="44071" name="Oval 204"/>
            <p:cNvSpPr>
              <a:spLocks noChangeArrowheads="1"/>
            </p:cNvSpPr>
            <p:nvPr/>
          </p:nvSpPr>
          <p:spPr bwMode="auto">
            <a:xfrm>
              <a:off x="2453" y="2625"/>
              <a:ext cx="134" cy="130"/>
            </a:xfrm>
            <a:prstGeom prst="ellipse">
              <a:avLst/>
            </a:prstGeom>
            <a:solidFill>
              <a:srgbClr val="FCE4E9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100"/>
                <a:t>10</a:t>
              </a:r>
            </a:p>
          </p:txBody>
        </p:sp>
        <p:sp>
          <p:nvSpPr>
            <p:cNvPr id="44072" name="Oval 205"/>
            <p:cNvSpPr>
              <a:spLocks noChangeArrowheads="1"/>
            </p:cNvSpPr>
            <p:nvPr/>
          </p:nvSpPr>
          <p:spPr bwMode="auto">
            <a:xfrm>
              <a:off x="2162" y="2937"/>
              <a:ext cx="134" cy="130"/>
            </a:xfrm>
            <a:prstGeom prst="ellipse">
              <a:avLst/>
            </a:prstGeom>
            <a:solidFill>
              <a:srgbClr val="CB130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200"/>
                <a:t>8</a:t>
              </a:r>
            </a:p>
          </p:txBody>
        </p:sp>
        <p:sp>
          <p:nvSpPr>
            <p:cNvPr id="44073" name="Oval 206"/>
            <p:cNvSpPr>
              <a:spLocks noChangeArrowheads="1"/>
            </p:cNvSpPr>
            <p:nvPr/>
          </p:nvSpPr>
          <p:spPr bwMode="auto">
            <a:xfrm>
              <a:off x="2453" y="3015"/>
              <a:ext cx="134" cy="130"/>
            </a:xfrm>
            <a:prstGeom prst="ellipse">
              <a:avLst/>
            </a:prstGeom>
            <a:solidFill>
              <a:srgbClr val="FFC1B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100"/>
                <a:t>1</a:t>
              </a:r>
              <a:r>
                <a:rPr lang="en-US" altLang="zh-CN" sz="1100"/>
                <a:t>1</a:t>
              </a:r>
            </a:p>
          </p:txBody>
        </p:sp>
        <p:sp>
          <p:nvSpPr>
            <p:cNvPr id="44074" name="Oval 207"/>
            <p:cNvSpPr>
              <a:spLocks noChangeArrowheads="1"/>
            </p:cNvSpPr>
            <p:nvPr/>
          </p:nvSpPr>
          <p:spPr bwMode="auto">
            <a:xfrm>
              <a:off x="2743" y="2781"/>
              <a:ext cx="135" cy="130"/>
            </a:xfrm>
            <a:prstGeom prst="ellipse">
              <a:avLst/>
            </a:prstGeom>
            <a:solidFill>
              <a:srgbClr val="FCE4E9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100"/>
                <a:t>1</a:t>
              </a:r>
              <a:r>
                <a:rPr lang="en-US" altLang="zh-CN" sz="1100"/>
                <a:t>2</a:t>
              </a:r>
            </a:p>
          </p:txBody>
        </p:sp>
        <p:sp>
          <p:nvSpPr>
            <p:cNvPr id="44075" name="Line 208"/>
            <p:cNvSpPr>
              <a:spLocks noChangeShapeType="1"/>
            </p:cNvSpPr>
            <p:nvPr/>
          </p:nvSpPr>
          <p:spPr bwMode="auto">
            <a:xfrm>
              <a:off x="1357" y="3093"/>
              <a:ext cx="111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076" name="Line 209"/>
            <p:cNvSpPr>
              <a:spLocks noChangeShapeType="1"/>
            </p:cNvSpPr>
            <p:nvPr/>
          </p:nvSpPr>
          <p:spPr bwMode="auto">
            <a:xfrm>
              <a:off x="1424" y="3015"/>
              <a:ext cx="246" cy="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077" name="Line 210"/>
            <p:cNvSpPr>
              <a:spLocks noChangeShapeType="1"/>
            </p:cNvSpPr>
            <p:nvPr/>
          </p:nvSpPr>
          <p:spPr bwMode="auto">
            <a:xfrm flipV="1">
              <a:off x="1379" y="2911"/>
              <a:ext cx="134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078" name="Line 211"/>
            <p:cNvSpPr>
              <a:spLocks noChangeShapeType="1"/>
            </p:cNvSpPr>
            <p:nvPr/>
          </p:nvSpPr>
          <p:spPr bwMode="auto">
            <a:xfrm>
              <a:off x="1647" y="2911"/>
              <a:ext cx="67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079" name="Line 212"/>
            <p:cNvSpPr>
              <a:spLocks noChangeShapeType="1"/>
            </p:cNvSpPr>
            <p:nvPr/>
          </p:nvSpPr>
          <p:spPr bwMode="auto">
            <a:xfrm flipV="1">
              <a:off x="1580" y="3171"/>
              <a:ext cx="112" cy="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080" name="Line 213"/>
            <p:cNvSpPr>
              <a:spLocks noChangeShapeType="1"/>
            </p:cNvSpPr>
            <p:nvPr/>
          </p:nvSpPr>
          <p:spPr bwMode="auto">
            <a:xfrm>
              <a:off x="1558" y="3301"/>
              <a:ext cx="224" cy="104"/>
            </a:xfrm>
            <a:prstGeom prst="line">
              <a:avLst/>
            </a:prstGeom>
            <a:noFill/>
            <a:ln w="57150">
              <a:solidFill>
                <a:srgbClr val="007635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081" name="Line 214"/>
            <p:cNvSpPr>
              <a:spLocks noChangeShapeType="1"/>
            </p:cNvSpPr>
            <p:nvPr/>
          </p:nvSpPr>
          <p:spPr bwMode="auto">
            <a:xfrm flipV="1">
              <a:off x="1893" y="3405"/>
              <a:ext cx="157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082" name="Line 215"/>
            <p:cNvSpPr>
              <a:spLocks noChangeShapeType="1"/>
            </p:cNvSpPr>
            <p:nvPr/>
          </p:nvSpPr>
          <p:spPr bwMode="auto">
            <a:xfrm>
              <a:off x="1871" y="3535"/>
              <a:ext cx="112" cy="1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083" name="Line 216"/>
            <p:cNvSpPr>
              <a:spLocks noChangeShapeType="1"/>
            </p:cNvSpPr>
            <p:nvPr/>
          </p:nvSpPr>
          <p:spPr bwMode="auto">
            <a:xfrm flipH="1">
              <a:off x="2072" y="3483"/>
              <a:ext cx="45" cy="1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084" name="Line 217"/>
            <p:cNvSpPr>
              <a:spLocks noChangeShapeType="1"/>
            </p:cNvSpPr>
            <p:nvPr/>
          </p:nvSpPr>
          <p:spPr bwMode="auto">
            <a:xfrm>
              <a:off x="2296" y="3041"/>
              <a:ext cx="157" cy="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085" name="Line 218"/>
            <p:cNvSpPr>
              <a:spLocks noChangeShapeType="1"/>
            </p:cNvSpPr>
            <p:nvPr/>
          </p:nvSpPr>
          <p:spPr bwMode="auto">
            <a:xfrm flipV="1">
              <a:off x="2587" y="2911"/>
              <a:ext cx="179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086" name="Line 219"/>
            <p:cNvSpPr>
              <a:spLocks noChangeShapeType="1"/>
            </p:cNvSpPr>
            <p:nvPr/>
          </p:nvSpPr>
          <p:spPr bwMode="auto">
            <a:xfrm>
              <a:off x="2587" y="2703"/>
              <a:ext cx="179" cy="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087" name="Line 220"/>
            <p:cNvSpPr>
              <a:spLocks noChangeShapeType="1"/>
            </p:cNvSpPr>
            <p:nvPr/>
          </p:nvSpPr>
          <p:spPr bwMode="auto">
            <a:xfrm flipV="1">
              <a:off x="2274" y="2677"/>
              <a:ext cx="179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088" name="Line 221"/>
            <p:cNvSpPr>
              <a:spLocks noChangeShapeType="1"/>
            </p:cNvSpPr>
            <p:nvPr/>
          </p:nvSpPr>
          <p:spPr bwMode="auto">
            <a:xfrm>
              <a:off x="2207" y="2807"/>
              <a:ext cx="0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089" name="Line 222"/>
            <p:cNvSpPr>
              <a:spLocks noChangeShapeType="1"/>
            </p:cNvSpPr>
            <p:nvPr/>
          </p:nvSpPr>
          <p:spPr bwMode="auto">
            <a:xfrm>
              <a:off x="2520" y="2755"/>
              <a:ext cx="0" cy="2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090" name="Line 223"/>
            <p:cNvSpPr>
              <a:spLocks noChangeShapeType="1"/>
            </p:cNvSpPr>
            <p:nvPr/>
          </p:nvSpPr>
          <p:spPr bwMode="auto">
            <a:xfrm>
              <a:off x="1647" y="2885"/>
              <a:ext cx="515" cy="78"/>
            </a:xfrm>
            <a:prstGeom prst="line">
              <a:avLst/>
            </a:prstGeom>
            <a:noFill/>
            <a:ln w="57150">
              <a:solidFill>
                <a:srgbClr val="007635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091" name="Line 224"/>
            <p:cNvSpPr>
              <a:spLocks noChangeShapeType="1"/>
            </p:cNvSpPr>
            <p:nvPr/>
          </p:nvSpPr>
          <p:spPr bwMode="auto">
            <a:xfrm flipV="1">
              <a:off x="1826" y="3067"/>
              <a:ext cx="358" cy="338"/>
            </a:xfrm>
            <a:prstGeom prst="line">
              <a:avLst/>
            </a:prstGeom>
            <a:noFill/>
            <a:ln w="57150">
              <a:solidFill>
                <a:srgbClr val="007635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</p:grpSp>
      <p:grpSp>
        <p:nvGrpSpPr>
          <p:cNvPr id="10" name="Group 225"/>
          <p:cNvGrpSpPr>
            <a:grpSpLocks/>
          </p:cNvGrpSpPr>
          <p:nvPr/>
        </p:nvGrpSpPr>
        <p:grpSpPr bwMode="auto">
          <a:xfrm>
            <a:off x="381000" y="2743200"/>
            <a:ext cx="838200" cy="976313"/>
            <a:chOff x="3792" y="307"/>
            <a:chExt cx="528" cy="615"/>
          </a:xfrm>
        </p:grpSpPr>
        <p:sp>
          <p:nvSpPr>
            <p:cNvPr id="44054" name="Oval 226"/>
            <p:cNvSpPr>
              <a:spLocks noChangeArrowheads="1"/>
            </p:cNvSpPr>
            <p:nvPr/>
          </p:nvSpPr>
          <p:spPr bwMode="auto">
            <a:xfrm>
              <a:off x="3792" y="469"/>
              <a:ext cx="138" cy="1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1</a:t>
              </a:r>
            </a:p>
          </p:txBody>
        </p:sp>
        <p:sp>
          <p:nvSpPr>
            <p:cNvPr id="44055" name="Oval 227"/>
            <p:cNvSpPr>
              <a:spLocks noChangeArrowheads="1"/>
            </p:cNvSpPr>
            <p:nvPr/>
          </p:nvSpPr>
          <p:spPr bwMode="auto">
            <a:xfrm>
              <a:off x="3953" y="760"/>
              <a:ext cx="138" cy="16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4056" name="Oval 228"/>
            <p:cNvSpPr>
              <a:spLocks noChangeArrowheads="1"/>
            </p:cNvSpPr>
            <p:nvPr/>
          </p:nvSpPr>
          <p:spPr bwMode="auto">
            <a:xfrm>
              <a:off x="4182" y="566"/>
              <a:ext cx="138" cy="1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3</a:t>
              </a:r>
            </a:p>
          </p:txBody>
        </p:sp>
        <p:sp>
          <p:nvSpPr>
            <p:cNvPr id="44057" name="Oval 229"/>
            <p:cNvSpPr>
              <a:spLocks noChangeArrowheads="1"/>
            </p:cNvSpPr>
            <p:nvPr/>
          </p:nvSpPr>
          <p:spPr bwMode="auto">
            <a:xfrm>
              <a:off x="4022" y="307"/>
              <a:ext cx="138" cy="1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2</a:t>
              </a:r>
            </a:p>
          </p:txBody>
        </p:sp>
        <p:sp>
          <p:nvSpPr>
            <p:cNvPr id="44058" name="Line 230"/>
            <p:cNvSpPr>
              <a:spLocks noChangeShapeType="1"/>
            </p:cNvSpPr>
            <p:nvPr/>
          </p:nvSpPr>
          <p:spPr bwMode="auto">
            <a:xfrm>
              <a:off x="3861" y="631"/>
              <a:ext cx="115" cy="1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059" name="Line 231"/>
            <p:cNvSpPr>
              <a:spLocks noChangeShapeType="1"/>
            </p:cNvSpPr>
            <p:nvPr/>
          </p:nvSpPr>
          <p:spPr bwMode="auto">
            <a:xfrm>
              <a:off x="3930" y="534"/>
              <a:ext cx="253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060" name="Line 232"/>
            <p:cNvSpPr>
              <a:spLocks noChangeShapeType="1"/>
            </p:cNvSpPr>
            <p:nvPr/>
          </p:nvSpPr>
          <p:spPr bwMode="auto">
            <a:xfrm flipV="1">
              <a:off x="3884" y="404"/>
              <a:ext cx="138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061" name="Line 233"/>
            <p:cNvSpPr>
              <a:spLocks noChangeShapeType="1"/>
            </p:cNvSpPr>
            <p:nvPr/>
          </p:nvSpPr>
          <p:spPr bwMode="auto">
            <a:xfrm>
              <a:off x="4160" y="404"/>
              <a:ext cx="69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44062" name="Line 234"/>
            <p:cNvSpPr>
              <a:spLocks noChangeShapeType="1"/>
            </p:cNvSpPr>
            <p:nvPr/>
          </p:nvSpPr>
          <p:spPr bwMode="auto">
            <a:xfrm flipV="1">
              <a:off x="4091" y="728"/>
              <a:ext cx="138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</p:grpSp>
      <p:sp>
        <p:nvSpPr>
          <p:cNvPr id="235" name="Slide Number Placeholder 2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39E1A-5A33-49E1-A67C-4D51691344C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grpSp>
        <p:nvGrpSpPr>
          <p:cNvPr id="236" name="Group 165"/>
          <p:cNvGrpSpPr>
            <a:grpSpLocks/>
          </p:cNvGrpSpPr>
          <p:nvPr/>
        </p:nvGrpSpPr>
        <p:grpSpPr bwMode="auto">
          <a:xfrm>
            <a:off x="3429000" y="1371600"/>
            <a:ext cx="817563" cy="784225"/>
            <a:chOff x="1289" y="1072"/>
            <a:chExt cx="515" cy="494"/>
          </a:xfrm>
        </p:grpSpPr>
        <p:sp>
          <p:nvSpPr>
            <p:cNvPr id="237" name="Oval 166"/>
            <p:cNvSpPr>
              <a:spLocks noChangeArrowheads="1"/>
            </p:cNvSpPr>
            <p:nvPr/>
          </p:nvSpPr>
          <p:spPr bwMode="auto">
            <a:xfrm>
              <a:off x="1289" y="1202"/>
              <a:ext cx="135" cy="13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1</a:t>
              </a:r>
            </a:p>
          </p:txBody>
        </p:sp>
        <p:sp>
          <p:nvSpPr>
            <p:cNvPr id="238" name="Oval 167"/>
            <p:cNvSpPr>
              <a:spLocks noChangeArrowheads="1"/>
            </p:cNvSpPr>
            <p:nvPr/>
          </p:nvSpPr>
          <p:spPr bwMode="auto">
            <a:xfrm>
              <a:off x="1446" y="1436"/>
              <a:ext cx="134" cy="13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39" name="Oval 168"/>
            <p:cNvSpPr>
              <a:spLocks noChangeArrowheads="1"/>
            </p:cNvSpPr>
            <p:nvPr/>
          </p:nvSpPr>
          <p:spPr bwMode="auto">
            <a:xfrm>
              <a:off x="1670" y="1280"/>
              <a:ext cx="134" cy="130"/>
            </a:xfrm>
            <a:prstGeom prst="ellipse">
              <a:avLst/>
            </a:prstGeom>
            <a:solidFill>
              <a:srgbClr val="D600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3</a:t>
              </a:r>
            </a:p>
          </p:txBody>
        </p:sp>
        <p:sp>
          <p:nvSpPr>
            <p:cNvPr id="240" name="Oval 169"/>
            <p:cNvSpPr>
              <a:spLocks noChangeArrowheads="1"/>
            </p:cNvSpPr>
            <p:nvPr/>
          </p:nvSpPr>
          <p:spPr bwMode="auto">
            <a:xfrm>
              <a:off x="1513" y="1072"/>
              <a:ext cx="134" cy="130"/>
            </a:xfrm>
            <a:prstGeom prst="ellipse">
              <a:avLst/>
            </a:prstGeom>
            <a:solidFill>
              <a:srgbClr val="FE514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anchor="ctr"/>
            <a:lstStyle/>
            <a:p>
              <a:r>
                <a:rPr lang="en-US" sz="1400"/>
                <a:t>2</a:t>
              </a:r>
            </a:p>
          </p:txBody>
        </p:sp>
        <p:sp>
          <p:nvSpPr>
            <p:cNvPr id="241" name="Line 178"/>
            <p:cNvSpPr>
              <a:spLocks noChangeShapeType="1"/>
            </p:cNvSpPr>
            <p:nvPr/>
          </p:nvSpPr>
          <p:spPr bwMode="auto">
            <a:xfrm>
              <a:off x="1357" y="1332"/>
              <a:ext cx="111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242" name="Line 179"/>
            <p:cNvSpPr>
              <a:spLocks noChangeShapeType="1"/>
            </p:cNvSpPr>
            <p:nvPr/>
          </p:nvSpPr>
          <p:spPr bwMode="auto">
            <a:xfrm>
              <a:off x="1424" y="1254"/>
              <a:ext cx="246" cy="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243" name="Line 180"/>
            <p:cNvSpPr>
              <a:spLocks noChangeShapeType="1"/>
            </p:cNvSpPr>
            <p:nvPr/>
          </p:nvSpPr>
          <p:spPr bwMode="auto">
            <a:xfrm flipV="1">
              <a:off x="1379" y="1150"/>
              <a:ext cx="134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244" name="Line 181"/>
            <p:cNvSpPr>
              <a:spLocks noChangeShapeType="1"/>
            </p:cNvSpPr>
            <p:nvPr/>
          </p:nvSpPr>
          <p:spPr bwMode="auto">
            <a:xfrm>
              <a:off x="1647" y="1150"/>
              <a:ext cx="67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  <p:sp>
          <p:nvSpPr>
            <p:cNvPr id="245" name="Line 182"/>
            <p:cNvSpPr>
              <a:spLocks noChangeShapeType="1"/>
            </p:cNvSpPr>
            <p:nvPr/>
          </p:nvSpPr>
          <p:spPr bwMode="auto">
            <a:xfrm flipV="1">
              <a:off x="1580" y="1410"/>
              <a:ext cx="112" cy="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/>
            <a:lstStyle/>
            <a:p>
              <a:endParaRPr lang="en-US"/>
            </a:p>
          </p:txBody>
        </p:sp>
      </p:grpSp>
    </p:spTree>
    <p:custDataLst>
      <p:tags r:id="rId1"/>
    </p:custDataLst>
  </p:cSld>
  <p:clrMapOvr>
    <a:masterClrMapping/>
  </p:clrMapOvr>
  <p:transition advTm="313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0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0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1000"/>
                                        <p:tgtEl>
                                          <p:spTgt spid="80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0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500"/>
                                        <p:tgtEl>
                                          <p:spTgt spid="80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0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"/>
                            </p:stCondLst>
                            <p:childTnLst>
                              <p:par>
                                <p:cTn id="5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11111E-6 -7.51445E-6 L 0.28333 0.22196 " pathEditMode="relative" ptsTypes="AA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"/>
                            </p:stCondLst>
                            <p:childTnLst>
                              <p:par>
                                <p:cTn id="61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0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100"/>
                            </p:stCondLst>
                            <p:childTnLst>
                              <p:par>
                                <p:cTn id="6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600"/>
                            </p:stCondLst>
                            <p:childTnLst>
                              <p:par>
                                <p:cTn id="7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31214E-6 L 0.325 -0.32185 " pathEditMode="relative" ptsTypes="AA">
                                      <p:cBhvr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100"/>
                            </p:stCondLst>
                            <p:childTnLst>
                              <p:par>
                                <p:cTn id="7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60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100"/>
                            </p:stCondLst>
                            <p:childTnLst>
                              <p:par>
                                <p:cTn id="8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8" dur="500"/>
                                        <p:tgtEl>
                                          <p:spTgt spid="80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40" grpId="0" animBg="1"/>
      <p:bldP spid="80972" grpId="0" animBg="1"/>
      <p:bldP spid="80973" grpId="0" animBg="1"/>
      <p:bldP spid="80974" grpId="0"/>
      <p:bldP spid="80975" grpId="0"/>
      <p:bldP spid="80977" grpId="0"/>
      <p:bldP spid="80978" grpId="0" animBg="1"/>
      <p:bldP spid="8097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3" descr="W1_blu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505200"/>
            <a:ext cx="2259013" cy="2019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5105400" y="3550920"/>
            <a:ext cx="2438400" cy="2011680"/>
            <a:chOff x="3105" y="144"/>
            <a:chExt cx="2607" cy="1783"/>
          </a:xfrm>
          <a:solidFill>
            <a:schemeClr val="bg1"/>
          </a:solidFill>
        </p:grpSpPr>
        <p:pic>
          <p:nvPicPr>
            <p:cNvPr id="52243" name="Picture 5" descr="U_gree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05" y="153"/>
              <a:ext cx="277" cy="17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52244" name="Picture 6" descr="S_gree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41" y="144"/>
              <a:ext cx="299" cy="27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52245" name="Picture 7" descr="V_green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873" y="153"/>
              <a:ext cx="1839" cy="25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5060" name="Text Box 9"/>
          <p:cNvSpPr txBox="1">
            <a:spLocks noChangeArrowheads="1"/>
          </p:cNvSpPr>
          <p:nvPr/>
        </p:nvSpPr>
        <p:spPr bwMode="auto">
          <a:xfrm>
            <a:off x="4267200" y="4022725"/>
            <a:ext cx="481013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b="1"/>
              <a:t>+</a:t>
            </a:r>
            <a:endParaRPr lang="en-US" sz="4000" b="1"/>
          </a:p>
        </p:txBody>
      </p:sp>
      <p:sp>
        <p:nvSpPr>
          <p:cNvPr id="45061" name="Text Box 11"/>
          <p:cNvSpPr txBox="1">
            <a:spLocks noChangeArrowheads="1"/>
          </p:cNvSpPr>
          <p:nvPr/>
        </p:nvSpPr>
        <p:spPr bwMode="auto">
          <a:xfrm>
            <a:off x="838200" y="3973513"/>
            <a:ext cx="436563" cy="609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400"/>
              <a:t>~</a:t>
            </a:r>
          </a:p>
        </p:txBody>
      </p:sp>
      <p:sp>
        <p:nvSpPr>
          <p:cNvPr id="45062" name="Text Box 12"/>
          <p:cNvSpPr txBox="1">
            <a:spLocks noChangeArrowheads="1"/>
          </p:cNvSpPr>
          <p:nvPr/>
        </p:nvSpPr>
        <p:spPr bwMode="auto">
          <a:xfrm>
            <a:off x="838200" y="4114800"/>
            <a:ext cx="43656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400"/>
              <a:t>~</a:t>
            </a:r>
          </a:p>
        </p:txBody>
      </p:sp>
      <p:sp>
        <p:nvSpPr>
          <p:cNvPr id="450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8153400" cy="1143000"/>
          </a:xfrm>
        </p:spPr>
        <p:txBody>
          <a:bodyPr/>
          <a:lstStyle/>
          <a:p>
            <a:pPr eaLnBrk="1" hangingPunct="1"/>
            <a:r>
              <a:rPr lang="en-US" sz="4000" i="1" dirty="0" err="1" smtClean="0"/>
              <a:t>B_Lin</a:t>
            </a:r>
            <a:r>
              <a:rPr lang="en-US" sz="4000" dirty="0" smtClean="0"/>
              <a:t>: details</a:t>
            </a:r>
            <a:endParaRPr lang="en-US" sz="2400" dirty="0" smtClean="0"/>
          </a:p>
        </p:txBody>
      </p:sp>
      <p:sp>
        <p:nvSpPr>
          <p:cNvPr id="22" name="Left Brace 21"/>
          <p:cNvSpPr/>
          <p:nvPr/>
        </p:nvSpPr>
        <p:spPr>
          <a:xfrm rot="16200000">
            <a:off x="2451100" y="4635500"/>
            <a:ext cx="533400" cy="2387600"/>
          </a:xfrm>
          <a:prstGeom prst="leftBrace">
            <a:avLst>
              <a:gd name="adj1" fmla="val 44047"/>
              <a:gd name="adj2" fmla="val 50000"/>
            </a:avLst>
          </a:prstGeom>
          <a:noFill/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1143000" y="5867400"/>
            <a:ext cx="3713163" cy="828675"/>
            <a:chOff x="2468250" y="2819400"/>
            <a:chExt cx="3712876" cy="828020"/>
          </a:xfrm>
          <a:noFill/>
        </p:grpSpPr>
        <p:sp>
          <p:nvSpPr>
            <p:cNvPr id="52241" name="TextBox 22"/>
            <p:cNvSpPr txBox="1">
              <a:spLocks noChangeArrowheads="1"/>
            </p:cNvSpPr>
            <p:nvPr/>
          </p:nvSpPr>
          <p:spPr bwMode="auto">
            <a:xfrm>
              <a:off x="2468250" y="3124200"/>
              <a:ext cx="3712876" cy="52322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>
                  <a:solidFill>
                    <a:srgbClr val="0000FF"/>
                  </a:solidFill>
                </a:rPr>
                <a:t>W </a:t>
              </a:r>
              <a:r>
                <a:rPr lang="en-US" sz="2800" baseline="-25000">
                  <a:solidFill>
                    <a:srgbClr val="0000FF"/>
                  </a:solidFill>
                </a:rPr>
                <a:t>1</a:t>
              </a:r>
              <a:r>
                <a:rPr lang="en-US" sz="2800">
                  <a:solidFill>
                    <a:srgbClr val="0000FF"/>
                  </a:solidFill>
                </a:rPr>
                <a:t>: within community</a:t>
              </a:r>
              <a:endParaRPr lang="en-US" sz="2800" baseline="-25000">
                <a:solidFill>
                  <a:srgbClr val="0000FF"/>
                </a:solidFill>
              </a:endParaRPr>
            </a:p>
          </p:txBody>
        </p:sp>
        <p:sp>
          <p:nvSpPr>
            <p:cNvPr id="52242" name="Text Box 10"/>
            <p:cNvSpPr txBox="1">
              <a:spLocks noChangeArrowheads="1"/>
            </p:cNvSpPr>
            <p:nvPr/>
          </p:nvSpPr>
          <p:spPr bwMode="auto">
            <a:xfrm>
              <a:off x="2595250" y="2819400"/>
              <a:ext cx="406400" cy="5492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000">
                  <a:solidFill>
                    <a:srgbClr val="0000FF"/>
                  </a:solidFill>
                </a:rPr>
                <a:t>~</a:t>
              </a:r>
            </a:p>
          </p:txBody>
        </p:sp>
      </p:grpSp>
      <p:sp>
        <p:nvSpPr>
          <p:cNvPr id="46" name="Left Brace 45"/>
          <p:cNvSpPr/>
          <p:nvPr/>
        </p:nvSpPr>
        <p:spPr>
          <a:xfrm rot="16200000">
            <a:off x="6197600" y="4521200"/>
            <a:ext cx="533400" cy="2768600"/>
          </a:xfrm>
          <a:prstGeom prst="leftBrace">
            <a:avLst>
              <a:gd name="adj1" fmla="val 44047"/>
              <a:gd name="adj2" fmla="val 50000"/>
            </a:avLst>
          </a:prstGeom>
          <a:noFill/>
          <a:ln w="28575">
            <a:solidFill>
              <a:srgbClr val="66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45067" name="Rectangle 46"/>
          <p:cNvSpPr>
            <a:spLocks noChangeArrowheads="1"/>
          </p:cNvSpPr>
          <p:nvPr/>
        </p:nvSpPr>
        <p:spPr bwMode="auto">
          <a:xfrm>
            <a:off x="5105400" y="6181725"/>
            <a:ext cx="2962275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66FF66"/>
                </a:solidFill>
              </a:rPr>
              <a:t>Cross community</a:t>
            </a:r>
          </a:p>
        </p:txBody>
      </p:sp>
      <p:sp>
        <p:nvSpPr>
          <p:cNvPr id="23" name="Explosion 2 22"/>
          <p:cNvSpPr/>
          <p:nvPr/>
        </p:nvSpPr>
        <p:spPr>
          <a:xfrm>
            <a:off x="6477000" y="0"/>
            <a:ext cx="2514600" cy="1143000"/>
          </a:xfrm>
          <a:prstGeom prst="irregularSeal2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>
              <a:defRPr/>
            </a:pPr>
            <a:r>
              <a:rPr lang="en-US" sz="2800" dirty="0"/>
              <a:t>details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50597D-04F2-4011-AD14-706B865DA9A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45070" name="Picture 103" descr="W2_Big_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81600" y="1066800"/>
            <a:ext cx="2270125" cy="201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71" name="Picture 3" descr="W1_blu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104900"/>
            <a:ext cx="2259013" cy="2019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45072" name="Text Box 9"/>
          <p:cNvSpPr txBox="1">
            <a:spLocks noChangeArrowheads="1"/>
          </p:cNvSpPr>
          <p:nvPr/>
        </p:nvSpPr>
        <p:spPr bwMode="auto">
          <a:xfrm>
            <a:off x="4191000" y="1524000"/>
            <a:ext cx="481013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b="1"/>
              <a:t>+</a:t>
            </a:r>
            <a:endParaRPr lang="en-US" sz="4000" b="1"/>
          </a:p>
        </p:txBody>
      </p: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228600" y="1752600"/>
            <a:ext cx="533400" cy="828675"/>
            <a:chOff x="2468250" y="2819400"/>
            <a:chExt cx="533400" cy="828020"/>
          </a:xfrm>
          <a:noFill/>
        </p:grpSpPr>
        <p:sp>
          <p:nvSpPr>
            <p:cNvPr id="28" name="TextBox 27"/>
            <p:cNvSpPr txBox="1">
              <a:spLocks noChangeArrowheads="1"/>
            </p:cNvSpPr>
            <p:nvPr/>
          </p:nvSpPr>
          <p:spPr bwMode="auto">
            <a:xfrm>
              <a:off x="2468250" y="3124200"/>
              <a:ext cx="522899" cy="52322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/>
                <a:t>W</a:t>
              </a:r>
              <a:endParaRPr lang="en-US" sz="2800" baseline="-25000"/>
            </a:p>
          </p:txBody>
        </p:sp>
        <p:sp>
          <p:nvSpPr>
            <p:cNvPr id="29" name="Text Box 10"/>
            <p:cNvSpPr txBox="1">
              <a:spLocks noChangeArrowheads="1"/>
            </p:cNvSpPr>
            <p:nvPr/>
          </p:nvSpPr>
          <p:spPr bwMode="auto">
            <a:xfrm>
              <a:off x="2595250" y="2819400"/>
              <a:ext cx="406400" cy="5492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000" dirty="0"/>
                <a:t>~</a:t>
              </a:r>
            </a:p>
          </p:txBody>
        </p:sp>
      </p:grpSp>
      <p:sp>
        <p:nvSpPr>
          <p:cNvPr id="45074" name="Text Box 12"/>
          <p:cNvSpPr txBox="1">
            <a:spLocks noChangeArrowheads="1"/>
          </p:cNvSpPr>
          <p:nvPr/>
        </p:nvSpPr>
        <p:spPr bwMode="auto">
          <a:xfrm>
            <a:off x="838200" y="1905000"/>
            <a:ext cx="439738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400"/>
              <a:t>=</a:t>
            </a:r>
          </a:p>
        </p:txBody>
      </p:sp>
    </p:spTree>
  </p:cSld>
  <p:clrMapOvr>
    <a:masterClrMapping/>
  </p:clrMapOvr>
  <p:transition advTm="31953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B_Lin</a:t>
            </a:r>
            <a:r>
              <a:rPr lang="en-US" dirty="0" smtClean="0"/>
              <a:t>: details</a:t>
            </a:r>
          </a:p>
        </p:txBody>
      </p:sp>
      <p:grpSp>
        <p:nvGrpSpPr>
          <p:cNvPr id="46083" name="Group 4"/>
          <p:cNvGrpSpPr>
            <a:grpSpLocks/>
          </p:cNvGrpSpPr>
          <p:nvPr/>
        </p:nvGrpSpPr>
        <p:grpSpPr bwMode="auto">
          <a:xfrm>
            <a:off x="533400" y="1600200"/>
            <a:ext cx="8345488" cy="1758950"/>
            <a:chOff x="494207" y="3880247"/>
            <a:chExt cx="8344993" cy="1758553"/>
          </a:xfrm>
        </p:grpSpPr>
        <p:grpSp>
          <p:nvGrpSpPr>
            <p:cNvPr id="46102" name="Group 29"/>
            <p:cNvGrpSpPr>
              <a:grpSpLocks/>
            </p:cNvGrpSpPr>
            <p:nvPr/>
          </p:nvGrpSpPr>
          <p:grpSpPr bwMode="auto">
            <a:xfrm>
              <a:off x="1713407" y="4261247"/>
              <a:ext cx="764954" cy="1135797"/>
              <a:chOff x="2468250" y="2819400"/>
              <a:chExt cx="764954" cy="1135797"/>
            </a:xfrm>
          </p:grpSpPr>
          <p:sp>
            <p:nvSpPr>
              <p:cNvPr id="46115" name="TextBox 18"/>
              <p:cNvSpPr txBox="1">
                <a:spLocks noChangeArrowheads="1"/>
              </p:cNvSpPr>
              <p:nvPr/>
            </p:nvSpPr>
            <p:spPr bwMode="auto">
              <a:xfrm>
                <a:off x="2468250" y="3124200"/>
                <a:ext cx="764954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4800"/>
                  <a:t>W</a:t>
                </a:r>
                <a:endParaRPr lang="en-US" sz="4800" baseline="-25000"/>
              </a:p>
            </p:txBody>
          </p:sp>
          <p:sp>
            <p:nvSpPr>
              <p:cNvPr id="46116" name="Text Box 10"/>
              <p:cNvSpPr txBox="1">
                <a:spLocks noChangeArrowheads="1"/>
              </p:cNvSpPr>
              <p:nvPr/>
            </p:nvSpPr>
            <p:spPr bwMode="auto">
              <a:xfrm>
                <a:off x="2595250" y="2819400"/>
                <a:ext cx="543739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4800"/>
                  <a:t>~</a:t>
                </a:r>
              </a:p>
            </p:txBody>
          </p:sp>
        </p:grpSp>
        <p:sp>
          <p:nvSpPr>
            <p:cNvPr id="46103" name="TextBox 6"/>
            <p:cNvSpPr txBox="1">
              <a:spLocks noChangeArrowheads="1"/>
            </p:cNvSpPr>
            <p:nvPr/>
          </p:nvSpPr>
          <p:spPr bwMode="auto">
            <a:xfrm>
              <a:off x="494207" y="4573250"/>
              <a:ext cx="135005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800"/>
                <a:t>I – c</a:t>
              </a:r>
            </a:p>
          </p:txBody>
        </p:sp>
        <p:grpSp>
          <p:nvGrpSpPr>
            <p:cNvPr id="46104" name="Group 39"/>
            <p:cNvGrpSpPr>
              <a:grpSpLocks/>
            </p:cNvGrpSpPr>
            <p:nvPr/>
          </p:nvGrpSpPr>
          <p:grpSpPr bwMode="auto">
            <a:xfrm>
              <a:off x="2628147" y="4413647"/>
              <a:ext cx="609260" cy="1075730"/>
              <a:chOff x="2057400" y="4343400"/>
              <a:chExt cx="609260" cy="1075730"/>
            </a:xfrm>
          </p:grpSpPr>
          <p:sp>
            <p:nvSpPr>
              <p:cNvPr id="46113" name="Text Box 12"/>
              <p:cNvSpPr txBox="1">
                <a:spLocks noChangeArrowheads="1"/>
              </p:cNvSpPr>
              <p:nvPr/>
            </p:nvSpPr>
            <p:spPr bwMode="auto">
              <a:xfrm>
                <a:off x="2078037" y="4343400"/>
                <a:ext cx="588623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5400"/>
                  <a:t>~</a:t>
                </a:r>
              </a:p>
            </p:txBody>
          </p:sp>
          <p:sp>
            <p:nvSpPr>
              <p:cNvPr id="46114" name="Text Box 12"/>
              <p:cNvSpPr txBox="1">
                <a:spLocks noChangeArrowheads="1"/>
              </p:cNvSpPr>
              <p:nvPr/>
            </p:nvSpPr>
            <p:spPr bwMode="auto">
              <a:xfrm>
                <a:off x="2057400" y="4495800"/>
                <a:ext cx="588623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5400"/>
                  <a:t>~</a:t>
                </a:r>
              </a:p>
            </p:txBody>
          </p:sp>
        </p:grpSp>
        <p:sp>
          <p:nvSpPr>
            <p:cNvPr id="46105" name="TextBox 8"/>
            <p:cNvSpPr txBox="1">
              <a:spLocks noChangeArrowheads="1"/>
            </p:cNvSpPr>
            <p:nvPr/>
          </p:nvSpPr>
          <p:spPr bwMode="auto">
            <a:xfrm>
              <a:off x="3422011" y="4576227"/>
              <a:ext cx="4809045" cy="830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800">
                  <a:solidFill>
                    <a:srgbClr val="0000FF"/>
                  </a:solidFill>
                </a:rPr>
                <a:t>I – c       </a:t>
              </a:r>
              <a:r>
                <a:rPr lang="en-US" sz="4800"/>
                <a:t>–</a:t>
              </a:r>
              <a:r>
                <a:rPr lang="en-US" sz="4800">
                  <a:solidFill>
                    <a:srgbClr val="0000FF"/>
                  </a:solidFill>
                </a:rPr>
                <a:t>  </a:t>
              </a:r>
              <a:r>
                <a:rPr lang="en-US" sz="4800">
                  <a:solidFill>
                    <a:srgbClr val="66FF66"/>
                  </a:solidFill>
                </a:rPr>
                <a:t>cUSV</a:t>
              </a:r>
            </a:p>
          </p:txBody>
        </p:sp>
        <p:grpSp>
          <p:nvGrpSpPr>
            <p:cNvPr id="46106" name="Group 36"/>
            <p:cNvGrpSpPr>
              <a:grpSpLocks/>
            </p:cNvGrpSpPr>
            <p:nvPr/>
          </p:nvGrpSpPr>
          <p:grpSpPr bwMode="auto">
            <a:xfrm>
              <a:off x="4683228" y="4261247"/>
              <a:ext cx="992579" cy="1135797"/>
              <a:chOff x="2468250" y="2819400"/>
              <a:chExt cx="992579" cy="1135797"/>
            </a:xfrm>
          </p:grpSpPr>
          <p:sp>
            <p:nvSpPr>
              <p:cNvPr id="46111" name="TextBox 14"/>
              <p:cNvSpPr txBox="1">
                <a:spLocks noChangeArrowheads="1"/>
              </p:cNvSpPr>
              <p:nvPr/>
            </p:nvSpPr>
            <p:spPr bwMode="auto">
              <a:xfrm>
                <a:off x="2468250" y="3124200"/>
                <a:ext cx="992579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4800">
                    <a:solidFill>
                      <a:srgbClr val="0000FF"/>
                    </a:solidFill>
                  </a:rPr>
                  <a:t>W</a:t>
                </a:r>
                <a:r>
                  <a:rPr lang="en-US" sz="4800" baseline="-25000">
                    <a:solidFill>
                      <a:srgbClr val="0000FF"/>
                    </a:solidFill>
                  </a:rPr>
                  <a:t>1</a:t>
                </a:r>
              </a:p>
            </p:txBody>
          </p:sp>
          <p:sp>
            <p:nvSpPr>
              <p:cNvPr id="46112" name="Text Box 10"/>
              <p:cNvSpPr txBox="1">
                <a:spLocks noChangeArrowheads="1"/>
              </p:cNvSpPr>
              <p:nvPr/>
            </p:nvSpPr>
            <p:spPr bwMode="auto">
              <a:xfrm>
                <a:off x="2595250" y="2819400"/>
                <a:ext cx="543739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4800">
                    <a:solidFill>
                      <a:srgbClr val="0000FF"/>
                    </a:solidFill>
                  </a:rPr>
                  <a:t>~</a:t>
                </a:r>
              </a:p>
            </p:txBody>
          </p:sp>
        </p:grpSp>
        <p:sp>
          <p:nvSpPr>
            <p:cNvPr id="11" name="Double Bracket 10"/>
            <p:cNvSpPr/>
            <p:nvPr/>
          </p:nvSpPr>
          <p:spPr>
            <a:xfrm>
              <a:off x="494207" y="4337344"/>
              <a:ext cx="2057278" cy="1218925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108" name="Text Box 12"/>
            <p:cNvSpPr txBox="1">
              <a:spLocks noChangeArrowheads="1"/>
            </p:cNvSpPr>
            <p:nvPr/>
          </p:nvSpPr>
          <p:spPr bwMode="auto">
            <a:xfrm>
              <a:off x="2475407" y="3950494"/>
              <a:ext cx="572593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400"/>
                <a:t>-1</a:t>
              </a:r>
            </a:p>
          </p:txBody>
        </p:sp>
        <p:sp>
          <p:nvSpPr>
            <p:cNvPr id="13" name="Double Bracket 12"/>
            <p:cNvSpPr/>
            <p:nvPr/>
          </p:nvSpPr>
          <p:spPr>
            <a:xfrm>
              <a:off x="3426146" y="4419875"/>
              <a:ext cx="4916195" cy="1218925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110" name="Text Box 12"/>
            <p:cNvSpPr txBox="1">
              <a:spLocks noChangeArrowheads="1"/>
            </p:cNvSpPr>
            <p:nvPr/>
          </p:nvSpPr>
          <p:spPr bwMode="auto">
            <a:xfrm>
              <a:off x="8266607" y="3880247"/>
              <a:ext cx="572593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400"/>
                <a:t>-1</a:t>
              </a:r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2362200" y="1981200"/>
            <a:ext cx="3692525" cy="2514600"/>
            <a:chOff x="2362200" y="1981200"/>
            <a:chExt cx="3692037" cy="2514600"/>
          </a:xfrm>
        </p:grpSpPr>
        <p:sp>
          <p:nvSpPr>
            <p:cNvPr id="21" name="Rectangle 20"/>
            <p:cNvSpPr/>
            <p:nvPr/>
          </p:nvSpPr>
          <p:spPr>
            <a:xfrm>
              <a:off x="3581239" y="1981200"/>
              <a:ext cx="2133318" cy="1447800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100" name="Rectangle 22"/>
            <p:cNvSpPr>
              <a:spLocks noChangeArrowheads="1"/>
            </p:cNvSpPr>
            <p:nvPr/>
          </p:nvSpPr>
          <p:spPr bwMode="auto">
            <a:xfrm>
              <a:off x="2362200" y="3911025"/>
              <a:ext cx="369203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rgbClr val="0000FF"/>
                  </a:solidFill>
                </a:rPr>
                <a:t>Easy to be inverted</a:t>
              </a:r>
              <a:endParaRPr lang="en-US" sz="3200"/>
            </a:p>
          </p:txBody>
        </p:sp>
        <p:cxnSp>
          <p:nvCxnSpPr>
            <p:cNvPr id="26" name="Straight Arrow Connector 25"/>
            <p:cNvCxnSpPr>
              <a:endCxn id="46100" idx="0"/>
            </p:cNvCxnSpPr>
            <p:nvPr/>
          </p:nvCxnSpPr>
          <p:spPr>
            <a:xfrm rot="5400000">
              <a:off x="4110574" y="3602845"/>
              <a:ext cx="406400" cy="21110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6172200" y="1981200"/>
            <a:ext cx="2865438" cy="2514600"/>
            <a:chOff x="6172200" y="1981200"/>
            <a:chExt cx="2865273" cy="2514600"/>
          </a:xfrm>
        </p:grpSpPr>
        <p:sp>
          <p:nvSpPr>
            <p:cNvPr id="22" name="Rectangle 21"/>
            <p:cNvSpPr/>
            <p:nvPr/>
          </p:nvSpPr>
          <p:spPr>
            <a:xfrm>
              <a:off x="6476982" y="1981200"/>
              <a:ext cx="1752499" cy="1447800"/>
            </a:xfrm>
            <a:prstGeom prst="rect">
              <a:avLst/>
            </a:prstGeom>
            <a:noFill/>
            <a:ln w="28575">
              <a:solidFill>
                <a:srgbClr val="66FF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097" name="Rectangle 23"/>
            <p:cNvSpPr>
              <a:spLocks noChangeArrowheads="1"/>
            </p:cNvSpPr>
            <p:nvPr/>
          </p:nvSpPr>
          <p:spPr bwMode="auto">
            <a:xfrm>
              <a:off x="6172200" y="3911025"/>
              <a:ext cx="2865273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rgbClr val="66FF66"/>
                  </a:solidFill>
                </a:rPr>
                <a:t>LRA difference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rot="5400000">
              <a:off x="7082568" y="3602837"/>
              <a:ext cx="406400" cy="211125"/>
            </a:xfrm>
            <a:prstGeom prst="straightConnector1">
              <a:avLst/>
            </a:prstGeom>
            <a:ln w="38100">
              <a:solidFill>
                <a:srgbClr val="66FF6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3352800" y="4572000"/>
            <a:ext cx="6172200" cy="1371600"/>
            <a:chOff x="3200400" y="4572000"/>
            <a:chExt cx="5638800" cy="1371600"/>
          </a:xfrm>
        </p:grpSpPr>
        <p:sp>
          <p:nvSpPr>
            <p:cNvPr id="30" name="Left Brace 29"/>
            <p:cNvSpPr/>
            <p:nvPr/>
          </p:nvSpPr>
          <p:spPr>
            <a:xfrm rot="16200000">
              <a:off x="5320909" y="3645095"/>
              <a:ext cx="533400" cy="2387208"/>
            </a:xfrm>
            <a:prstGeom prst="leftBrace">
              <a:avLst>
                <a:gd name="adj1" fmla="val 44047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095" name="Rectangle 2"/>
            <p:cNvSpPr>
              <a:spLocks noChangeArrowheads="1"/>
            </p:cNvSpPr>
            <p:nvPr/>
          </p:nvSpPr>
          <p:spPr bwMode="auto">
            <a:xfrm>
              <a:off x="3200400" y="4800600"/>
              <a:ext cx="56388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r>
                <a:rPr lang="en-US" sz="3600">
                  <a:solidFill>
                    <a:srgbClr val="FF0000"/>
                  </a:solidFill>
                </a:rPr>
                <a:t>Sherman–Morrison Lemma!</a:t>
              </a:r>
            </a:p>
          </p:txBody>
        </p:sp>
      </p:grpSp>
      <p:sp>
        <p:nvSpPr>
          <p:cNvPr id="33" name="Explosion 2 32"/>
          <p:cNvSpPr/>
          <p:nvPr/>
        </p:nvSpPr>
        <p:spPr>
          <a:xfrm>
            <a:off x="6477000" y="76200"/>
            <a:ext cx="2514600" cy="1143000"/>
          </a:xfrm>
          <a:prstGeom prst="irregularSeal2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>
              <a:defRPr/>
            </a:pPr>
            <a:r>
              <a:rPr lang="en-US" sz="2800" dirty="0"/>
              <a:t>details</a:t>
            </a: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7D9D02-9B23-4C39-8866-D0892971700B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53284" name="Picture 3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" y="5957888"/>
            <a:ext cx="407670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85" name="Picture 3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48250" y="6134100"/>
            <a:ext cx="37909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0" y="6167438"/>
            <a:ext cx="371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If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114800" y="6172200"/>
            <a:ext cx="9191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Then</a:t>
            </a:r>
          </a:p>
        </p:txBody>
      </p:sp>
      <p:sp>
        <p:nvSpPr>
          <p:cNvPr id="54" name="Rectangle 53"/>
          <p:cNvSpPr/>
          <p:nvPr/>
        </p:nvSpPr>
        <p:spPr>
          <a:xfrm>
            <a:off x="0" y="5562600"/>
            <a:ext cx="9144000" cy="12954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custDataLst>
      <p:tags r:id="rId1"/>
    </p:custDataLst>
  </p:cSld>
  <p:clrMapOvr>
    <a:masterClrMapping/>
  </p:clrMapOvr>
  <p:transition advTm="390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3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3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2" grpId="0"/>
      <p:bldP spid="53" grpId="0"/>
      <p:bldP spid="5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B_Lin</a:t>
            </a:r>
            <a:r>
              <a:rPr lang="en-US" dirty="0" smtClean="0"/>
              <a:t>: Pre-Compute Stage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686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 smtClean="0">
                <a:latin typeface="+mn-lt"/>
              </a:rPr>
              <a:t>Q</a:t>
            </a:r>
            <a:r>
              <a:rPr lang="en-US" sz="2800" kern="0" dirty="0">
                <a:latin typeface="+mn-lt"/>
              </a:rPr>
              <a:t>: </a:t>
            </a:r>
            <a:r>
              <a:rPr lang="en-US" sz="2800" kern="0" dirty="0" smtClean="0">
                <a:latin typeface="+mn-lt"/>
              </a:rPr>
              <a:t>Efficiently compute and store </a:t>
            </a:r>
            <a:r>
              <a:rPr lang="en-US" sz="2800" i="1" kern="0" dirty="0" smtClean="0">
                <a:solidFill>
                  <a:srgbClr val="FF0000"/>
                </a:solidFill>
                <a:latin typeface="+mn-lt"/>
              </a:rPr>
              <a:t>Q</a:t>
            </a:r>
            <a:endParaRPr lang="en-US" sz="2800" i="1" kern="0" dirty="0">
              <a:solidFill>
                <a:srgbClr val="FF0000"/>
              </a:solidFill>
              <a:latin typeface="+mn-lt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latin typeface="+mn-lt"/>
              </a:rPr>
              <a:t>A: A </a:t>
            </a:r>
            <a:r>
              <a:rPr lang="en-US" sz="2800" kern="0" dirty="0">
                <a:solidFill>
                  <a:srgbClr val="007635"/>
                </a:solidFill>
                <a:latin typeface="+mn-lt"/>
              </a:rPr>
              <a:t>few small</a:t>
            </a:r>
            <a:r>
              <a:rPr lang="en-US" sz="2800" kern="0" dirty="0">
                <a:latin typeface="+mn-lt"/>
              </a:rPr>
              <a:t>, instead of </a:t>
            </a:r>
            <a:r>
              <a:rPr lang="en-US" sz="2800" kern="0" dirty="0">
                <a:solidFill>
                  <a:srgbClr val="FF0000"/>
                </a:solidFill>
                <a:latin typeface="+mn-lt"/>
              </a:rPr>
              <a:t>ONE BIG</a:t>
            </a:r>
            <a:r>
              <a:rPr lang="en-US" sz="2800" kern="0" dirty="0">
                <a:latin typeface="+mn-lt"/>
              </a:rPr>
              <a:t>, matrices inversions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1600" kern="0" dirty="0"/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endParaRPr lang="en-US" sz="3200" kern="0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endParaRPr lang="en-US" sz="3200" kern="0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endParaRPr lang="en-US" sz="3200" kern="0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endParaRPr lang="en-US" sz="3200" kern="0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7E401C-105E-4647-A129-CB37EE4990AB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grpSp>
        <p:nvGrpSpPr>
          <p:cNvPr id="47110" name="Group 9"/>
          <p:cNvGrpSpPr>
            <a:grpSpLocks noChangeAspect="1"/>
          </p:cNvGrpSpPr>
          <p:nvPr/>
        </p:nvGrpSpPr>
        <p:grpSpPr bwMode="auto">
          <a:xfrm>
            <a:off x="457200" y="2227262"/>
            <a:ext cx="411163" cy="287338"/>
            <a:chOff x="0" y="381001"/>
            <a:chExt cx="762000" cy="533400"/>
          </a:xfrm>
        </p:grpSpPr>
        <p:cxnSp>
          <p:nvCxnSpPr>
            <p:cNvPr id="11" name="Straight Connector 10"/>
            <p:cNvCxnSpPr/>
            <p:nvPr/>
          </p:nvCxnSpPr>
          <p:spPr>
            <a:xfrm rot="16200000" flipH="1">
              <a:off x="-37028" y="647891"/>
              <a:ext cx="303537" cy="22948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229041" y="381442"/>
              <a:ext cx="533400" cy="5325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038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9123" y="2743200"/>
            <a:ext cx="7230477" cy="3590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Footnote: </a:t>
            </a:r>
            <a:r>
              <a:rPr lang="en-US" sz="2400" i="1" dirty="0" smtClean="0">
                <a:solidFill>
                  <a:schemeClr val="bg1"/>
                </a:solidFill>
              </a:rPr>
              <a:t>Q</a:t>
            </a:r>
            <a:r>
              <a:rPr lang="en-US" sz="2400" i="1" baseline="-25000" dirty="0" smtClean="0">
                <a:solidFill>
                  <a:schemeClr val="bg1"/>
                </a:solidFill>
              </a:rPr>
              <a:t>1</a:t>
            </a:r>
            <a:r>
              <a:rPr lang="en-US" sz="2400" i="1" dirty="0" smtClean="0">
                <a:solidFill>
                  <a:schemeClr val="bg1"/>
                </a:solidFill>
              </a:rPr>
              <a:t>=(I-cW</a:t>
            </a:r>
            <a:r>
              <a:rPr lang="en-US" sz="2400" i="1" baseline="-25000" dirty="0" smtClean="0">
                <a:solidFill>
                  <a:schemeClr val="bg1"/>
                </a:solidFill>
              </a:rPr>
              <a:t>1</a:t>
            </a:r>
            <a:r>
              <a:rPr lang="en-US" sz="2400" i="1" dirty="0" smtClean="0">
                <a:solidFill>
                  <a:schemeClr val="bg1"/>
                </a:solidFill>
              </a:rPr>
              <a:t>)</a:t>
            </a:r>
            <a:r>
              <a:rPr lang="en-US" sz="2400" i="1" baseline="30000" dirty="0" smtClean="0">
                <a:solidFill>
                  <a:schemeClr val="bg1"/>
                </a:solidFill>
              </a:rPr>
              <a:t>-1</a:t>
            </a:r>
          </a:p>
        </p:txBody>
      </p:sp>
      <p:pic>
        <p:nvPicPr>
          <p:cNvPr id="16" name="Picture 15" descr="L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569" y="6419120"/>
            <a:ext cx="2447342" cy="482764"/>
          </a:xfrm>
          <a:prstGeom prst="rect">
            <a:avLst/>
          </a:prstGeom>
        </p:spPr>
      </p:pic>
    </p:spTree>
  </p:cSld>
  <p:clrMapOvr>
    <a:masterClrMapping/>
  </p:clrMapOvr>
  <p:transition advTm="10609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B_Lin</a:t>
            </a:r>
            <a:r>
              <a:rPr lang="en-US" dirty="0" smtClean="0"/>
              <a:t>: </a:t>
            </a:r>
            <a:r>
              <a:rPr lang="en-US" kern="0" dirty="0" smtClean="0"/>
              <a:t>On-Line Stage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686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 smtClean="0"/>
              <a:t>Q</a:t>
            </a:r>
            <a:r>
              <a:rPr lang="en-US" sz="2800" dirty="0"/>
              <a:t>: Efficiently recover one column of </a:t>
            </a:r>
            <a:r>
              <a:rPr lang="en-US" sz="2800" i="1" dirty="0" smtClean="0">
                <a:solidFill>
                  <a:srgbClr val="FF0000"/>
                </a:solidFill>
              </a:rPr>
              <a:t>Q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 smtClean="0"/>
              <a:t>A</a:t>
            </a:r>
            <a:r>
              <a:rPr lang="en-US" sz="2800" dirty="0"/>
              <a:t>: A </a:t>
            </a:r>
            <a:r>
              <a:rPr lang="en-US" sz="2800" dirty="0">
                <a:solidFill>
                  <a:srgbClr val="007635"/>
                </a:solidFill>
              </a:rPr>
              <a:t>few</a:t>
            </a:r>
            <a:r>
              <a:rPr lang="en-US" sz="2800" dirty="0"/>
              <a:t>, instead of </a:t>
            </a:r>
            <a:r>
              <a:rPr lang="en-US" sz="2800" dirty="0">
                <a:solidFill>
                  <a:srgbClr val="FF0000"/>
                </a:solidFill>
              </a:rPr>
              <a:t>MANY</a:t>
            </a:r>
            <a:r>
              <a:rPr lang="en-US" sz="2800" dirty="0"/>
              <a:t>, matrix-vector multiplications</a:t>
            </a:r>
            <a:endParaRPr lang="en-US" sz="3200" kern="0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endParaRPr lang="en-US" sz="3200" kern="0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endParaRPr lang="en-US" sz="3200" kern="0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endParaRPr lang="en-US" sz="3200" kern="0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endParaRPr lang="en-US" sz="3200" kern="0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7E401C-105E-4647-A129-CB37EE4990AB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grpSp>
        <p:nvGrpSpPr>
          <p:cNvPr id="3" name="Group 12"/>
          <p:cNvGrpSpPr>
            <a:grpSpLocks noChangeAspect="1"/>
          </p:cNvGrpSpPr>
          <p:nvPr/>
        </p:nvGrpSpPr>
        <p:grpSpPr bwMode="auto">
          <a:xfrm>
            <a:off x="457200" y="2286000"/>
            <a:ext cx="411163" cy="287338"/>
            <a:chOff x="0" y="381001"/>
            <a:chExt cx="762000" cy="533400"/>
          </a:xfrm>
        </p:grpSpPr>
        <p:cxnSp>
          <p:nvCxnSpPr>
            <p:cNvPr id="14" name="Straight Connector 13"/>
            <p:cNvCxnSpPr/>
            <p:nvPr/>
          </p:nvCxnSpPr>
          <p:spPr>
            <a:xfrm rot="16200000" flipH="1">
              <a:off x="-37028" y="647891"/>
              <a:ext cx="303537" cy="22948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229041" y="381442"/>
              <a:ext cx="533400" cy="5325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7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2961" y="2991762"/>
            <a:ext cx="7905239" cy="348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11641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eps_Qt_P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428750"/>
            <a:ext cx="6399213" cy="479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Query Time vs. Pre-Compute Time</a:t>
            </a:r>
          </a:p>
        </p:txBody>
      </p:sp>
      <p:sp>
        <p:nvSpPr>
          <p:cNvPr id="48132" name="Oval 4"/>
          <p:cNvSpPr>
            <a:spLocks noChangeArrowheads="1"/>
          </p:cNvSpPr>
          <p:nvPr/>
        </p:nvSpPr>
        <p:spPr bwMode="auto">
          <a:xfrm>
            <a:off x="1141413" y="4267200"/>
            <a:ext cx="1143000" cy="914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48133" name="Picture 6" descr="MCj02875620000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5613" y="5105400"/>
            <a:ext cx="941387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4" name="Text Box 7"/>
          <p:cNvSpPr txBox="1">
            <a:spLocks noChangeArrowheads="1"/>
          </p:cNvSpPr>
          <p:nvPr/>
        </p:nvSpPr>
        <p:spPr bwMode="auto">
          <a:xfrm>
            <a:off x="150813" y="1690688"/>
            <a:ext cx="28924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Log Query Time</a:t>
            </a:r>
          </a:p>
        </p:txBody>
      </p:sp>
      <p:pic>
        <p:nvPicPr>
          <p:cNvPr id="48135" name="Picture 8" descr="MCj02875620000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688" y="5410200"/>
            <a:ext cx="4667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6" name="Text Box 9"/>
          <p:cNvSpPr txBox="1">
            <a:spLocks noChangeArrowheads="1"/>
          </p:cNvSpPr>
          <p:nvPr/>
        </p:nvSpPr>
        <p:spPr bwMode="auto">
          <a:xfrm>
            <a:off x="2754313" y="4967288"/>
            <a:ext cx="40401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Log Pre-compute Time</a:t>
            </a:r>
          </a:p>
        </p:txBody>
      </p:sp>
      <p:sp>
        <p:nvSpPr>
          <p:cNvPr id="48137" name="Text Box 10"/>
          <p:cNvSpPr txBox="1">
            <a:spLocks noChangeArrowheads="1"/>
          </p:cNvSpPr>
          <p:nvPr/>
        </p:nvSpPr>
        <p:spPr bwMode="auto">
          <a:xfrm>
            <a:off x="5943600" y="2819400"/>
            <a:ext cx="3275256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b="1" dirty="0"/>
              <a:t>Quality: 90%+ </a:t>
            </a:r>
          </a:p>
          <a:p>
            <a:pPr>
              <a:buFontTx/>
              <a:buChar char="•"/>
            </a:pPr>
            <a:r>
              <a:rPr lang="en-US" sz="2000" b="1" dirty="0"/>
              <a:t>On-line: </a:t>
            </a:r>
          </a:p>
          <a:p>
            <a:pPr lvl="1">
              <a:buFontTx/>
              <a:buChar char="•"/>
            </a:pPr>
            <a:r>
              <a:rPr lang="en-US" sz="2000" b="1" dirty="0"/>
              <a:t>Up to </a:t>
            </a:r>
            <a:r>
              <a:rPr lang="en-US" sz="2400" b="1" dirty="0">
                <a:solidFill>
                  <a:srgbClr val="FF0000"/>
                </a:solidFill>
              </a:rPr>
              <a:t>150x</a:t>
            </a:r>
            <a:r>
              <a:rPr lang="en-US" sz="2000" b="1" dirty="0"/>
              <a:t> speedup</a:t>
            </a:r>
          </a:p>
          <a:p>
            <a:pPr>
              <a:buFontTx/>
              <a:buChar char="•"/>
            </a:pPr>
            <a:r>
              <a:rPr lang="en-US" sz="2000" b="1" dirty="0"/>
              <a:t>Pre-computation: </a:t>
            </a:r>
          </a:p>
          <a:p>
            <a:pPr lvl="1">
              <a:buFontTx/>
              <a:buChar char="•"/>
            </a:pPr>
            <a:r>
              <a:rPr lang="en-US" sz="2000" b="1" dirty="0"/>
              <a:t>Two orders saving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BE6F23-5104-425A-B922-7ED1D6623609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2209800" y="3733800"/>
            <a:ext cx="2114550" cy="609600"/>
            <a:chOff x="2209800" y="3733800"/>
            <a:chExt cx="2114911" cy="609600"/>
          </a:xfrm>
        </p:grpSpPr>
        <p:cxnSp>
          <p:nvCxnSpPr>
            <p:cNvPr id="12" name="Straight Arrow Connector 11"/>
            <p:cNvCxnSpPr/>
            <p:nvPr/>
          </p:nvCxnSpPr>
          <p:spPr>
            <a:xfrm rot="5400000">
              <a:off x="2171720" y="4076680"/>
              <a:ext cx="304800" cy="22863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41" name="TextBox 12"/>
            <p:cNvSpPr txBox="1">
              <a:spLocks noChangeArrowheads="1"/>
            </p:cNvSpPr>
            <p:nvPr/>
          </p:nvSpPr>
          <p:spPr bwMode="auto">
            <a:xfrm>
              <a:off x="2514600" y="3733800"/>
              <a:ext cx="181011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</a:rPr>
                <a:t>Our Results</a:t>
              </a:r>
            </a:p>
          </p:txBody>
        </p:sp>
      </p:grpSp>
    </p:spTree>
    <p:custDataLst>
      <p:tags r:id="rId1"/>
    </p:custDataLst>
  </p:cSld>
  <p:clrMapOvr>
    <a:masterClrMapping/>
  </p:clrMapOvr>
  <p:transition advTm="277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More on Scalability Issues for Querying</a:t>
            </a:r>
            <a:br>
              <a:rPr lang="en-US" sz="4000" dirty="0" smtClean="0"/>
            </a:br>
            <a:r>
              <a:rPr lang="en-US" sz="3200" dirty="0" smtClean="0"/>
              <a:t>(the spectrum of ``</a:t>
            </a:r>
            <a:r>
              <a:rPr lang="en-US" sz="3200" i="1" dirty="0" err="1" smtClean="0"/>
              <a:t>FastProx</a:t>
            </a:r>
            <a:r>
              <a:rPr lang="en-US" sz="3200" dirty="0" smtClean="0"/>
              <a:t>’’)</a:t>
            </a:r>
            <a:endParaRPr lang="en-US" sz="4000" dirty="0" smtClean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B_Lin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:  one large linear system </a:t>
            </a:r>
          </a:p>
          <a:p>
            <a:pPr lvl="1" eaLnBrk="1" hangingPunct="1">
              <a:defRPr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[Tong+ ICDM06, KAIS08]</a:t>
            </a:r>
            <a:endParaRPr lang="en-US" sz="3200" dirty="0" smtClean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defRPr/>
            </a:pPr>
            <a:r>
              <a:rPr lang="en-US" dirty="0" err="1" smtClean="0"/>
              <a:t>BB_Lin</a:t>
            </a:r>
            <a:r>
              <a:rPr lang="en-US" dirty="0" smtClean="0"/>
              <a:t>: the intrinsic complexity is small </a:t>
            </a:r>
          </a:p>
          <a:p>
            <a:pPr lvl="1" eaLnBrk="1" hangingPunct="1">
              <a:defRPr/>
            </a:pPr>
            <a:r>
              <a:rPr lang="en-US" sz="1800" dirty="0" smtClean="0"/>
              <a:t>[Tong+ KAIS08]</a:t>
            </a:r>
            <a:endParaRPr lang="en-US" sz="3200" dirty="0" smtClean="0"/>
          </a:p>
          <a:p>
            <a:pPr eaLnBrk="1" hangingPunct="1">
              <a:defRPr/>
            </a:pPr>
            <a:r>
              <a:rPr lang="en-US" dirty="0" err="1" smtClean="0"/>
              <a:t>FastUpdate</a:t>
            </a:r>
            <a:r>
              <a:rPr lang="en-US" dirty="0" smtClean="0"/>
              <a:t>: time-evolving linear system </a:t>
            </a:r>
          </a:p>
          <a:p>
            <a:pPr lvl="1" eaLnBrk="1" hangingPunct="1">
              <a:defRPr/>
            </a:pPr>
            <a:r>
              <a:rPr lang="en-US" sz="1800" dirty="0" smtClean="0"/>
              <a:t>[Tong+ SDM08, SAM08]</a:t>
            </a:r>
            <a:endParaRPr lang="en-US" sz="3200" dirty="0" smtClean="0"/>
          </a:p>
          <a:p>
            <a:pPr eaLnBrk="1" hangingPunct="1">
              <a:defRPr/>
            </a:pPr>
            <a:r>
              <a:rPr lang="en-US" dirty="0" err="1" smtClean="0"/>
              <a:t>FastAllDAP</a:t>
            </a:r>
            <a:r>
              <a:rPr lang="en-US" dirty="0" smtClean="0"/>
              <a:t>: multiple linear systems  </a:t>
            </a:r>
          </a:p>
          <a:p>
            <a:pPr lvl="1" eaLnBrk="1" hangingPunct="1">
              <a:defRPr/>
            </a:pPr>
            <a:r>
              <a:rPr lang="en-US" sz="2000" dirty="0" smtClean="0"/>
              <a:t>[Tong+ KDD07 a]</a:t>
            </a:r>
            <a:endParaRPr lang="en-US" sz="3200" dirty="0" smtClean="0"/>
          </a:p>
          <a:p>
            <a:pPr eaLnBrk="1" hangingPunct="1">
              <a:defRPr/>
            </a:pPr>
            <a:r>
              <a:rPr lang="en-US" dirty="0" smtClean="0"/>
              <a:t>Fast-</a:t>
            </a:r>
            <a:r>
              <a:rPr lang="en-US" dirty="0" err="1" smtClean="0"/>
              <a:t>iPoG</a:t>
            </a:r>
            <a:r>
              <a:rPr lang="en-US" dirty="0" smtClean="0"/>
              <a:t>: dealing w/ on-line feedback</a:t>
            </a:r>
          </a:p>
          <a:p>
            <a:pPr lvl="1" eaLnBrk="1" hangingPunct="1">
              <a:defRPr/>
            </a:pPr>
            <a:r>
              <a:rPr lang="en-US" sz="2000" dirty="0" smtClean="0"/>
              <a:t>[Tong+ ICDM 2008, Tong+ CIKM09] </a:t>
            </a: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836782-C57A-4419-808F-2C4EA077D233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  <p:transition advTm="49094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33350" y="1133475"/>
            <a:ext cx="8875713" cy="5724525"/>
            <a:chOff x="133350" y="1133475"/>
            <a:chExt cx="8875713" cy="5724525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3350" y="1133475"/>
              <a:ext cx="8875713" cy="5724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Rectangle 24"/>
            <p:cNvSpPr/>
            <p:nvPr/>
          </p:nvSpPr>
          <p:spPr bwMode="auto">
            <a:xfrm>
              <a:off x="1676400" y="2057399"/>
              <a:ext cx="3429000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CePS</a:t>
              </a:r>
              <a:r>
                <a:rPr lang="en-US" sz="2800" dirty="0">
                  <a:solidFill>
                    <a:schemeClr val="bg1"/>
                  </a:solidFill>
                </a:rPr>
                <a:t>, </a:t>
              </a:r>
              <a:r>
                <a:rPr lang="en-US" sz="2800" dirty="0" err="1" smtClean="0">
                  <a:solidFill>
                    <a:schemeClr val="bg1"/>
                  </a:solidFill>
                </a:rPr>
                <a:t>iPoG</a:t>
              </a:r>
              <a:r>
                <a:rPr lang="en-US" sz="2800" dirty="0" smtClean="0">
                  <a:solidFill>
                    <a:schemeClr val="bg1"/>
                  </a:solidFill>
                </a:rPr>
                <a:t>, Basset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>
                <a:lnSpc>
                  <a:spcPts val="20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       </a:t>
              </a:r>
              <a:r>
                <a:rPr lang="en-US" sz="2000" dirty="0">
                  <a:solidFill>
                    <a:schemeClr val="bg1"/>
                  </a:solidFill>
                </a:rPr>
                <a:t>(KDD06, </a:t>
              </a:r>
              <a:r>
                <a:rPr lang="en-US" sz="2000" dirty="0" smtClean="0">
                  <a:solidFill>
                    <a:schemeClr val="bg1"/>
                  </a:solidFill>
                </a:rPr>
                <a:t>ICDM08, CIKM09)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6" name="Oval 25"/>
            <p:cNvSpPr>
              <a:spLocks/>
            </p:cNvSpPr>
            <p:nvPr/>
          </p:nvSpPr>
          <p:spPr bwMode="auto">
            <a:xfrm>
              <a:off x="1325879" y="2255836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Q1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76400" y="3246120"/>
              <a:ext cx="3429000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FastProx</a:t>
              </a:r>
              <a:r>
                <a:rPr lang="en-US" sz="2800" dirty="0">
                  <a:solidFill>
                    <a:schemeClr val="bg1"/>
                  </a:solidFill>
                </a:rPr>
                <a:t>  </a:t>
              </a:r>
              <a:r>
                <a:rPr lang="en-US" sz="2000" dirty="0">
                  <a:solidFill>
                    <a:schemeClr val="bg1"/>
                  </a:solidFill>
                </a:rPr>
                <a:t>(ICDM06, 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    KAIS07, KDD07 b,  ICDM08)</a:t>
              </a: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/>
            <p:cNvSpPr>
              <a:spLocks/>
            </p:cNvSpPr>
            <p:nvPr/>
          </p:nvSpPr>
          <p:spPr>
            <a:xfrm>
              <a:off x="1325879" y="34290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Q3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532438" y="2057400"/>
              <a:ext cx="3290887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pTrack</a:t>
              </a:r>
              <a:r>
                <a:rPr lang="en-US" sz="2800" dirty="0">
                  <a:solidFill>
                    <a:schemeClr val="bg1"/>
                  </a:solidFill>
                </a:rPr>
                <a:t>/</a:t>
              </a:r>
              <a:r>
                <a:rPr lang="en-US" sz="2800" dirty="0" err="1">
                  <a:solidFill>
                    <a:schemeClr val="bg1"/>
                  </a:solidFill>
                </a:rPr>
                <a:t>cTrack</a:t>
              </a:r>
              <a:r>
                <a:rPr lang="en-US" sz="2800" dirty="0">
                  <a:solidFill>
                    <a:schemeClr val="bg1"/>
                  </a:solidFill>
                </a:rPr>
                <a:t>  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(SDM08,  SAM08)</a:t>
              </a: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0" name="Oval 29"/>
            <p:cNvSpPr>
              <a:spLocks/>
            </p:cNvSpPr>
            <p:nvPr/>
          </p:nvSpPr>
          <p:spPr>
            <a:xfrm>
              <a:off x="5257800" y="2258568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Q2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532438" y="3246120"/>
              <a:ext cx="3290887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FastProx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algn="ctr">
                <a:lnSpc>
                  <a:spcPts val="2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(SDM08, SAM08)</a:t>
              </a:r>
            </a:p>
          </p:txBody>
        </p:sp>
        <p:sp>
          <p:nvSpPr>
            <p:cNvPr id="32" name="Oval 31"/>
            <p:cNvSpPr>
              <a:spLocks/>
            </p:cNvSpPr>
            <p:nvPr/>
          </p:nvSpPr>
          <p:spPr>
            <a:xfrm>
              <a:off x="5260975" y="34290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Q3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1676400" y="4495799"/>
              <a:ext cx="3429000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NetShield</a:t>
              </a:r>
              <a:endParaRPr lang="en-US" sz="2400" dirty="0" smtClean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(Submitted)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 bwMode="auto">
            <a:xfrm>
              <a:off x="1325880" y="4694237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M</a:t>
              </a:r>
              <a:r>
                <a:rPr lang="en-US" sz="2800" dirty="0" smtClean="0">
                  <a:solidFill>
                    <a:schemeClr val="bg1"/>
                  </a:solidFill>
                </a:rPr>
                <a:t>1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76400" y="5684520"/>
              <a:ext cx="3429000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Colibri</a:t>
              </a:r>
              <a:r>
                <a:rPr lang="en-US" sz="2800" dirty="0" smtClean="0">
                  <a:solidFill>
                    <a:schemeClr val="bg1"/>
                  </a:solidFill>
                </a:rPr>
                <a:t>-S</a:t>
              </a:r>
            </a:p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</a:rPr>
                <a:t>(KDD08)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325880" y="58674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532438" y="4495800"/>
              <a:ext cx="3290887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T3/MT3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(CIKM08)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5257800" y="4696968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M3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532438" y="5684520"/>
              <a:ext cx="3290887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Colibri</a:t>
              </a:r>
              <a:r>
                <a:rPr lang="en-US" sz="2800" dirty="0" smtClean="0">
                  <a:solidFill>
                    <a:schemeClr val="bg1"/>
                  </a:solidFill>
                </a:rPr>
                <a:t>-D</a:t>
              </a:r>
            </a:p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</a:rPr>
                <a:t>(KDD08)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5260975" y="58674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3962400" cy="1143000"/>
          </a:xfrm>
        </p:spPr>
        <p:txBody>
          <a:bodyPr/>
          <a:lstStyle/>
          <a:p>
            <a:pPr algn="l"/>
            <a:r>
              <a:rPr lang="en-US" dirty="0" smtClean="0"/>
              <a:t>Thesis Overview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71600" y="4495800"/>
            <a:ext cx="3733800" cy="1066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advTm="54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A1: Social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2037"/>
            <a:ext cx="8686800" cy="4525963"/>
          </a:xfrm>
          <a:solidFill>
            <a:schemeClr val="bg1"/>
          </a:solidFill>
        </p:spPr>
        <p:txBody>
          <a:bodyPr/>
          <a:lstStyle/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 </a:t>
            </a:r>
          </a:p>
          <a:p>
            <a:r>
              <a:rPr lang="en-US" sz="2400" dirty="0" err="1" smtClean="0"/>
              <a:t>Facebook</a:t>
            </a:r>
            <a:r>
              <a:rPr lang="en-US" sz="2400" dirty="0" smtClean="0"/>
              <a:t>     (300m users, $10bn value, $500mn revenue)</a:t>
            </a:r>
          </a:p>
          <a:p>
            <a:r>
              <a:rPr lang="en-US" sz="2400" dirty="0" smtClean="0"/>
              <a:t>MSN    (240m users, 4.5pb);         </a:t>
            </a:r>
            <a:r>
              <a:rPr lang="en-US" sz="2400" dirty="0" err="1" smtClean="0"/>
              <a:t>Myspace</a:t>
            </a:r>
            <a:r>
              <a:rPr lang="en-US" sz="2400" dirty="0" smtClean="0"/>
              <a:t>    (110m users)</a:t>
            </a:r>
          </a:p>
          <a:p>
            <a:r>
              <a:rPr lang="en-US" sz="2400" dirty="0" smtClean="0"/>
              <a:t>LinkedIn (50m users, $1bn value);       Twitter (18m users)</a:t>
            </a:r>
          </a:p>
          <a:p>
            <a:pPr>
              <a:buNone/>
            </a:pPr>
            <a:endParaRPr lang="en-US" sz="600" dirty="0" smtClean="0"/>
          </a:p>
          <a:p>
            <a:pPr algn="ctr">
              <a:buNone/>
            </a:pPr>
            <a:endParaRPr lang="en-US" sz="600" dirty="0" smtClean="0"/>
          </a:p>
          <a:p>
            <a:pPr algn="ctr">
              <a:buNone/>
            </a:pPr>
            <a:r>
              <a:rPr lang="en-US" sz="3600" dirty="0" smtClean="0"/>
              <a:t>How to help users explore such networks?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 t="17145" b="17145"/>
          <a:stretch>
            <a:fillRect/>
          </a:stretch>
        </p:blipFill>
        <p:spPr bwMode="auto">
          <a:xfrm>
            <a:off x="762000" y="4139183"/>
            <a:ext cx="1571429" cy="385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60800" y="5029200"/>
            <a:ext cx="1240000" cy="34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5029200"/>
            <a:ext cx="1299047" cy="34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2000" y="4572000"/>
            <a:ext cx="9048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00575" y="4600575"/>
            <a:ext cx="14954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48656" y="1219200"/>
            <a:ext cx="7557144" cy="28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20718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M1: Immunization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How to select best-</a:t>
            </a:r>
            <a:r>
              <a:rPr lang="en-US" sz="3600" i="1" dirty="0" smtClean="0">
                <a:solidFill>
                  <a:srgbClr val="FF0000"/>
                </a:solidFill>
              </a:rPr>
              <a:t>k</a:t>
            </a:r>
            <a:r>
              <a:rPr lang="en-US" sz="3600" dirty="0" smtClean="0">
                <a:solidFill>
                  <a:srgbClr val="FF0000"/>
                </a:solidFill>
              </a:rPr>
              <a:t> nodes to immunize?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123" name="Content Placeholder 2"/>
          <p:cNvSpPr txBox="1">
            <a:spLocks/>
          </p:cNvSpPr>
          <p:nvPr/>
        </p:nvSpPr>
        <p:spPr bwMode="auto">
          <a:xfrm>
            <a:off x="457200" y="1219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2209800" y="30019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125" name="Oval 124"/>
          <p:cNvSpPr/>
          <p:nvPr/>
        </p:nvSpPr>
        <p:spPr>
          <a:xfrm>
            <a:off x="1828800" y="37639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126" name="Oval 125"/>
          <p:cNvSpPr/>
          <p:nvPr/>
        </p:nvSpPr>
        <p:spPr>
          <a:xfrm>
            <a:off x="1828800" y="20875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127" name="Oval 126"/>
          <p:cNvSpPr/>
          <p:nvPr/>
        </p:nvSpPr>
        <p:spPr>
          <a:xfrm>
            <a:off x="990600" y="23161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128" name="Oval 127"/>
          <p:cNvSpPr/>
          <p:nvPr/>
        </p:nvSpPr>
        <p:spPr>
          <a:xfrm>
            <a:off x="457200" y="27733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129" name="Oval 128"/>
          <p:cNvSpPr/>
          <p:nvPr/>
        </p:nvSpPr>
        <p:spPr>
          <a:xfrm>
            <a:off x="228600" y="35353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130" name="Oval 129"/>
          <p:cNvSpPr/>
          <p:nvPr/>
        </p:nvSpPr>
        <p:spPr>
          <a:xfrm>
            <a:off x="334963" y="4221163"/>
            <a:ext cx="274637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131" name="Oval 130"/>
          <p:cNvSpPr/>
          <p:nvPr/>
        </p:nvSpPr>
        <p:spPr>
          <a:xfrm>
            <a:off x="762000" y="47545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132" name="Oval 131"/>
          <p:cNvSpPr/>
          <p:nvPr/>
        </p:nvSpPr>
        <p:spPr>
          <a:xfrm>
            <a:off x="1706563" y="5165726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31</a:t>
            </a:r>
          </a:p>
        </p:txBody>
      </p:sp>
      <p:sp>
        <p:nvSpPr>
          <p:cNvPr id="133" name="Oval 132"/>
          <p:cNvSpPr/>
          <p:nvPr/>
        </p:nvSpPr>
        <p:spPr>
          <a:xfrm>
            <a:off x="2438400" y="51355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34" name="Oval 133"/>
          <p:cNvSpPr/>
          <p:nvPr/>
        </p:nvSpPr>
        <p:spPr>
          <a:xfrm>
            <a:off x="2590800" y="21637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35" name="Oval 134"/>
          <p:cNvSpPr/>
          <p:nvPr/>
        </p:nvSpPr>
        <p:spPr>
          <a:xfrm>
            <a:off x="3352800" y="24685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36" name="Oval 135"/>
          <p:cNvSpPr/>
          <p:nvPr/>
        </p:nvSpPr>
        <p:spPr>
          <a:xfrm>
            <a:off x="3810000" y="30019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37" name="Oval 136"/>
          <p:cNvSpPr/>
          <p:nvPr/>
        </p:nvSpPr>
        <p:spPr>
          <a:xfrm>
            <a:off x="3886200" y="39163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138" name="Oval 137"/>
          <p:cNvSpPr/>
          <p:nvPr/>
        </p:nvSpPr>
        <p:spPr>
          <a:xfrm>
            <a:off x="3581400" y="45259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39" name="Oval 138"/>
          <p:cNvSpPr/>
          <p:nvPr/>
        </p:nvSpPr>
        <p:spPr>
          <a:xfrm>
            <a:off x="3048000" y="49069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40" name="Oval 139"/>
          <p:cNvSpPr/>
          <p:nvPr/>
        </p:nvSpPr>
        <p:spPr>
          <a:xfrm>
            <a:off x="2239963" y="1431926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41" name="Oval 140"/>
          <p:cNvSpPr/>
          <p:nvPr/>
        </p:nvSpPr>
        <p:spPr>
          <a:xfrm>
            <a:off x="3001963" y="1508126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142" name="Oval 141"/>
          <p:cNvSpPr/>
          <p:nvPr/>
        </p:nvSpPr>
        <p:spPr>
          <a:xfrm>
            <a:off x="6308725" y="1736726"/>
            <a:ext cx="274638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43" name="Oval 142"/>
          <p:cNvSpPr/>
          <p:nvPr/>
        </p:nvSpPr>
        <p:spPr>
          <a:xfrm>
            <a:off x="6858000" y="2117726"/>
            <a:ext cx="274638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44" name="Oval 143"/>
          <p:cNvSpPr/>
          <p:nvPr/>
        </p:nvSpPr>
        <p:spPr>
          <a:xfrm>
            <a:off x="7680325" y="18589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45" name="Oval 144"/>
          <p:cNvSpPr/>
          <p:nvPr/>
        </p:nvSpPr>
        <p:spPr>
          <a:xfrm>
            <a:off x="7299325" y="15541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46" name="Oval 145"/>
          <p:cNvSpPr/>
          <p:nvPr/>
        </p:nvSpPr>
        <p:spPr>
          <a:xfrm>
            <a:off x="7954963" y="1325563"/>
            <a:ext cx="274637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147" name="Oval 146"/>
          <p:cNvSpPr/>
          <p:nvPr/>
        </p:nvSpPr>
        <p:spPr>
          <a:xfrm>
            <a:off x="6583363" y="3184526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8" name="Oval 147"/>
          <p:cNvSpPr/>
          <p:nvPr/>
        </p:nvSpPr>
        <p:spPr>
          <a:xfrm>
            <a:off x="7726363" y="2697163"/>
            <a:ext cx="274637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49" name="Oval 148"/>
          <p:cNvSpPr/>
          <p:nvPr/>
        </p:nvSpPr>
        <p:spPr>
          <a:xfrm>
            <a:off x="4983163" y="3032126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50" name="Oval 149"/>
          <p:cNvSpPr/>
          <p:nvPr/>
        </p:nvSpPr>
        <p:spPr>
          <a:xfrm>
            <a:off x="5821363" y="2346326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51" name="Oval 150"/>
          <p:cNvSpPr/>
          <p:nvPr/>
        </p:nvSpPr>
        <p:spPr>
          <a:xfrm>
            <a:off x="4983163" y="4327526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2" name="Oval 151"/>
          <p:cNvSpPr/>
          <p:nvPr/>
        </p:nvSpPr>
        <p:spPr>
          <a:xfrm>
            <a:off x="5973763" y="3459163"/>
            <a:ext cx="274637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3" name="Oval 152"/>
          <p:cNvSpPr/>
          <p:nvPr/>
        </p:nvSpPr>
        <p:spPr>
          <a:xfrm>
            <a:off x="6096000" y="4632326"/>
            <a:ext cx="274638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4" name="Oval 153"/>
          <p:cNvSpPr/>
          <p:nvPr/>
        </p:nvSpPr>
        <p:spPr>
          <a:xfrm>
            <a:off x="6858000" y="4784726"/>
            <a:ext cx="274638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55" name="Oval 154"/>
          <p:cNvSpPr/>
          <p:nvPr/>
        </p:nvSpPr>
        <p:spPr>
          <a:xfrm>
            <a:off x="7467600" y="42973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56" name="Oval 155"/>
          <p:cNvSpPr/>
          <p:nvPr/>
        </p:nvSpPr>
        <p:spPr>
          <a:xfrm>
            <a:off x="7650163" y="3565526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157" name="Straight Connector 156"/>
          <p:cNvCxnSpPr>
            <a:stCxn id="125" idx="0"/>
            <a:endCxn id="124" idx="3"/>
          </p:cNvCxnSpPr>
          <p:nvPr/>
        </p:nvCxnSpPr>
        <p:spPr bwMode="auto">
          <a:xfrm rot="5400000" flipH="1" flipV="1">
            <a:off x="1843088" y="3357563"/>
            <a:ext cx="528637" cy="28416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32" idx="0"/>
            <a:endCxn id="125" idx="4"/>
          </p:cNvCxnSpPr>
          <p:nvPr/>
        </p:nvCxnSpPr>
        <p:spPr bwMode="auto">
          <a:xfrm rot="5400000" flipH="1" flipV="1">
            <a:off x="1341437" y="4541839"/>
            <a:ext cx="1127125" cy="1206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33" idx="0"/>
            <a:endCxn id="124" idx="4"/>
          </p:cNvCxnSpPr>
          <p:nvPr/>
        </p:nvCxnSpPr>
        <p:spPr bwMode="auto">
          <a:xfrm rot="16200000" flipV="1">
            <a:off x="1531144" y="4091782"/>
            <a:ext cx="1858962" cy="2286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33" idx="0"/>
            <a:endCxn id="125" idx="4"/>
          </p:cNvCxnSpPr>
          <p:nvPr/>
        </p:nvCxnSpPr>
        <p:spPr bwMode="auto">
          <a:xfrm rot="16200000" flipV="1">
            <a:off x="1721644" y="4282282"/>
            <a:ext cx="1096962" cy="6096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31" idx="7"/>
            <a:endCxn id="124" idx="3"/>
          </p:cNvCxnSpPr>
          <p:nvPr/>
        </p:nvCxnSpPr>
        <p:spPr bwMode="auto">
          <a:xfrm rot="5400000" flipH="1" flipV="1">
            <a:off x="842963" y="3387726"/>
            <a:ext cx="1558925" cy="12541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131" idx="7"/>
            <a:endCxn id="125" idx="3"/>
          </p:cNvCxnSpPr>
          <p:nvPr/>
        </p:nvCxnSpPr>
        <p:spPr bwMode="auto">
          <a:xfrm rot="5400000" flipH="1" flipV="1">
            <a:off x="1033463" y="3959226"/>
            <a:ext cx="796925" cy="8731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30" idx="6"/>
          </p:cNvCxnSpPr>
          <p:nvPr/>
        </p:nvCxnSpPr>
        <p:spPr bwMode="auto">
          <a:xfrm flipV="1">
            <a:off x="609600" y="3271838"/>
            <a:ext cx="1665288" cy="10858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0" idx="6"/>
            <a:endCxn id="125" idx="3"/>
          </p:cNvCxnSpPr>
          <p:nvPr/>
        </p:nvCxnSpPr>
        <p:spPr bwMode="auto">
          <a:xfrm flipV="1">
            <a:off x="609600" y="3997326"/>
            <a:ext cx="1258888" cy="36036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29" idx="6"/>
            <a:endCxn id="124" idx="3"/>
          </p:cNvCxnSpPr>
          <p:nvPr/>
        </p:nvCxnSpPr>
        <p:spPr bwMode="auto">
          <a:xfrm flipV="1">
            <a:off x="503238" y="3235326"/>
            <a:ext cx="1746250" cy="43656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29" idx="6"/>
            <a:endCxn id="125" idx="3"/>
          </p:cNvCxnSpPr>
          <p:nvPr/>
        </p:nvCxnSpPr>
        <p:spPr bwMode="auto">
          <a:xfrm>
            <a:off x="503238" y="3671888"/>
            <a:ext cx="1365250" cy="32543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27" idx="5"/>
          </p:cNvCxnSpPr>
          <p:nvPr/>
        </p:nvCxnSpPr>
        <p:spPr bwMode="auto">
          <a:xfrm rot="16200000" flipH="1">
            <a:off x="1391444" y="2382045"/>
            <a:ext cx="681037" cy="10160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27" idx="5"/>
            <a:endCxn id="125" idx="0"/>
          </p:cNvCxnSpPr>
          <p:nvPr/>
        </p:nvCxnSpPr>
        <p:spPr bwMode="auto">
          <a:xfrm rot="16200000" flipH="1">
            <a:off x="987425" y="2786064"/>
            <a:ext cx="1214437" cy="74136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26" idx="4"/>
            <a:endCxn id="124" idx="3"/>
          </p:cNvCxnSpPr>
          <p:nvPr/>
        </p:nvCxnSpPr>
        <p:spPr bwMode="auto">
          <a:xfrm rot="16200000" flipH="1">
            <a:off x="1670844" y="2656682"/>
            <a:ext cx="873125" cy="28416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26" idx="4"/>
            <a:endCxn id="127" idx="6"/>
          </p:cNvCxnSpPr>
          <p:nvPr/>
        </p:nvCxnSpPr>
        <p:spPr bwMode="auto">
          <a:xfrm rot="5400000">
            <a:off x="1570038" y="2057401"/>
            <a:ext cx="90487" cy="700087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34" idx="2"/>
            <a:endCxn id="126" idx="6"/>
          </p:cNvCxnSpPr>
          <p:nvPr/>
        </p:nvCxnSpPr>
        <p:spPr bwMode="auto">
          <a:xfrm rot="10800000">
            <a:off x="2103438" y="2224088"/>
            <a:ext cx="487362" cy="76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27" idx="3"/>
            <a:endCxn id="128" idx="7"/>
          </p:cNvCxnSpPr>
          <p:nvPr/>
        </p:nvCxnSpPr>
        <p:spPr bwMode="auto">
          <a:xfrm rot="5400000">
            <a:off x="728663" y="2511426"/>
            <a:ext cx="263525" cy="3397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28" idx="6"/>
            <a:endCxn id="124" idx="3"/>
          </p:cNvCxnSpPr>
          <p:nvPr/>
        </p:nvCxnSpPr>
        <p:spPr bwMode="auto">
          <a:xfrm>
            <a:off x="731838" y="2909888"/>
            <a:ext cx="1517650" cy="32543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26" idx="4"/>
            <a:endCxn id="125" idx="0"/>
          </p:cNvCxnSpPr>
          <p:nvPr/>
        </p:nvCxnSpPr>
        <p:spPr bwMode="auto">
          <a:xfrm rot="5400000">
            <a:off x="1264444" y="3063082"/>
            <a:ext cx="1403350" cy="158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135" idx="1"/>
            <a:endCxn id="134" idx="6"/>
          </p:cNvCxnSpPr>
          <p:nvPr/>
        </p:nvCxnSpPr>
        <p:spPr bwMode="auto">
          <a:xfrm rot="16200000" flipV="1">
            <a:off x="3024981" y="2140745"/>
            <a:ext cx="207963" cy="5270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136" idx="1"/>
            <a:endCxn id="135" idx="5"/>
          </p:cNvCxnSpPr>
          <p:nvPr/>
        </p:nvCxnSpPr>
        <p:spPr bwMode="auto">
          <a:xfrm rot="16200000" flipV="1">
            <a:off x="3548063" y="2740026"/>
            <a:ext cx="339725" cy="2635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39" idx="6"/>
            <a:endCxn id="138" idx="3"/>
          </p:cNvCxnSpPr>
          <p:nvPr/>
        </p:nvCxnSpPr>
        <p:spPr bwMode="auto">
          <a:xfrm flipV="1">
            <a:off x="3322638" y="4759326"/>
            <a:ext cx="298450" cy="28416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41" idx="2"/>
            <a:endCxn id="140" idx="6"/>
          </p:cNvCxnSpPr>
          <p:nvPr/>
        </p:nvCxnSpPr>
        <p:spPr bwMode="auto">
          <a:xfrm rot="10800000">
            <a:off x="2514600" y="1570038"/>
            <a:ext cx="487363" cy="76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135" idx="1"/>
            <a:endCxn id="140" idx="6"/>
          </p:cNvCxnSpPr>
          <p:nvPr/>
        </p:nvCxnSpPr>
        <p:spPr bwMode="auto">
          <a:xfrm rot="16200000" flipV="1">
            <a:off x="2484437" y="1600201"/>
            <a:ext cx="938213" cy="87788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26" idx="7"/>
            <a:endCxn id="140" idx="4"/>
          </p:cNvCxnSpPr>
          <p:nvPr/>
        </p:nvCxnSpPr>
        <p:spPr bwMode="auto">
          <a:xfrm rot="5400000" flipH="1" flipV="1">
            <a:off x="2009775" y="1758951"/>
            <a:ext cx="420688" cy="31591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134" idx="7"/>
            <a:endCxn id="141" idx="4"/>
          </p:cNvCxnSpPr>
          <p:nvPr/>
        </p:nvCxnSpPr>
        <p:spPr bwMode="auto">
          <a:xfrm rot="5400000" flipH="1" flipV="1">
            <a:off x="2771775" y="1835151"/>
            <a:ext cx="420688" cy="31591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35" idx="1"/>
            <a:endCxn id="141" idx="4"/>
          </p:cNvCxnSpPr>
          <p:nvPr/>
        </p:nvCxnSpPr>
        <p:spPr bwMode="auto">
          <a:xfrm rot="16200000" flipV="1">
            <a:off x="2903538" y="2019300"/>
            <a:ext cx="725488" cy="2524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39" idx="0"/>
            <a:endCxn id="124" idx="4"/>
          </p:cNvCxnSpPr>
          <p:nvPr/>
        </p:nvCxnSpPr>
        <p:spPr bwMode="auto">
          <a:xfrm rot="16200000" flipV="1">
            <a:off x="1950244" y="3672682"/>
            <a:ext cx="1630362" cy="838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38" idx="1"/>
            <a:endCxn id="124" idx="6"/>
          </p:cNvCxnSpPr>
          <p:nvPr/>
        </p:nvCxnSpPr>
        <p:spPr bwMode="auto">
          <a:xfrm rot="16200000" flipV="1">
            <a:off x="2339181" y="3283745"/>
            <a:ext cx="1427163" cy="11366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37" idx="2"/>
            <a:endCxn id="124" idx="6"/>
          </p:cNvCxnSpPr>
          <p:nvPr/>
        </p:nvCxnSpPr>
        <p:spPr bwMode="auto">
          <a:xfrm rot="10800000">
            <a:off x="2484438" y="3138488"/>
            <a:ext cx="1401762" cy="9144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36" idx="2"/>
            <a:endCxn id="124" idx="6"/>
          </p:cNvCxnSpPr>
          <p:nvPr/>
        </p:nvCxnSpPr>
        <p:spPr bwMode="auto">
          <a:xfrm rot="10800000">
            <a:off x="2484438" y="3138488"/>
            <a:ext cx="1325562" cy="158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135" idx="3"/>
            <a:endCxn id="124" idx="6"/>
          </p:cNvCxnSpPr>
          <p:nvPr/>
        </p:nvCxnSpPr>
        <p:spPr bwMode="auto">
          <a:xfrm rot="5400000">
            <a:off x="2720182" y="2466182"/>
            <a:ext cx="436562" cy="9080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52" idx="2"/>
            <a:endCxn id="124" idx="6"/>
          </p:cNvCxnSpPr>
          <p:nvPr/>
        </p:nvCxnSpPr>
        <p:spPr bwMode="auto">
          <a:xfrm rot="10800000">
            <a:off x="2484438" y="3138488"/>
            <a:ext cx="3489325" cy="457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39" idx="0"/>
            <a:endCxn id="125" idx="6"/>
          </p:cNvCxnSpPr>
          <p:nvPr/>
        </p:nvCxnSpPr>
        <p:spPr bwMode="auto">
          <a:xfrm rot="16200000" flipV="1">
            <a:off x="2140744" y="3863182"/>
            <a:ext cx="1006475" cy="1081087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stCxn id="138" idx="1"/>
            <a:endCxn id="125" idx="6"/>
          </p:cNvCxnSpPr>
          <p:nvPr/>
        </p:nvCxnSpPr>
        <p:spPr bwMode="auto">
          <a:xfrm rot="16200000" flipV="1">
            <a:off x="2529681" y="3474245"/>
            <a:ext cx="665163" cy="15176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49" idx="2"/>
            <a:endCxn id="125" idx="6"/>
          </p:cNvCxnSpPr>
          <p:nvPr/>
        </p:nvCxnSpPr>
        <p:spPr bwMode="auto">
          <a:xfrm rot="10800000" flipV="1">
            <a:off x="2103438" y="3170238"/>
            <a:ext cx="2879725" cy="7302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35" idx="3"/>
            <a:endCxn id="125" idx="6"/>
          </p:cNvCxnSpPr>
          <p:nvPr/>
        </p:nvCxnSpPr>
        <p:spPr bwMode="auto">
          <a:xfrm rot="5400000">
            <a:off x="2148682" y="2656682"/>
            <a:ext cx="1198562" cy="12890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32" idx="0"/>
            <a:endCxn id="124" idx="4"/>
          </p:cNvCxnSpPr>
          <p:nvPr/>
        </p:nvCxnSpPr>
        <p:spPr bwMode="auto">
          <a:xfrm rot="5400000" flipH="1" flipV="1">
            <a:off x="1150937" y="3970339"/>
            <a:ext cx="1889125" cy="5016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50" idx="2"/>
            <a:endCxn id="124" idx="6"/>
          </p:cNvCxnSpPr>
          <p:nvPr/>
        </p:nvCxnSpPr>
        <p:spPr bwMode="auto">
          <a:xfrm rot="10800000" flipV="1">
            <a:off x="2484438" y="2484438"/>
            <a:ext cx="3336925" cy="6540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49" idx="4"/>
            <a:endCxn id="138" idx="6"/>
          </p:cNvCxnSpPr>
          <p:nvPr/>
        </p:nvCxnSpPr>
        <p:spPr bwMode="auto">
          <a:xfrm rot="5400000">
            <a:off x="3810794" y="3352007"/>
            <a:ext cx="1355725" cy="1265237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49" idx="4"/>
            <a:endCxn id="137" idx="7"/>
          </p:cNvCxnSpPr>
          <p:nvPr/>
        </p:nvCxnSpPr>
        <p:spPr bwMode="auto">
          <a:xfrm rot="5400000">
            <a:off x="4295775" y="3130551"/>
            <a:ext cx="649288" cy="100171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49" idx="2"/>
            <a:endCxn id="136" idx="6"/>
          </p:cNvCxnSpPr>
          <p:nvPr/>
        </p:nvCxnSpPr>
        <p:spPr bwMode="auto">
          <a:xfrm rot="10800000">
            <a:off x="4084638" y="3138488"/>
            <a:ext cx="898525" cy="317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49" idx="2"/>
            <a:endCxn id="135" idx="6"/>
          </p:cNvCxnSpPr>
          <p:nvPr/>
        </p:nvCxnSpPr>
        <p:spPr bwMode="auto">
          <a:xfrm rot="10800000">
            <a:off x="3627438" y="2605088"/>
            <a:ext cx="1355725" cy="5651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stCxn id="147" idx="1"/>
            <a:endCxn id="150" idx="5"/>
          </p:cNvCxnSpPr>
          <p:nvPr/>
        </p:nvCxnSpPr>
        <p:spPr bwMode="auto">
          <a:xfrm rot="16200000" flipV="1">
            <a:off x="6018213" y="2619376"/>
            <a:ext cx="644525" cy="5683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47" idx="1"/>
            <a:endCxn id="135" idx="6"/>
          </p:cNvCxnSpPr>
          <p:nvPr/>
        </p:nvCxnSpPr>
        <p:spPr bwMode="auto">
          <a:xfrm rot="16200000" flipV="1">
            <a:off x="4815681" y="1416845"/>
            <a:ext cx="620713" cy="2997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152" idx="2"/>
            <a:endCxn id="138" idx="6"/>
          </p:cNvCxnSpPr>
          <p:nvPr/>
        </p:nvCxnSpPr>
        <p:spPr bwMode="auto">
          <a:xfrm rot="10800000" flipV="1">
            <a:off x="3856038" y="3595688"/>
            <a:ext cx="2117725" cy="10668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151" idx="3"/>
            <a:endCxn id="139" idx="6"/>
          </p:cNvCxnSpPr>
          <p:nvPr/>
        </p:nvCxnSpPr>
        <p:spPr bwMode="auto">
          <a:xfrm rot="5400000">
            <a:off x="3933032" y="3952082"/>
            <a:ext cx="481012" cy="17018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151" idx="0"/>
            <a:endCxn id="150" idx="4"/>
          </p:cNvCxnSpPr>
          <p:nvPr/>
        </p:nvCxnSpPr>
        <p:spPr bwMode="auto">
          <a:xfrm rot="5400000" flipH="1" flipV="1">
            <a:off x="4687093" y="3055145"/>
            <a:ext cx="1706563" cy="838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>
            <a:stCxn id="143" idx="1"/>
            <a:endCxn id="142" idx="5"/>
          </p:cNvCxnSpPr>
          <p:nvPr/>
        </p:nvCxnSpPr>
        <p:spPr bwMode="auto">
          <a:xfrm rot="16200000" flipV="1">
            <a:off x="6627019" y="1888332"/>
            <a:ext cx="187325" cy="3540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144" idx="3"/>
            <a:endCxn id="143" idx="6"/>
          </p:cNvCxnSpPr>
          <p:nvPr/>
        </p:nvCxnSpPr>
        <p:spPr bwMode="auto">
          <a:xfrm rot="5400000">
            <a:off x="7345363" y="1879601"/>
            <a:ext cx="163512" cy="58896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stCxn id="146" idx="4"/>
            <a:endCxn id="144" idx="7"/>
          </p:cNvCxnSpPr>
          <p:nvPr/>
        </p:nvCxnSpPr>
        <p:spPr bwMode="auto">
          <a:xfrm rot="5400000">
            <a:off x="7854950" y="1660526"/>
            <a:ext cx="298450" cy="1778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stCxn id="146" idx="4"/>
            <a:endCxn id="145" idx="6"/>
          </p:cNvCxnSpPr>
          <p:nvPr/>
        </p:nvCxnSpPr>
        <p:spPr bwMode="auto">
          <a:xfrm rot="5400000">
            <a:off x="7788275" y="1385889"/>
            <a:ext cx="90487" cy="51911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144" idx="1"/>
            <a:endCxn id="145" idx="5"/>
          </p:cNvCxnSpPr>
          <p:nvPr/>
        </p:nvCxnSpPr>
        <p:spPr bwMode="auto">
          <a:xfrm rot="16200000" flipV="1">
            <a:off x="7572375" y="1749426"/>
            <a:ext cx="111125" cy="1873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145" idx="2"/>
            <a:endCxn id="142" idx="6"/>
          </p:cNvCxnSpPr>
          <p:nvPr/>
        </p:nvCxnSpPr>
        <p:spPr bwMode="auto">
          <a:xfrm rot="10800000" flipV="1">
            <a:off x="6583363" y="1690688"/>
            <a:ext cx="715962" cy="1841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>
            <a:stCxn id="145" idx="4"/>
            <a:endCxn id="147" idx="7"/>
          </p:cNvCxnSpPr>
          <p:nvPr/>
        </p:nvCxnSpPr>
        <p:spPr bwMode="auto">
          <a:xfrm rot="5400000">
            <a:off x="6429376" y="2217738"/>
            <a:ext cx="1397000" cy="6191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144" idx="4"/>
            <a:endCxn id="147" idx="7"/>
          </p:cNvCxnSpPr>
          <p:nvPr/>
        </p:nvCxnSpPr>
        <p:spPr bwMode="auto">
          <a:xfrm rot="5400000">
            <a:off x="6772276" y="2179638"/>
            <a:ext cx="1092200" cy="10001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>
            <a:stCxn id="142" idx="4"/>
            <a:endCxn id="147" idx="0"/>
          </p:cNvCxnSpPr>
          <p:nvPr/>
        </p:nvCxnSpPr>
        <p:spPr bwMode="auto">
          <a:xfrm rot="16200000" flipH="1">
            <a:off x="5997575" y="2460626"/>
            <a:ext cx="1173163" cy="274637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>
            <a:stCxn id="148" idx="3"/>
            <a:endCxn id="147" idx="6"/>
          </p:cNvCxnSpPr>
          <p:nvPr/>
        </p:nvCxnSpPr>
        <p:spPr bwMode="auto">
          <a:xfrm rot="5400000">
            <a:off x="7116763" y="2671763"/>
            <a:ext cx="392112" cy="90963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>
            <a:stCxn id="156" idx="2"/>
            <a:endCxn id="147" idx="6"/>
          </p:cNvCxnSpPr>
          <p:nvPr/>
        </p:nvCxnSpPr>
        <p:spPr bwMode="auto">
          <a:xfrm rot="10800000">
            <a:off x="6858000" y="3322638"/>
            <a:ext cx="792163" cy="3810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>
            <a:stCxn id="156" idx="2"/>
            <a:endCxn id="151" idx="6"/>
          </p:cNvCxnSpPr>
          <p:nvPr/>
        </p:nvCxnSpPr>
        <p:spPr bwMode="auto">
          <a:xfrm rot="10800000" flipV="1">
            <a:off x="5257800" y="3703638"/>
            <a:ext cx="2392363" cy="7620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155" idx="1"/>
            <a:endCxn id="147" idx="4"/>
          </p:cNvCxnSpPr>
          <p:nvPr/>
        </p:nvCxnSpPr>
        <p:spPr bwMode="auto">
          <a:xfrm rot="16200000" flipV="1">
            <a:off x="6675438" y="3505200"/>
            <a:ext cx="877888" cy="7858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155" idx="1"/>
            <a:endCxn id="151" idx="6"/>
          </p:cNvCxnSpPr>
          <p:nvPr/>
        </p:nvCxnSpPr>
        <p:spPr bwMode="auto">
          <a:xfrm rot="16200000" flipH="1" flipV="1">
            <a:off x="6318250" y="3276601"/>
            <a:ext cx="128587" cy="224948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154" idx="1"/>
            <a:endCxn id="153" idx="5"/>
          </p:cNvCxnSpPr>
          <p:nvPr/>
        </p:nvCxnSpPr>
        <p:spPr bwMode="auto">
          <a:xfrm rot="16200000" flipH="1" flipV="1">
            <a:off x="6592888" y="4562476"/>
            <a:ext cx="41275" cy="5683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154" idx="1"/>
            <a:endCxn id="147" idx="4"/>
          </p:cNvCxnSpPr>
          <p:nvPr/>
        </p:nvCxnSpPr>
        <p:spPr bwMode="auto">
          <a:xfrm rot="16200000" flipV="1">
            <a:off x="6126163" y="4054475"/>
            <a:ext cx="1366838" cy="1762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/>
          <p:cNvSpPr/>
          <p:nvPr/>
        </p:nvSpPr>
        <p:spPr>
          <a:xfrm>
            <a:off x="6888163" y="4022726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21" name="Straight Connector 220"/>
          <p:cNvCxnSpPr>
            <a:stCxn id="220" idx="3"/>
            <a:endCxn id="153" idx="7"/>
          </p:cNvCxnSpPr>
          <p:nvPr/>
        </p:nvCxnSpPr>
        <p:spPr bwMode="auto">
          <a:xfrm rot="5400000">
            <a:off x="6421438" y="4165601"/>
            <a:ext cx="415925" cy="60007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147" idx="4"/>
            <a:endCxn id="153" idx="0"/>
          </p:cNvCxnSpPr>
          <p:nvPr/>
        </p:nvCxnSpPr>
        <p:spPr bwMode="auto">
          <a:xfrm rot="5400000">
            <a:off x="5890418" y="3801270"/>
            <a:ext cx="1173163" cy="4889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151" idx="6"/>
            <a:endCxn id="153" idx="2"/>
          </p:cNvCxnSpPr>
          <p:nvPr/>
        </p:nvCxnSpPr>
        <p:spPr bwMode="auto">
          <a:xfrm>
            <a:off x="5257800" y="4465638"/>
            <a:ext cx="838200" cy="3048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152" idx="4"/>
            <a:endCxn id="153" idx="0"/>
          </p:cNvCxnSpPr>
          <p:nvPr/>
        </p:nvCxnSpPr>
        <p:spPr bwMode="auto">
          <a:xfrm rot="16200000" flipH="1">
            <a:off x="5722937" y="4122739"/>
            <a:ext cx="898525" cy="1206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stCxn id="149" idx="4"/>
            <a:endCxn id="153" idx="1"/>
          </p:cNvCxnSpPr>
          <p:nvPr/>
        </p:nvCxnSpPr>
        <p:spPr bwMode="auto">
          <a:xfrm rot="16200000" flipH="1">
            <a:off x="4945063" y="3482975"/>
            <a:ext cx="1366838" cy="10144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>
            <a:stCxn id="152" idx="6"/>
            <a:endCxn id="147" idx="3"/>
          </p:cNvCxnSpPr>
          <p:nvPr/>
        </p:nvCxnSpPr>
        <p:spPr bwMode="auto">
          <a:xfrm flipV="1">
            <a:off x="6248400" y="3419476"/>
            <a:ext cx="376238" cy="17621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stCxn id="151" idx="7"/>
            <a:endCxn id="152" idx="3"/>
          </p:cNvCxnSpPr>
          <p:nvPr/>
        </p:nvCxnSpPr>
        <p:spPr bwMode="auto">
          <a:xfrm rot="5400000" flipH="1" flipV="1">
            <a:off x="5278438" y="3632201"/>
            <a:ext cx="676275" cy="7969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147" idx="4"/>
            <a:endCxn id="151" idx="6"/>
          </p:cNvCxnSpPr>
          <p:nvPr/>
        </p:nvCxnSpPr>
        <p:spPr bwMode="auto">
          <a:xfrm rot="5400000">
            <a:off x="5486400" y="3230563"/>
            <a:ext cx="1006475" cy="146367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stCxn id="220" idx="2"/>
          </p:cNvCxnSpPr>
          <p:nvPr/>
        </p:nvCxnSpPr>
        <p:spPr bwMode="auto">
          <a:xfrm rot="10800000" flipV="1">
            <a:off x="5562600" y="4160838"/>
            <a:ext cx="1325563" cy="2889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>
            <a:stCxn id="151" idx="0"/>
            <a:endCxn id="149" idx="4"/>
          </p:cNvCxnSpPr>
          <p:nvPr/>
        </p:nvCxnSpPr>
        <p:spPr bwMode="auto">
          <a:xfrm rot="5400000" flipH="1" flipV="1">
            <a:off x="4610101" y="3817938"/>
            <a:ext cx="1020762" cy="1587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2133600" y="2299716"/>
            <a:ext cx="528064" cy="672084"/>
          </a:xfrm>
          <a:prstGeom prst="rect">
            <a:avLst/>
          </a:prstGeom>
          <a:noFill/>
        </p:spPr>
      </p:pic>
      <p:pic>
        <p:nvPicPr>
          <p:cNvPr id="232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6324600" y="2452116"/>
            <a:ext cx="528064" cy="672084"/>
          </a:xfrm>
          <a:prstGeom prst="rect">
            <a:avLst/>
          </a:prstGeom>
          <a:noFill/>
        </p:spPr>
      </p:pic>
      <p:pic>
        <p:nvPicPr>
          <p:cNvPr id="233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4876800" y="4661916"/>
            <a:ext cx="528064" cy="672084"/>
          </a:xfrm>
          <a:prstGeom prst="rect">
            <a:avLst/>
          </a:prstGeom>
          <a:noFill/>
        </p:spPr>
      </p:pic>
      <p:pic>
        <p:nvPicPr>
          <p:cNvPr id="234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3352800" y="1295400"/>
            <a:ext cx="528064" cy="672084"/>
          </a:xfrm>
          <a:prstGeom prst="rect">
            <a:avLst/>
          </a:prstGeom>
          <a:noFill/>
        </p:spPr>
      </p:pic>
      <p:pic>
        <p:nvPicPr>
          <p:cNvPr id="235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152400" y="1981200"/>
            <a:ext cx="528064" cy="672084"/>
          </a:xfrm>
          <a:prstGeom prst="rect">
            <a:avLst/>
          </a:prstGeom>
          <a:noFill/>
        </p:spPr>
      </p:pic>
      <p:pic>
        <p:nvPicPr>
          <p:cNvPr id="236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7848600" y="609600"/>
            <a:ext cx="528064" cy="672084"/>
          </a:xfrm>
          <a:prstGeom prst="rect">
            <a:avLst/>
          </a:prstGeom>
          <a:noFill/>
        </p:spPr>
      </p:pic>
      <p:pic>
        <p:nvPicPr>
          <p:cNvPr id="237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1300736" y="4495800"/>
            <a:ext cx="528064" cy="672084"/>
          </a:xfrm>
          <a:prstGeom prst="rect">
            <a:avLst/>
          </a:prstGeom>
          <a:noFill/>
        </p:spPr>
      </p:pic>
      <p:pic>
        <p:nvPicPr>
          <p:cNvPr id="238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7777736" y="4114800"/>
            <a:ext cx="528064" cy="672084"/>
          </a:xfrm>
          <a:prstGeom prst="rect">
            <a:avLst/>
          </a:prstGeom>
          <a:noFill/>
        </p:spPr>
      </p:pic>
      <p:pic>
        <p:nvPicPr>
          <p:cNvPr id="239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8001000" y="2438400"/>
            <a:ext cx="528064" cy="672084"/>
          </a:xfrm>
          <a:prstGeom prst="rect">
            <a:avLst/>
          </a:prstGeom>
          <a:noFill/>
        </p:spPr>
      </p:pic>
      <p:pic>
        <p:nvPicPr>
          <p:cNvPr id="240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5720336" y="1524000"/>
            <a:ext cx="528064" cy="672084"/>
          </a:xfrm>
          <a:prstGeom prst="rect">
            <a:avLst/>
          </a:prstGeom>
          <a:noFill/>
        </p:spPr>
      </p:pic>
      <p:pic>
        <p:nvPicPr>
          <p:cNvPr id="241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1529336" y="1371600"/>
            <a:ext cx="528064" cy="672084"/>
          </a:xfrm>
          <a:prstGeom prst="rect">
            <a:avLst/>
          </a:prstGeom>
          <a:noFill/>
        </p:spPr>
      </p:pic>
      <p:pic>
        <p:nvPicPr>
          <p:cNvPr id="242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4805936" y="2209800"/>
            <a:ext cx="528064" cy="672084"/>
          </a:xfrm>
          <a:prstGeom prst="rect">
            <a:avLst/>
          </a:prstGeom>
          <a:noFill/>
        </p:spPr>
      </p:pic>
    </p:spTree>
  </p:cSld>
  <p:clrMapOvr>
    <a:masterClrMapping/>
  </p:clrMapOvr>
  <p:transition advTm="21141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20" tIns="45711" rIns="91420" bIns="45711" anchor="t"/>
          <a:lstStyle/>
          <a:p>
            <a:pPr marL="119063" defTabSz="912813"/>
            <a:r>
              <a:rPr lang="en-US" dirty="0" smtClean="0"/>
              <a:t>M1: Background </a:t>
            </a:r>
            <a:r>
              <a:rPr lang="en-US" sz="2800" dirty="0" smtClean="0">
                <a:solidFill>
                  <a:schemeClr val="tx1"/>
                </a:solidFill>
              </a:rPr>
              <a:t>[</a:t>
            </a:r>
            <a:r>
              <a:rPr lang="en-US" sz="2800" dirty="0" err="1" smtClean="0">
                <a:solidFill>
                  <a:schemeClr val="tx1"/>
                </a:solidFill>
              </a:rPr>
              <a:t>Chakrabarti</a:t>
            </a:r>
            <a:r>
              <a:rPr lang="en-US" sz="2800" dirty="0" smtClean="0">
                <a:solidFill>
                  <a:schemeClr val="tx1"/>
                </a:solidFill>
              </a:rPr>
              <a:t>+ 2008]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 lIns="91420" tIns="45711" rIns="91420" bIns="45711"/>
          <a:lstStyle/>
          <a:p>
            <a:pPr marL="377825" indent="-377825" defTabSz="1008063"/>
            <a:r>
              <a:rPr lang="en-US" dirty="0" smtClean="0"/>
              <a:t>‘Flu’ like: Susceptible-Infectious-Susceptible</a:t>
            </a:r>
          </a:p>
          <a:p>
            <a:pPr marL="377825" indent="-377825" defTabSz="1008063"/>
            <a:r>
              <a:rPr lang="en-US" dirty="0" smtClean="0"/>
              <a:t>Virus ‘strength’ s= </a:t>
            </a:r>
            <a:r>
              <a:rPr lang="en-US" i="1" dirty="0" smtClean="0">
                <a:latin typeface="Symbol" pitchFamily="18" charset="2"/>
              </a:rPr>
              <a:t>b</a:t>
            </a:r>
            <a:r>
              <a:rPr lang="en-US" dirty="0" smtClean="0"/>
              <a:t>/</a:t>
            </a:r>
            <a:r>
              <a:rPr lang="en-US" i="1" dirty="0" smtClean="0">
                <a:latin typeface="Symbol" pitchFamily="18" charset="2"/>
              </a:rPr>
              <a:t>d</a:t>
            </a:r>
            <a:endParaRPr lang="en-US" dirty="0" smtClean="0"/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4267200" y="3352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Oval 5"/>
          <p:cNvSpPr>
            <a:spLocks noChangeArrowheads="1"/>
          </p:cNvSpPr>
          <p:nvPr/>
        </p:nvSpPr>
        <p:spPr bwMode="auto">
          <a:xfrm>
            <a:off x="5867400" y="4114800"/>
            <a:ext cx="609600" cy="533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2362200" y="3352800"/>
            <a:ext cx="609600" cy="533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5791200" y="24384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2971800" y="36576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 flipV="1">
            <a:off x="4800600" y="2819400"/>
            <a:ext cx="1066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4800600" y="3810000"/>
            <a:ext cx="1066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5" name="Text Box 11"/>
          <p:cNvSpPr txBox="1">
            <a:spLocks noChangeArrowheads="1"/>
          </p:cNvSpPr>
          <p:nvPr/>
        </p:nvSpPr>
        <p:spPr bwMode="auto">
          <a:xfrm>
            <a:off x="1905000" y="3962400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kumimoji="0" lang="en-US" sz="2400" b="1">
                <a:latin typeface="Times New Roman" pitchFamily="18" charset="0"/>
              </a:rPr>
              <a:t>Infected</a:t>
            </a:r>
          </a:p>
        </p:txBody>
      </p:sp>
      <p:sp>
        <p:nvSpPr>
          <p:cNvPr id="36876" name="Text Box 12"/>
          <p:cNvSpPr txBox="1">
            <a:spLocks noChangeArrowheads="1"/>
          </p:cNvSpPr>
          <p:nvPr/>
        </p:nvSpPr>
        <p:spPr bwMode="auto">
          <a:xfrm>
            <a:off x="6248400" y="20574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kumimoji="0" lang="en-US" sz="2400" b="1">
                <a:latin typeface="Times New Roman" pitchFamily="18" charset="0"/>
              </a:rPr>
              <a:t>Healthy</a:t>
            </a:r>
          </a:p>
        </p:txBody>
      </p:sp>
      <p:sp>
        <p:nvSpPr>
          <p:cNvPr id="36877" name="Text Box 13"/>
          <p:cNvSpPr txBox="1">
            <a:spLocks noChangeArrowheads="1"/>
          </p:cNvSpPr>
          <p:nvPr/>
        </p:nvSpPr>
        <p:spPr bwMode="auto">
          <a:xfrm>
            <a:off x="4343400" y="3352800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kumimoji="0" lang="en-US" sz="2400" b="1">
                <a:latin typeface="Times New Roman" pitchFamily="18" charset="0"/>
              </a:rPr>
              <a:t>N</a:t>
            </a:r>
          </a:p>
        </p:txBody>
      </p:sp>
      <p:sp>
        <p:nvSpPr>
          <p:cNvPr id="36878" name="Text Box 14"/>
          <p:cNvSpPr txBox="1">
            <a:spLocks noChangeArrowheads="1"/>
          </p:cNvSpPr>
          <p:nvPr/>
        </p:nvSpPr>
        <p:spPr bwMode="auto">
          <a:xfrm>
            <a:off x="2362200" y="33528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kumimoji="0" lang="en-US" sz="2400" b="1">
                <a:latin typeface="Times New Roman" pitchFamily="18" charset="0"/>
              </a:rPr>
              <a:t>N1</a:t>
            </a:r>
          </a:p>
        </p:txBody>
      </p:sp>
      <p:sp>
        <p:nvSpPr>
          <p:cNvPr id="36879" name="Text Box 15"/>
          <p:cNvSpPr txBox="1">
            <a:spLocks noChangeArrowheads="1"/>
          </p:cNvSpPr>
          <p:nvPr/>
        </p:nvSpPr>
        <p:spPr bwMode="auto">
          <a:xfrm>
            <a:off x="5867400" y="41148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kumimoji="0" lang="en-US" sz="2400" b="1">
                <a:latin typeface="Times New Roman" pitchFamily="18" charset="0"/>
              </a:rPr>
              <a:t>N3</a:t>
            </a:r>
          </a:p>
        </p:txBody>
      </p:sp>
      <p:sp>
        <p:nvSpPr>
          <p:cNvPr id="36880" name="Text Box 16"/>
          <p:cNvSpPr txBox="1">
            <a:spLocks noChangeArrowheads="1"/>
          </p:cNvSpPr>
          <p:nvPr/>
        </p:nvSpPr>
        <p:spPr bwMode="auto">
          <a:xfrm>
            <a:off x="5791200" y="24384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990000"/>
              </a:buClr>
            </a:pPr>
            <a:r>
              <a:rPr kumimoji="0" lang="en-US" sz="2400" b="1">
                <a:latin typeface="Times New Roman" pitchFamily="18" charset="0"/>
              </a:rPr>
              <a:t>N2</a:t>
            </a:r>
          </a:p>
        </p:txBody>
      </p:sp>
      <p:sp>
        <p:nvSpPr>
          <p:cNvPr id="36881" name="Oval 17"/>
          <p:cNvSpPr>
            <a:spLocks noChangeArrowheads="1"/>
          </p:cNvSpPr>
          <p:nvPr/>
        </p:nvSpPr>
        <p:spPr bwMode="auto">
          <a:xfrm>
            <a:off x="4267200" y="3352800"/>
            <a:ext cx="609600" cy="533400"/>
          </a:xfrm>
          <a:prstGeom prst="ellipse">
            <a:avLst/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2971800" y="2895600"/>
            <a:ext cx="3352800" cy="1066800"/>
            <a:chOff x="1872" y="3024"/>
            <a:chExt cx="2112" cy="672"/>
          </a:xfrm>
        </p:grpSpPr>
        <p:sp>
          <p:nvSpPr>
            <p:cNvPr id="36892" name="AutoShape 19"/>
            <p:cNvSpPr>
              <a:spLocks noChangeArrowheads="1"/>
            </p:cNvSpPr>
            <p:nvPr/>
          </p:nvSpPr>
          <p:spPr bwMode="auto">
            <a:xfrm>
              <a:off x="2064" y="3312"/>
              <a:ext cx="528" cy="96"/>
            </a:xfrm>
            <a:prstGeom prst="rightArrow">
              <a:avLst>
                <a:gd name="adj1" fmla="val 50000"/>
                <a:gd name="adj2" fmla="val 137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11105" tIns="55553" rIns="111105" bIns="55553">
              <a:spAutoFit/>
            </a:bodyPr>
            <a:lstStyle/>
            <a:p>
              <a:endParaRPr lang="en-US"/>
            </a:p>
          </p:txBody>
        </p:sp>
        <p:sp>
          <p:nvSpPr>
            <p:cNvPr id="36893" name="AutoShape 20"/>
            <p:cNvSpPr>
              <a:spLocks noChangeArrowheads="1"/>
            </p:cNvSpPr>
            <p:nvPr/>
          </p:nvSpPr>
          <p:spPr bwMode="auto">
            <a:xfrm rot="-9412074">
              <a:off x="3120" y="3600"/>
              <a:ext cx="528" cy="96"/>
            </a:xfrm>
            <a:prstGeom prst="rightArrow">
              <a:avLst>
                <a:gd name="adj1" fmla="val 50000"/>
                <a:gd name="adj2" fmla="val 1375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11105" tIns="55553" rIns="111105" bIns="55553">
              <a:spAutoFit/>
            </a:bodyPr>
            <a:lstStyle/>
            <a:p>
              <a:endParaRPr lang="en-US"/>
            </a:p>
          </p:txBody>
        </p:sp>
        <p:sp>
          <p:nvSpPr>
            <p:cNvPr id="36894" name="Text Box 21"/>
            <p:cNvSpPr txBox="1">
              <a:spLocks noChangeArrowheads="1"/>
            </p:cNvSpPr>
            <p:nvPr/>
          </p:nvSpPr>
          <p:spPr bwMode="auto">
            <a:xfrm>
              <a:off x="1872" y="3024"/>
              <a:ext cx="816" cy="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772" tIns="50387" rIns="100772" bIns="50387">
              <a:spAutoFit/>
            </a:bodyPr>
            <a:lstStyle/>
            <a:p>
              <a:pPr eaLnBrk="0" hangingPunct="0">
                <a:spcBef>
                  <a:spcPct val="50000"/>
                </a:spcBef>
                <a:buClr>
                  <a:srgbClr val="990000"/>
                </a:buClr>
              </a:pPr>
              <a:r>
                <a:rPr kumimoji="0" lang="en-US" sz="2000" b="1">
                  <a:latin typeface="Times New Roman" pitchFamily="18" charset="0"/>
                </a:rPr>
                <a:t>Prob. </a:t>
              </a:r>
              <a:r>
                <a:rPr kumimoji="0" lang="el-GR" sz="2000" b="1">
                  <a:latin typeface="Symbol" pitchFamily="18" charset="2"/>
                  <a:cs typeface="Times New Roman" pitchFamily="18" charset="0"/>
                </a:rPr>
                <a:t>b</a:t>
              </a:r>
              <a:endParaRPr kumimoji="0" lang="el-GR" sz="20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895" name="Text Box 22"/>
            <p:cNvSpPr txBox="1">
              <a:spLocks noChangeArrowheads="1"/>
            </p:cNvSpPr>
            <p:nvPr/>
          </p:nvSpPr>
          <p:spPr bwMode="auto">
            <a:xfrm rot="1236582">
              <a:off x="3168" y="3408"/>
              <a:ext cx="8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772" tIns="50387" rIns="100772" bIns="50387">
              <a:spAutoFit/>
            </a:bodyPr>
            <a:lstStyle/>
            <a:p>
              <a:pPr eaLnBrk="0" hangingPunct="0">
                <a:spcBef>
                  <a:spcPct val="50000"/>
                </a:spcBef>
                <a:buClr>
                  <a:srgbClr val="990000"/>
                </a:buClr>
              </a:pPr>
              <a:r>
                <a:rPr kumimoji="0" lang="en-US" sz="2000" b="1">
                  <a:latin typeface="Times New Roman" pitchFamily="18" charset="0"/>
                </a:rPr>
                <a:t>Prob. </a:t>
              </a:r>
              <a:r>
                <a:rPr kumimoji="0" lang="el-GR" sz="2000" b="1">
                  <a:latin typeface="Times New Roman" pitchFamily="18" charset="0"/>
                  <a:cs typeface="Times New Roman" pitchFamily="18" charset="0"/>
                </a:rPr>
                <a:t>β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3810000" y="2438400"/>
            <a:ext cx="1219200" cy="838200"/>
            <a:chOff x="2400" y="2736"/>
            <a:chExt cx="768" cy="528"/>
          </a:xfrm>
        </p:grpSpPr>
        <p:grpSp>
          <p:nvGrpSpPr>
            <p:cNvPr id="4" name="Group 24"/>
            <p:cNvGrpSpPr>
              <a:grpSpLocks/>
            </p:cNvGrpSpPr>
            <p:nvPr/>
          </p:nvGrpSpPr>
          <p:grpSpPr bwMode="auto">
            <a:xfrm>
              <a:off x="2688" y="3024"/>
              <a:ext cx="240" cy="240"/>
              <a:chOff x="2592" y="2928"/>
              <a:chExt cx="240" cy="240"/>
            </a:xfrm>
          </p:grpSpPr>
          <p:sp>
            <p:nvSpPr>
              <p:cNvPr id="36889" name="Rectangle 25"/>
              <p:cNvSpPr>
                <a:spLocks noChangeArrowheads="1"/>
              </p:cNvSpPr>
              <p:nvPr/>
            </p:nvSpPr>
            <p:spPr bwMode="auto">
              <a:xfrm>
                <a:off x="2688" y="2928"/>
                <a:ext cx="48" cy="240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100794" tIns="50397" rIns="100794" bIns="50397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6890" name="Rectangle 26"/>
              <p:cNvSpPr>
                <a:spLocks noChangeArrowheads="1"/>
              </p:cNvSpPr>
              <p:nvPr/>
            </p:nvSpPr>
            <p:spPr bwMode="auto">
              <a:xfrm>
                <a:off x="2592" y="3024"/>
                <a:ext cx="240" cy="48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100794" tIns="50397" rIns="100794" bIns="50397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6891" name="Rectangle 27"/>
              <p:cNvSpPr>
                <a:spLocks noChangeArrowheads="1"/>
              </p:cNvSpPr>
              <p:nvPr/>
            </p:nvSpPr>
            <p:spPr bwMode="auto">
              <a:xfrm>
                <a:off x="2592" y="2928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100794" tIns="50397" rIns="100794" bIns="50397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6888" name="Text Box 28"/>
            <p:cNvSpPr txBox="1">
              <a:spLocks noChangeArrowheads="1"/>
            </p:cNvSpPr>
            <p:nvPr/>
          </p:nvSpPr>
          <p:spPr bwMode="auto">
            <a:xfrm>
              <a:off x="2400" y="2736"/>
              <a:ext cx="768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0" tIns="45711" rIns="91420" bIns="45711">
              <a:spAutoFit/>
            </a:bodyPr>
            <a:lstStyle/>
            <a:p>
              <a:pPr eaLnBrk="0" hangingPunct="0">
                <a:spcBef>
                  <a:spcPct val="50000"/>
                </a:spcBef>
                <a:buClr>
                  <a:srgbClr val="990000"/>
                </a:buClr>
              </a:pPr>
              <a:r>
                <a:rPr kumimoji="0" lang="en-US" sz="2000" b="1">
                  <a:latin typeface="Times New Roman" pitchFamily="18" charset="0"/>
                </a:rPr>
                <a:t>Prob. </a:t>
              </a:r>
              <a:r>
                <a:rPr kumimoji="0" lang="en-US" sz="2000" b="1">
                  <a:latin typeface="Symbol" pitchFamily="18" charset="2"/>
                </a:rPr>
                <a:t>d</a:t>
              </a:r>
              <a:endParaRPr kumimoji="0" lang="el-GR" sz="2000" b="1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1066800" y="4724400"/>
            <a:ext cx="6629400" cy="1676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77825" indent="-377825" algn="ctr" defTabSz="1008063"/>
            <a:r>
              <a:rPr lang="en-US" sz="3600" dirty="0" smtClean="0">
                <a:solidFill>
                  <a:schemeClr val="tx1"/>
                </a:solidFill>
              </a:rPr>
              <a:t>if   strength </a:t>
            </a:r>
            <a:r>
              <a:rPr lang="en-US" sz="3600" i="1" dirty="0" smtClean="0">
                <a:solidFill>
                  <a:schemeClr val="tx1"/>
                </a:solidFill>
              </a:rPr>
              <a:t>s = </a:t>
            </a:r>
            <a:r>
              <a:rPr lang="en-US" sz="3600" i="1" dirty="0" smtClean="0">
                <a:solidFill>
                  <a:schemeClr val="tx1"/>
                </a:solidFill>
                <a:latin typeface="Symbol" pitchFamily="18" charset="2"/>
              </a:rPr>
              <a:t>b</a:t>
            </a:r>
            <a:r>
              <a:rPr lang="en-US" sz="3600" i="1" dirty="0" smtClean="0">
                <a:solidFill>
                  <a:schemeClr val="tx1"/>
                </a:solidFill>
              </a:rPr>
              <a:t> / </a:t>
            </a:r>
            <a:r>
              <a:rPr lang="en-US" sz="3600" i="1" dirty="0" smtClean="0">
                <a:solidFill>
                  <a:schemeClr val="tx1"/>
                </a:solidFill>
                <a:latin typeface="Symbol" pitchFamily="18" charset="2"/>
              </a:rPr>
              <a:t>d</a:t>
            </a:r>
            <a:r>
              <a:rPr lang="en-US" sz="3600" i="1" dirty="0" smtClean="0">
                <a:solidFill>
                  <a:schemeClr val="tx1"/>
                </a:solidFill>
              </a:rPr>
              <a:t> &lt;  </a:t>
            </a:r>
            <a:r>
              <a:rPr lang="en-US" sz="3600" i="1" dirty="0" smtClean="0">
                <a:solidFill>
                  <a:schemeClr val="tx1"/>
                </a:solidFill>
                <a:latin typeface="Symbol" pitchFamily="18" charset="2"/>
              </a:rPr>
              <a:t>t = </a:t>
            </a:r>
            <a:r>
              <a:rPr lang="en-US" sz="3600" i="1" dirty="0" smtClean="0">
                <a:solidFill>
                  <a:srgbClr val="FF0000"/>
                </a:solidFill>
                <a:latin typeface="Times New Roman" pitchFamily="18" charset="0"/>
              </a:rPr>
              <a:t>1/ λ</a:t>
            </a:r>
            <a:r>
              <a:rPr lang="en-US" sz="3600" i="1" baseline="-25000" dirty="0" smtClean="0">
                <a:solidFill>
                  <a:srgbClr val="FF0000"/>
                </a:solidFill>
                <a:latin typeface="Times New Roman" pitchFamily="18" charset="0"/>
              </a:rPr>
              <a:t>1,</a:t>
            </a:r>
            <a:r>
              <a:rPr lang="en-US" sz="3600" b="1" i="1" baseline="-25000" dirty="0" smtClean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sz="3600" b="1" i="1" baseline="-25000" dirty="0" smtClean="0">
                <a:solidFill>
                  <a:schemeClr val="tx1"/>
                </a:solidFill>
                <a:latin typeface="Times New Roman" pitchFamily="18" charset="0"/>
              </a:rPr>
              <a:t>;</a:t>
            </a:r>
          </a:p>
          <a:p>
            <a:pPr marL="377825" indent="-377825" defTabSz="1008063">
              <a:buFontTx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   an epidemic can not happen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</p:cSld>
  <p:clrMapOvr>
    <a:masterClrMapping/>
  </p:clrMapOvr>
  <p:transition advTm="45484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M1: Optimal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Select </a:t>
            </a:r>
            <a:r>
              <a:rPr lang="en-US" i="1" dirty="0" smtClean="0"/>
              <a:t>k</a:t>
            </a:r>
            <a:r>
              <a:rPr lang="en-US" dirty="0" smtClean="0"/>
              <a:t> nodes, whose absence creates the largest drop in 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</a:rPr>
              <a:t>λ</a:t>
            </a:r>
            <a:r>
              <a:rPr lang="en-US" i="1" baseline="-25000" dirty="0" smtClean="0">
                <a:solidFill>
                  <a:srgbClr val="FF0000"/>
                </a:solidFill>
                <a:latin typeface="Times New Roman" pitchFamily="18" charset="0"/>
              </a:rPr>
              <a:t>1,</a:t>
            </a:r>
            <a:r>
              <a:rPr lang="en-US" b="1" i="1" baseline="-25000" dirty="0" smtClean="0">
                <a:solidFill>
                  <a:srgbClr val="FF0000"/>
                </a:solidFill>
                <a:latin typeface="Times New Roman" pitchFamily="18" charset="0"/>
              </a:rPr>
              <a:t>A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127750"/>
            <a:ext cx="2133600" cy="365125"/>
          </a:xfrm>
        </p:spPr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6" name="Picture 5" descr="dell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371425"/>
            <a:ext cx="5650525" cy="981375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583363" y="4098926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Oval 13"/>
          <p:cNvSpPr/>
          <p:nvPr/>
        </p:nvSpPr>
        <p:spPr>
          <a:xfrm>
            <a:off x="7726363" y="3611563"/>
            <a:ext cx="274637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Oval 14"/>
          <p:cNvSpPr/>
          <p:nvPr/>
        </p:nvSpPr>
        <p:spPr>
          <a:xfrm>
            <a:off x="4983163" y="3946526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Oval 15"/>
          <p:cNvSpPr/>
          <p:nvPr/>
        </p:nvSpPr>
        <p:spPr>
          <a:xfrm>
            <a:off x="4983163" y="5241926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5973763" y="4373563"/>
            <a:ext cx="274637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Oval 17"/>
          <p:cNvSpPr/>
          <p:nvPr/>
        </p:nvSpPr>
        <p:spPr>
          <a:xfrm>
            <a:off x="6096000" y="5546726"/>
            <a:ext cx="274638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" name="Oval 18"/>
          <p:cNvSpPr/>
          <p:nvPr/>
        </p:nvSpPr>
        <p:spPr>
          <a:xfrm>
            <a:off x="7467600" y="52117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" name="Oval 19"/>
          <p:cNvSpPr/>
          <p:nvPr/>
        </p:nvSpPr>
        <p:spPr>
          <a:xfrm>
            <a:off x="7650163" y="4479926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21" name="Straight Connector 20"/>
          <p:cNvCxnSpPr>
            <a:stCxn id="11" idx="1"/>
          </p:cNvCxnSpPr>
          <p:nvPr/>
        </p:nvCxnSpPr>
        <p:spPr bwMode="auto">
          <a:xfrm rot="16200000" flipV="1">
            <a:off x="6018213" y="3533776"/>
            <a:ext cx="644525" cy="5683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" idx="0"/>
          </p:cNvCxnSpPr>
          <p:nvPr/>
        </p:nvCxnSpPr>
        <p:spPr bwMode="auto">
          <a:xfrm rot="5400000" flipH="1" flipV="1">
            <a:off x="4687093" y="3969545"/>
            <a:ext cx="1706563" cy="838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3"/>
            <a:endCxn id="11" idx="6"/>
          </p:cNvCxnSpPr>
          <p:nvPr/>
        </p:nvCxnSpPr>
        <p:spPr bwMode="auto">
          <a:xfrm rot="5400000">
            <a:off x="7116763" y="3586163"/>
            <a:ext cx="392112" cy="90963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0" idx="2"/>
            <a:endCxn id="11" idx="6"/>
          </p:cNvCxnSpPr>
          <p:nvPr/>
        </p:nvCxnSpPr>
        <p:spPr bwMode="auto">
          <a:xfrm rot="10800000">
            <a:off x="6858000" y="4237038"/>
            <a:ext cx="792163" cy="3810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" idx="2"/>
            <a:endCxn id="16" idx="6"/>
          </p:cNvCxnSpPr>
          <p:nvPr/>
        </p:nvCxnSpPr>
        <p:spPr bwMode="auto">
          <a:xfrm rot="10800000" flipV="1">
            <a:off x="5257800" y="4618038"/>
            <a:ext cx="2392363" cy="7620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" idx="1"/>
            <a:endCxn id="11" idx="4"/>
          </p:cNvCxnSpPr>
          <p:nvPr/>
        </p:nvCxnSpPr>
        <p:spPr bwMode="auto">
          <a:xfrm rot="16200000" flipV="1">
            <a:off x="6675438" y="4419600"/>
            <a:ext cx="877888" cy="7858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1"/>
            <a:endCxn id="16" idx="6"/>
          </p:cNvCxnSpPr>
          <p:nvPr/>
        </p:nvCxnSpPr>
        <p:spPr bwMode="auto">
          <a:xfrm rot="16200000" flipH="1" flipV="1">
            <a:off x="6318250" y="4191001"/>
            <a:ext cx="128587" cy="224948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4"/>
            <a:endCxn id="18" idx="0"/>
          </p:cNvCxnSpPr>
          <p:nvPr/>
        </p:nvCxnSpPr>
        <p:spPr bwMode="auto">
          <a:xfrm rot="5400000">
            <a:off x="5890418" y="4715670"/>
            <a:ext cx="1173163" cy="4889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6" idx="6"/>
            <a:endCxn id="18" idx="2"/>
          </p:cNvCxnSpPr>
          <p:nvPr/>
        </p:nvCxnSpPr>
        <p:spPr bwMode="auto">
          <a:xfrm>
            <a:off x="5257800" y="5380038"/>
            <a:ext cx="838200" cy="3048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7" idx="4"/>
            <a:endCxn id="18" idx="0"/>
          </p:cNvCxnSpPr>
          <p:nvPr/>
        </p:nvCxnSpPr>
        <p:spPr bwMode="auto">
          <a:xfrm rot="16200000" flipH="1">
            <a:off x="5722937" y="5037139"/>
            <a:ext cx="898525" cy="1206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" idx="4"/>
            <a:endCxn id="18" idx="1"/>
          </p:cNvCxnSpPr>
          <p:nvPr/>
        </p:nvCxnSpPr>
        <p:spPr bwMode="auto">
          <a:xfrm rot="16200000" flipH="1">
            <a:off x="4945063" y="4397375"/>
            <a:ext cx="1366838" cy="10144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7" idx="6"/>
            <a:endCxn id="11" idx="3"/>
          </p:cNvCxnSpPr>
          <p:nvPr/>
        </p:nvCxnSpPr>
        <p:spPr bwMode="auto">
          <a:xfrm flipV="1">
            <a:off x="6248400" y="4333876"/>
            <a:ext cx="376238" cy="17621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7"/>
            <a:endCxn id="17" idx="3"/>
          </p:cNvCxnSpPr>
          <p:nvPr/>
        </p:nvCxnSpPr>
        <p:spPr bwMode="auto">
          <a:xfrm rot="5400000" flipH="1" flipV="1">
            <a:off x="5278438" y="4546601"/>
            <a:ext cx="676275" cy="7969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4"/>
            <a:endCxn id="16" idx="6"/>
          </p:cNvCxnSpPr>
          <p:nvPr/>
        </p:nvCxnSpPr>
        <p:spPr bwMode="auto">
          <a:xfrm rot="5400000">
            <a:off x="5486400" y="4144963"/>
            <a:ext cx="1006475" cy="146367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5562600" y="4449763"/>
            <a:ext cx="1600200" cy="1524000"/>
            <a:chOff x="5562600" y="3535363"/>
            <a:chExt cx="1600200" cy="1524000"/>
          </a:xfrm>
        </p:grpSpPr>
        <p:sp>
          <p:nvSpPr>
            <p:cNvPr id="36" name="Oval 35"/>
            <p:cNvSpPr/>
            <p:nvPr/>
          </p:nvSpPr>
          <p:spPr>
            <a:xfrm>
              <a:off x="6858000" y="4784726"/>
              <a:ext cx="274638" cy="2746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37" name="Straight Connector 36"/>
            <p:cNvCxnSpPr>
              <a:stCxn id="36" idx="1"/>
              <a:endCxn id="18" idx="6"/>
            </p:cNvCxnSpPr>
            <p:nvPr/>
          </p:nvCxnSpPr>
          <p:spPr bwMode="auto">
            <a:xfrm rot="16200000" flipV="1">
              <a:off x="6606779" y="4533505"/>
              <a:ext cx="55301" cy="527582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6" idx="1"/>
              <a:endCxn id="11" idx="4"/>
            </p:cNvCxnSpPr>
            <p:nvPr/>
          </p:nvCxnSpPr>
          <p:spPr bwMode="auto">
            <a:xfrm rot="16200000" flipV="1">
              <a:off x="6164660" y="4091386"/>
              <a:ext cx="1289583" cy="177538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6888163" y="4022726"/>
              <a:ext cx="274637" cy="2746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40" name="Straight Connector 39"/>
            <p:cNvCxnSpPr>
              <a:stCxn id="39" idx="3"/>
              <a:endCxn id="18" idx="7"/>
            </p:cNvCxnSpPr>
            <p:nvPr/>
          </p:nvCxnSpPr>
          <p:spPr bwMode="auto">
            <a:xfrm rot="5400000">
              <a:off x="6383600" y="4203962"/>
              <a:ext cx="491603" cy="597965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9" idx="2"/>
            </p:cNvCxnSpPr>
            <p:nvPr/>
          </p:nvCxnSpPr>
          <p:spPr bwMode="auto">
            <a:xfrm rot="10800000" flipV="1">
              <a:off x="5562600" y="4160838"/>
              <a:ext cx="1325563" cy="288925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/>
          <p:cNvCxnSpPr>
            <a:stCxn id="16" idx="0"/>
            <a:endCxn id="15" idx="4"/>
          </p:cNvCxnSpPr>
          <p:nvPr/>
        </p:nvCxnSpPr>
        <p:spPr bwMode="auto">
          <a:xfrm rot="5400000" flipH="1" flipV="1">
            <a:off x="4610101" y="4732338"/>
            <a:ext cx="1020762" cy="1587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791200" y="3306762"/>
            <a:ext cx="274637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4" name="Oval 43"/>
          <p:cNvSpPr/>
          <p:nvPr/>
        </p:nvSpPr>
        <p:spPr>
          <a:xfrm>
            <a:off x="2590800" y="4144963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5" name="Oval 44"/>
          <p:cNvSpPr/>
          <p:nvPr/>
        </p:nvSpPr>
        <p:spPr>
          <a:xfrm>
            <a:off x="3733800" y="3657600"/>
            <a:ext cx="274637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6" name="Oval 45"/>
          <p:cNvSpPr/>
          <p:nvPr/>
        </p:nvSpPr>
        <p:spPr>
          <a:xfrm>
            <a:off x="990600" y="3992563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7" name="Oval 46"/>
          <p:cNvSpPr/>
          <p:nvPr/>
        </p:nvSpPr>
        <p:spPr>
          <a:xfrm>
            <a:off x="990600" y="5287963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8" name="Oval 47"/>
          <p:cNvSpPr/>
          <p:nvPr/>
        </p:nvSpPr>
        <p:spPr>
          <a:xfrm>
            <a:off x="1981200" y="4419600"/>
            <a:ext cx="274637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9" name="Oval 48"/>
          <p:cNvSpPr/>
          <p:nvPr/>
        </p:nvSpPr>
        <p:spPr>
          <a:xfrm>
            <a:off x="2103437" y="5592763"/>
            <a:ext cx="274638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0" name="Oval 49"/>
          <p:cNvSpPr/>
          <p:nvPr/>
        </p:nvSpPr>
        <p:spPr>
          <a:xfrm>
            <a:off x="2865437" y="5745163"/>
            <a:ext cx="274638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1" name="Oval 50"/>
          <p:cNvSpPr/>
          <p:nvPr/>
        </p:nvSpPr>
        <p:spPr>
          <a:xfrm>
            <a:off x="3475037" y="5257800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2" name="Oval 51"/>
          <p:cNvSpPr/>
          <p:nvPr/>
        </p:nvSpPr>
        <p:spPr>
          <a:xfrm>
            <a:off x="3657600" y="4525963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53" name="Straight Connector 52"/>
          <p:cNvCxnSpPr>
            <a:stCxn id="44" idx="1"/>
          </p:cNvCxnSpPr>
          <p:nvPr/>
        </p:nvCxnSpPr>
        <p:spPr bwMode="auto">
          <a:xfrm rot="16200000" flipV="1">
            <a:off x="2025650" y="3579813"/>
            <a:ext cx="644525" cy="5683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7" idx="0"/>
          </p:cNvCxnSpPr>
          <p:nvPr/>
        </p:nvCxnSpPr>
        <p:spPr bwMode="auto">
          <a:xfrm rot="5400000" flipH="1" flipV="1">
            <a:off x="694530" y="4015582"/>
            <a:ext cx="1706563" cy="838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5" idx="3"/>
            <a:endCxn id="44" idx="6"/>
          </p:cNvCxnSpPr>
          <p:nvPr/>
        </p:nvCxnSpPr>
        <p:spPr bwMode="auto">
          <a:xfrm rot="5400000">
            <a:off x="3124200" y="3632200"/>
            <a:ext cx="392112" cy="90963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2" idx="2"/>
            <a:endCxn id="44" idx="6"/>
          </p:cNvCxnSpPr>
          <p:nvPr/>
        </p:nvCxnSpPr>
        <p:spPr bwMode="auto">
          <a:xfrm rot="10800000">
            <a:off x="2865437" y="4283075"/>
            <a:ext cx="792163" cy="3810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2" idx="2"/>
            <a:endCxn id="47" idx="6"/>
          </p:cNvCxnSpPr>
          <p:nvPr/>
        </p:nvCxnSpPr>
        <p:spPr bwMode="auto">
          <a:xfrm rot="10800000" flipV="1">
            <a:off x="1265237" y="4664075"/>
            <a:ext cx="2392363" cy="7620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1"/>
            <a:endCxn id="44" idx="4"/>
          </p:cNvCxnSpPr>
          <p:nvPr/>
        </p:nvCxnSpPr>
        <p:spPr bwMode="auto">
          <a:xfrm rot="16200000" flipV="1">
            <a:off x="2682875" y="4465637"/>
            <a:ext cx="877888" cy="7858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1"/>
            <a:endCxn id="47" idx="6"/>
          </p:cNvCxnSpPr>
          <p:nvPr/>
        </p:nvCxnSpPr>
        <p:spPr bwMode="auto">
          <a:xfrm rot="16200000" flipH="1" flipV="1">
            <a:off x="2325687" y="4237038"/>
            <a:ext cx="128587" cy="224948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0" idx="1"/>
            <a:endCxn id="49" idx="5"/>
          </p:cNvCxnSpPr>
          <p:nvPr/>
        </p:nvCxnSpPr>
        <p:spPr bwMode="auto">
          <a:xfrm rot="16200000" flipH="1" flipV="1">
            <a:off x="2600325" y="5522913"/>
            <a:ext cx="41275" cy="5683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0" idx="1"/>
            <a:endCxn id="44" idx="4"/>
          </p:cNvCxnSpPr>
          <p:nvPr/>
        </p:nvCxnSpPr>
        <p:spPr bwMode="auto">
          <a:xfrm rot="16200000" flipV="1">
            <a:off x="2133600" y="5014912"/>
            <a:ext cx="1366838" cy="1762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2895600" y="4983163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63" name="Straight Connector 62"/>
          <p:cNvCxnSpPr>
            <a:stCxn id="62" idx="3"/>
            <a:endCxn id="49" idx="7"/>
          </p:cNvCxnSpPr>
          <p:nvPr/>
        </p:nvCxnSpPr>
        <p:spPr bwMode="auto">
          <a:xfrm rot="5400000">
            <a:off x="2428875" y="5126038"/>
            <a:ext cx="415925" cy="60007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4" idx="4"/>
            <a:endCxn id="49" idx="0"/>
          </p:cNvCxnSpPr>
          <p:nvPr/>
        </p:nvCxnSpPr>
        <p:spPr bwMode="auto">
          <a:xfrm rot="5400000">
            <a:off x="1897855" y="4761707"/>
            <a:ext cx="1173163" cy="4889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7" idx="6"/>
            <a:endCxn id="49" idx="2"/>
          </p:cNvCxnSpPr>
          <p:nvPr/>
        </p:nvCxnSpPr>
        <p:spPr bwMode="auto">
          <a:xfrm>
            <a:off x="1265237" y="5426075"/>
            <a:ext cx="838200" cy="3048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48" idx="4"/>
            <a:endCxn id="49" idx="0"/>
          </p:cNvCxnSpPr>
          <p:nvPr/>
        </p:nvCxnSpPr>
        <p:spPr bwMode="auto">
          <a:xfrm rot="16200000" flipH="1">
            <a:off x="1730374" y="5083176"/>
            <a:ext cx="898525" cy="1206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6" idx="4"/>
            <a:endCxn id="49" idx="1"/>
          </p:cNvCxnSpPr>
          <p:nvPr/>
        </p:nvCxnSpPr>
        <p:spPr bwMode="auto">
          <a:xfrm rot="16200000" flipH="1">
            <a:off x="952500" y="4443412"/>
            <a:ext cx="1366838" cy="10144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48" idx="6"/>
            <a:endCxn id="44" idx="3"/>
          </p:cNvCxnSpPr>
          <p:nvPr/>
        </p:nvCxnSpPr>
        <p:spPr bwMode="auto">
          <a:xfrm flipV="1">
            <a:off x="2255837" y="4379913"/>
            <a:ext cx="376238" cy="17621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7" idx="7"/>
            <a:endCxn id="48" idx="3"/>
          </p:cNvCxnSpPr>
          <p:nvPr/>
        </p:nvCxnSpPr>
        <p:spPr bwMode="auto">
          <a:xfrm rot="5400000" flipH="1" flipV="1">
            <a:off x="1285875" y="4592638"/>
            <a:ext cx="676275" cy="7969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44" idx="4"/>
            <a:endCxn id="47" idx="6"/>
          </p:cNvCxnSpPr>
          <p:nvPr/>
        </p:nvCxnSpPr>
        <p:spPr bwMode="auto">
          <a:xfrm rot="5400000">
            <a:off x="1493837" y="4191000"/>
            <a:ext cx="1006475" cy="146367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2" idx="2"/>
          </p:cNvCxnSpPr>
          <p:nvPr/>
        </p:nvCxnSpPr>
        <p:spPr bwMode="auto">
          <a:xfrm rot="10800000" flipV="1">
            <a:off x="1570037" y="5121275"/>
            <a:ext cx="1325563" cy="2889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47" idx="0"/>
            <a:endCxn id="46" idx="4"/>
          </p:cNvCxnSpPr>
          <p:nvPr/>
        </p:nvCxnSpPr>
        <p:spPr bwMode="auto">
          <a:xfrm rot="5400000" flipH="1" flipV="1">
            <a:off x="617538" y="4778375"/>
            <a:ext cx="1020762" cy="1587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1798637" y="3352799"/>
            <a:ext cx="274637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62000" y="6172200"/>
            <a:ext cx="3143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</a:rPr>
              <a:t> Original Graph: </a:t>
            </a:r>
            <a:r>
              <a:rPr lang="en-US" sz="2800" i="1" dirty="0" smtClean="0">
                <a:solidFill>
                  <a:srgbClr val="FF0000"/>
                </a:solidFill>
                <a:latin typeface="Times New Roman" pitchFamily="18" charset="0"/>
              </a:rPr>
              <a:t>λ</a:t>
            </a:r>
            <a:r>
              <a:rPr lang="en-US" sz="2800" i="1" baseline="-25000" dirty="0" smtClean="0">
                <a:solidFill>
                  <a:srgbClr val="FF0000"/>
                </a:solidFill>
                <a:latin typeface="Times New Roman" pitchFamily="18" charset="0"/>
              </a:rPr>
              <a:t>1,</a:t>
            </a:r>
            <a:r>
              <a:rPr lang="en-US" sz="2800" b="1" i="1" baseline="-25000" dirty="0" smtClean="0">
                <a:solidFill>
                  <a:srgbClr val="FF0000"/>
                </a:solidFill>
                <a:latin typeface="Times New Roman" pitchFamily="18" charset="0"/>
              </a:rPr>
              <a:t>A</a:t>
            </a:r>
            <a:endParaRPr lang="en-US" sz="2800" dirty="0"/>
          </a:p>
        </p:txBody>
      </p:sp>
      <p:sp>
        <p:nvSpPr>
          <p:cNvPr id="75" name="Rectangle 74"/>
          <p:cNvSpPr/>
          <p:nvPr/>
        </p:nvSpPr>
        <p:spPr>
          <a:xfrm>
            <a:off x="4933391" y="6172200"/>
            <a:ext cx="30044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</a:rPr>
              <a:t>Without {2, 6}: </a:t>
            </a:r>
            <a:r>
              <a:rPr lang="en-US" sz="2800" i="1" dirty="0" smtClean="0">
                <a:solidFill>
                  <a:srgbClr val="FF0000"/>
                </a:solidFill>
                <a:latin typeface="Times New Roman" pitchFamily="18" charset="0"/>
              </a:rPr>
              <a:t>λ</a:t>
            </a:r>
            <a:r>
              <a:rPr lang="en-US" sz="2800" i="1" baseline="-25000" dirty="0" smtClean="0">
                <a:solidFill>
                  <a:srgbClr val="FF0000"/>
                </a:solidFill>
                <a:latin typeface="Times New Roman" pitchFamily="18" charset="0"/>
              </a:rPr>
              <a:t>1,</a:t>
            </a:r>
            <a:r>
              <a:rPr lang="en-US" sz="2800" b="1" i="1" baseline="-25000" dirty="0" smtClean="0">
                <a:solidFill>
                  <a:srgbClr val="FF0000"/>
                </a:solidFill>
                <a:latin typeface="Times New Roman" pitchFamily="18" charset="0"/>
              </a:rPr>
              <a:t>A</a:t>
            </a:r>
            <a:endParaRPr lang="en-US" sz="2800" dirty="0"/>
          </a:p>
        </p:txBody>
      </p:sp>
      <p:sp>
        <p:nvSpPr>
          <p:cNvPr id="78" name="TextBox 77"/>
          <p:cNvSpPr txBox="1"/>
          <p:nvPr/>
        </p:nvSpPr>
        <p:spPr>
          <a:xfrm>
            <a:off x="7239000" y="5906869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~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191000" y="3276600"/>
            <a:ext cx="457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 advTm="130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M1: Optimal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i="1" dirty="0" smtClean="0"/>
              <a:t>k</a:t>
            </a:r>
            <a:r>
              <a:rPr lang="en-US" dirty="0" smtClean="0"/>
              <a:t> nodes, whose absence creates the largest drop in 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</a:rPr>
              <a:t>λ</a:t>
            </a:r>
            <a:r>
              <a:rPr lang="en-US" i="1" baseline="-25000" dirty="0" smtClean="0">
                <a:solidFill>
                  <a:srgbClr val="FF0000"/>
                </a:solidFill>
                <a:latin typeface="Times New Roman" pitchFamily="18" charset="0"/>
              </a:rPr>
              <a:t>1,</a:t>
            </a:r>
            <a:r>
              <a:rPr lang="en-US" b="1" i="1" baseline="-25000" dirty="0" smtClean="0">
                <a:solidFill>
                  <a:srgbClr val="FF0000"/>
                </a:solidFill>
                <a:latin typeface="Times New Roman" pitchFamily="18" charset="0"/>
              </a:rPr>
              <a:t>A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But, we need                     in time</a:t>
            </a:r>
          </a:p>
          <a:p>
            <a:pPr lvl="1"/>
            <a:r>
              <a:rPr lang="en-US" dirty="0" smtClean="0"/>
              <a:t> Example: </a:t>
            </a:r>
          </a:p>
          <a:p>
            <a:pPr lvl="2"/>
            <a:r>
              <a:rPr lang="en-US" dirty="0" smtClean="0"/>
              <a:t>1,000 nodes, with 10,000 edges </a:t>
            </a:r>
          </a:p>
          <a:p>
            <a:pPr lvl="2"/>
            <a:r>
              <a:rPr lang="en-US" dirty="0" smtClean="0"/>
              <a:t>It takes 0.01 seconds to compute </a:t>
            </a:r>
            <a:r>
              <a:rPr lang="en-US" i="1" dirty="0" smtClean="0">
                <a:latin typeface="Times New Roman" pitchFamily="18" charset="0"/>
              </a:rPr>
              <a:t>λ</a:t>
            </a:r>
          </a:p>
          <a:p>
            <a:pPr lvl="2"/>
            <a:r>
              <a:rPr lang="en-US" dirty="0" smtClean="0">
                <a:latin typeface="Times New Roman" pitchFamily="18" charset="0"/>
              </a:rPr>
              <a:t>It takes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</a:rPr>
              <a:t>2,615 years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</a:rPr>
              <a:t>to find best-</a:t>
            </a:r>
            <a:r>
              <a:rPr lang="en-US" i="1" dirty="0" smtClean="0">
                <a:latin typeface="Times New Roman" pitchFamily="18" charset="0"/>
              </a:rPr>
              <a:t>5</a:t>
            </a:r>
            <a:r>
              <a:rPr lang="en-US" dirty="0" smtClean="0">
                <a:latin typeface="Times New Roman" pitchFamily="18" charset="0"/>
              </a:rPr>
              <a:t> nodes</a:t>
            </a:r>
            <a:r>
              <a:rPr lang="en-US" dirty="0" smtClean="0"/>
              <a:t> 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6" name="Picture 5" descr="dell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600025"/>
            <a:ext cx="5650525" cy="981375"/>
          </a:xfrm>
          <a:prstGeom prst="rect">
            <a:avLst/>
          </a:prstGeom>
        </p:spPr>
      </p:pic>
      <p:pic>
        <p:nvPicPr>
          <p:cNvPr id="9" name="Picture 8" descr="ex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322" y="3657600"/>
            <a:ext cx="1660414" cy="111181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6400800" y="2514600"/>
            <a:ext cx="990600" cy="1143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4"/>
          </p:cNvCxnSpPr>
          <p:nvPr/>
        </p:nvCxnSpPr>
        <p:spPr>
          <a:xfrm rot="16200000" flipH="1">
            <a:off x="6838950" y="3714750"/>
            <a:ext cx="381000" cy="2667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77000" y="3962400"/>
            <a:ext cx="2704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Leading </a:t>
            </a:r>
            <a:r>
              <a:rPr lang="en-US" sz="2000" dirty="0" err="1" smtClean="0">
                <a:solidFill>
                  <a:srgbClr val="FF0000"/>
                </a:solidFill>
              </a:rPr>
              <a:t>eigenvalue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sz="2000" dirty="0" err="1" smtClean="0">
                <a:solidFill>
                  <a:srgbClr val="FF0000"/>
                </a:solidFill>
              </a:rPr>
              <a:t>wo</a:t>
            </a:r>
            <a:r>
              <a:rPr lang="en-US" sz="2000" dirty="0" smtClean="0">
                <a:solidFill>
                  <a:srgbClr val="FF0000"/>
                </a:solidFill>
              </a:rPr>
              <a:t>/ subset of nodes </a:t>
            </a:r>
            <a:r>
              <a:rPr lang="en-US" sz="2000" i="1" dirty="0" smtClean="0">
                <a:solidFill>
                  <a:srgbClr val="FF0000"/>
                </a:solidFill>
              </a:rPr>
              <a:t>S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advTm="22344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M1: </a:t>
            </a:r>
            <a:r>
              <a:rPr lang="en-US" i="1" dirty="0" err="1" smtClean="0"/>
              <a:t>Netshield</a:t>
            </a:r>
            <a:r>
              <a:rPr lang="en-US" dirty="0" smtClean="0"/>
              <a:t> to Rescue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219200"/>
            <a:ext cx="9144000" cy="1371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3600" dirty="0" smtClean="0">
                <a:solidFill>
                  <a:srgbClr val="FF0000"/>
                </a:solidFill>
              </a:rPr>
              <a:t>Theorem: (Tong+ 2009)</a:t>
            </a:r>
          </a:p>
          <a:p>
            <a:pPr>
              <a:defRPr/>
            </a:pPr>
            <a:r>
              <a:rPr lang="en-US" sz="3600" dirty="0" smtClean="0">
                <a:solidFill>
                  <a:srgbClr val="FF0000"/>
                </a:solidFill>
              </a:rPr>
              <a:t>(1)</a:t>
            </a:r>
          </a:p>
          <a:p>
            <a:pPr>
              <a:defRPr/>
            </a:pPr>
            <a:endParaRPr lang="en-US" sz="1000" dirty="0" smtClean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3200400"/>
            <a:ext cx="2286000" cy="2286000"/>
          </a:xfrm>
          <a:prstGeom prst="rect">
            <a:avLst/>
          </a:prstGeom>
          <a:solidFill>
            <a:srgbClr val="0000CC">
              <a:alpha val="1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 smtClean="0">
                <a:solidFill>
                  <a:schemeClr val="tx1"/>
                </a:solidFill>
              </a:rPr>
              <a:t>A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67000" y="3200400"/>
            <a:ext cx="381000" cy="228600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 smtClean="0">
                <a:solidFill>
                  <a:schemeClr val="tx1"/>
                </a:solidFill>
              </a:rPr>
              <a:t>u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0" y="4038600"/>
            <a:ext cx="1662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= </a:t>
            </a:r>
            <a:r>
              <a:rPr lang="en-US" sz="3600" i="1" dirty="0" smtClean="0">
                <a:latin typeface="Times New Roman" pitchFamily="18" charset="0"/>
              </a:rPr>
              <a:t>λ</a:t>
            </a:r>
            <a:r>
              <a:rPr lang="en-US" sz="3600" i="1" baseline="-25000" dirty="0" smtClean="0">
                <a:latin typeface="Times New Roman" pitchFamily="18" charset="0"/>
              </a:rPr>
              <a:t>1,A</a:t>
            </a:r>
            <a:r>
              <a:rPr lang="en-US" sz="3600" dirty="0" smtClean="0"/>
              <a:t>X</a:t>
            </a:r>
            <a:r>
              <a:rPr lang="en-US" sz="3600" i="1" baseline="-25000" dirty="0" smtClean="0">
                <a:solidFill>
                  <a:srgbClr val="FF0000"/>
                </a:solidFill>
                <a:latin typeface="Times New Roman" pitchFamily="18" charset="0"/>
              </a:rPr>
              <a:t>  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2743200" y="5105400"/>
            <a:ext cx="228600" cy="152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 rot="16200000" flipH="1">
            <a:off x="2570956" y="5544344"/>
            <a:ext cx="610394" cy="3730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47800" y="5867400"/>
            <a:ext cx="3113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</a:rPr>
              <a:t>u(</a:t>
            </a:r>
            <a:r>
              <a:rPr lang="en-US" sz="3200" i="1" dirty="0" err="1" smtClean="0">
                <a:solidFill>
                  <a:srgbClr val="FF0000"/>
                </a:solidFill>
              </a:rPr>
              <a:t>i</a:t>
            </a:r>
            <a:r>
              <a:rPr lang="en-US" sz="2800" i="1" dirty="0" smtClean="0">
                <a:solidFill>
                  <a:srgbClr val="FF0000"/>
                </a:solidFill>
              </a:rPr>
              <a:t>)</a:t>
            </a:r>
            <a:r>
              <a:rPr lang="en-US" sz="2800" dirty="0" smtClean="0"/>
              <a:t>:</a:t>
            </a:r>
            <a:r>
              <a:rPr lang="en-US" sz="3200" dirty="0" smtClean="0"/>
              <a:t> </a:t>
            </a:r>
            <a:r>
              <a:rPr lang="en-US" sz="3200" dirty="0" err="1" smtClean="0"/>
              <a:t>eigen</a:t>
            </a:r>
            <a:r>
              <a:rPr lang="en-US" sz="3200" dirty="0" smtClean="0"/>
              <a:t>-score</a:t>
            </a:r>
            <a:endParaRPr lang="en-US" sz="3200" dirty="0"/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5029200" y="2743200"/>
            <a:ext cx="4046220" cy="4037900"/>
            <a:chOff x="2971800" y="1685644"/>
            <a:chExt cx="4495800" cy="4486556"/>
          </a:xfrm>
        </p:grpSpPr>
        <p:sp>
          <p:nvSpPr>
            <p:cNvPr id="20" name="Oval 19"/>
            <p:cNvSpPr/>
            <p:nvPr/>
          </p:nvSpPr>
          <p:spPr bwMode="auto">
            <a:xfrm>
              <a:off x="3581400" y="5190844"/>
              <a:ext cx="457200" cy="457200"/>
            </a:xfrm>
            <a:prstGeom prst="ellipse">
              <a:avLst/>
            </a:prstGeom>
            <a:solidFill>
              <a:srgbClr val="FF0000">
                <a:alpha val="1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3581400" y="4505044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2971800" y="57150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191000" y="57150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Connector 23"/>
            <p:cNvCxnSpPr>
              <a:stCxn id="21" idx="4"/>
              <a:endCxn id="20" idx="0"/>
            </p:cNvCxnSpPr>
            <p:nvPr/>
          </p:nvCxnSpPr>
          <p:spPr>
            <a:xfrm rot="5400000">
              <a:off x="3695700" y="5076544"/>
              <a:ext cx="228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0" idx="5"/>
              <a:endCxn id="23" idx="1"/>
            </p:cNvCxnSpPr>
            <p:nvPr/>
          </p:nvCxnSpPr>
          <p:spPr>
            <a:xfrm rot="16200000" flipH="1">
              <a:off x="4014367" y="55383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0" idx="3"/>
              <a:endCxn id="22" idx="7"/>
            </p:cNvCxnSpPr>
            <p:nvPr/>
          </p:nvCxnSpPr>
          <p:spPr>
            <a:xfrm rot="5400000">
              <a:off x="3404767" y="55383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 bwMode="auto">
            <a:xfrm>
              <a:off x="6400800" y="5190844"/>
              <a:ext cx="457200" cy="457200"/>
            </a:xfrm>
            <a:prstGeom prst="ellipse">
              <a:avLst/>
            </a:prstGeom>
            <a:solidFill>
              <a:srgbClr val="FF0000">
                <a:alpha val="1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6400800" y="4505044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5791200" y="57150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7010400" y="57150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Connector 30"/>
            <p:cNvCxnSpPr>
              <a:stCxn id="28" idx="4"/>
              <a:endCxn id="27" idx="0"/>
            </p:cNvCxnSpPr>
            <p:nvPr/>
          </p:nvCxnSpPr>
          <p:spPr>
            <a:xfrm rot="5400000">
              <a:off x="6515100" y="5076544"/>
              <a:ext cx="228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7" idx="5"/>
              <a:endCxn id="30" idx="1"/>
            </p:cNvCxnSpPr>
            <p:nvPr/>
          </p:nvCxnSpPr>
          <p:spPr>
            <a:xfrm rot="16200000" flipH="1">
              <a:off x="6833767" y="55383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7" idx="3"/>
              <a:endCxn id="29" idx="7"/>
            </p:cNvCxnSpPr>
            <p:nvPr/>
          </p:nvCxnSpPr>
          <p:spPr>
            <a:xfrm rot="5400000">
              <a:off x="6224167" y="55383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 bwMode="auto">
            <a:xfrm>
              <a:off x="5029200" y="2371444"/>
              <a:ext cx="457200" cy="457200"/>
            </a:xfrm>
            <a:prstGeom prst="ellipse">
              <a:avLst/>
            </a:prstGeom>
            <a:solidFill>
              <a:srgbClr val="FF0000">
                <a:alpha val="1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5029200" y="1685644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4419600" y="28956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5638800" y="28956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>
              <a:stCxn id="35" idx="4"/>
              <a:endCxn id="34" idx="0"/>
            </p:cNvCxnSpPr>
            <p:nvPr/>
          </p:nvCxnSpPr>
          <p:spPr>
            <a:xfrm rot="5400000">
              <a:off x="5143500" y="2257144"/>
              <a:ext cx="228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4" idx="5"/>
              <a:endCxn id="37" idx="1"/>
            </p:cNvCxnSpPr>
            <p:nvPr/>
          </p:nvCxnSpPr>
          <p:spPr>
            <a:xfrm rot="16200000" flipH="1">
              <a:off x="5462167" y="27189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4" idx="3"/>
              <a:endCxn id="36" idx="7"/>
            </p:cNvCxnSpPr>
            <p:nvPr/>
          </p:nvCxnSpPr>
          <p:spPr>
            <a:xfrm rot="5400000">
              <a:off x="4852567" y="27189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 bwMode="auto">
            <a:xfrm>
              <a:off x="5029200" y="3971644"/>
              <a:ext cx="457200" cy="4572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5029200" y="3285844"/>
              <a:ext cx="457200" cy="4572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4419600" y="4495800"/>
              <a:ext cx="457200" cy="4572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5638800" y="4495800"/>
              <a:ext cx="457200" cy="4572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Connector 44"/>
            <p:cNvCxnSpPr>
              <a:stCxn id="42" idx="4"/>
              <a:endCxn id="41" idx="0"/>
            </p:cNvCxnSpPr>
            <p:nvPr/>
          </p:nvCxnSpPr>
          <p:spPr>
            <a:xfrm rot="5400000">
              <a:off x="5143500" y="3857344"/>
              <a:ext cx="228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1" idx="5"/>
              <a:endCxn id="44" idx="1"/>
            </p:cNvCxnSpPr>
            <p:nvPr/>
          </p:nvCxnSpPr>
          <p:spPr>
            <a:xfrm rot="16200000" flipH="1">
              <a:off x="5462167" y="43191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1" idx="3"/>
              <a:endCxn id="43" idx="7"/>
            </p:cNvCxnSpPr>
            <p:nvPr/>
          </p:nvCxnSpPr>
          <p:spPr>
            <a:xfrm rot="5400000">
              <a:off x="4852567" y="43191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43" idx="3"/>
              <a:endCxn id="20" idx="7"/>
            </p:cNvCxnSpPr>
            <p:nvPr/>
          </p:nvCxnSpPr>
          <p:spPr>
            <a:xfrm rot="5400000">
              <a:off x="4043223" y="4814467"/>
              <a:ext cx="371754" cy="5149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7" idx="1"/>
              <a:endCxn id="44" idx="5"/>
            </p:cNvCxnSpPr>
            <p:nvPr/>
          </p:nvCxnSpPr>
          <p:spPr>
            <a:xfrm rot="16200000" flipV="1">
              <a:off x="6062523" y="4852567"/>
              <a:ext cx="371754" cy="4387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4" idx="4"/>
              <a:endCxn id="42" idx="0"/>
            </p:cNvCxnSpPr>
            <p:nvPr/>
          </p:nvCxnSpPr>
          <p:spPr>
            <a:xfrm rot="5400000">
              <a:off x="5029200" y="3057244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979416" y="3733800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</a:t>
              </a:r>
              <a:endParaRPr lang="en-US" sz="12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827016" y="4447401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436616" y="4218801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</a:t>
              </a:r>
              <a:endParaRPr 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096000" y="482840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172200" y="543800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705600" y="559040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588374" y="49530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029200" y="29718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835774" y="25908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369174" y="277100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51948" y="210579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191000" y="50292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352800" y="54102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86200" y="55626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68974" y="492519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</p:grpSp>
      <p:pic>
        <p:nvPicPr>
          <p:cNvPr id="67" name="Picture 66" descr="dell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1752600"/>
            <a:ext cx="7680326" cy="877751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4572000" y="3200400"/>
            <a:ext cx="381000" cy="228600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 smtClean="0">
                <a:solidFill>
                  <a:schemeClr val="tx1"/>
                </a:solidFill>
              </a:rPr>
              <a:t>u</a:t>
            </a:r>
            <a:endParaRPr lang="en-US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Tm="32500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M1: </a:t>
            </a:r>
            <a:r>
              <a:rPr lang="en-US" i="1" dirty="0" err="1" smtClean="0"/>
              <a:t>Netshield</a:t>
            </a:r>
            <a:r>
              <a:rPr lang="en-US" dirty="0" smtClean="0"/>
              <a:t> to Rescue (Intuition)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90800"/>
            <a:ext cx="60198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find a set of nodes </a:t>
            </a:r>
            <a:r>
              <a:rPr lang="en-US" i="1" dirty="0" smtClean="0">
                <a:solidFill>
                  <a:srgbClr val="FF0000"/>
                </a:solidFill>
              </a:rPr>
              <a:t>S, </a:t>
            </a:r>
            <a:r>
              <a:rPr lang="en-US" dirty="0" smtClean="0">
                <a:solidFill>
                  <a:srgbClr val="FF0000"/>
                </a:solidFill>
              </a:rPr>
              <a:t>which</a:t>
            </a:r>
          </a:p>
          <a:p>
            <a:pPr lvl="1"/>
            <a:r>
              <a:rPr lang="en-US" i="1" dirty="0" smtClean="0"/>
              <a:t> </a:t>
            </a:r>
            <a:r>
              <a:rPr lang="en-US" dirty="0" smtClean="0"/>
              <a:t>(1) each has high </a:t>
            </a:r>
            <a:r>
              <a:rPr lang="en-US" dirty="0" err="1" smtClean="0"/>
              <a:t>eigen</a:t>
            </a:r>
            <a:r>
              <a:rPr lang="en-US" dirty="0" smtClean="0"/>
              <a:t>-scores</a:t>
            </a:r>
          </a:p>
          <a:p>
            <a:pPr lvl="1"/>
            <a:r>
              <a:rPr lang="en-US" i="1" dirty="0" smtClean="0"/>
              <a:t> </a:t>
            </a:r>
            <a:r>
              <a:rPr lang="en-US" dirty="0" smtClean="0"/>
              <a:t>(2) diverse among themselves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5021580" y="2743900"/>
            <a:ext cx="4046220" cy="4037900"/>
            <a:chOff x="609600" y="1609444"/>
            <a:chExt cx="4495800" cy="4486556"/>
          </a:xfrm>
        </p:grpSpPr>
        <p:sp>
          <p:nvSpPr>
            <p:cNvPr id="8" name="Oval 7"/>
            <p:cNvSpPr/>
            <p:nvPr/>
          </p:nvSpPr>
          <p:spPr bwMode="auto">
            <a:xfrm>
              <a:off x="1219200" y="5114644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1219200" y="4428844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609600" y="56388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1828800" y="56388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>
              <a:stCxn id="9" idx="4"/>
              <a:endCxn id="8" idx="0"/>
            </p:cNvCxnSpPr>
            <p:nvPr/>
          </p:nvCxnSpPr>
          <p:spPr>
            <a:xfrm rot="5400000">
              <a:off x="1333500" y="5000344"/>
              <a:ext cx="228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" idx="5"/>
              <a:endCxn id="11" idx="1"/>
            </p:cNvCxnSpPr>
            <p:nvPr/>
          </p:nvCxnSpPr>
          <p:spPr>
            <a:xfrm rot="16200000" flipH="1">
              <a:off x="1652167" y="54621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" idx="3"/>
              <a:endCxn id="10" idx="7"/>
            </p:cNvCxnSpPr>
            <p:nvPr/>
          </p:nvCxnSpPr>
          <p:spPr>
            <a:xfrm rot="5400000">
              <a:off x="1042567" y="54621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 bwMode="auto">
            <a:xfrm>
              <a:off x="4038600" y="5114644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4038600" y="4428844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3429000" y="56388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4648200" y="56388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Connector 18"/>
            <p:cNvCxnSpPr>
              <a:stCxn id="16" idx="4"/>
              <a:endCxn id="15" idx="0"/>
            </p:cNvCxnSpPr>
            <p:nvPr/>
          </p:nvCxnSpPr>
          <p:spPr>
            <a:xfrm rot="5400000">
              <a:off x="4152900" y="5000344"/>
              <a:ext cx="228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5" idx="5"/>
              <a:endCxn id="18" idx="1"/>
            </p:cNvCxnSpPr>
            <p:nvPr/>
          </p:nvCxnSpPr>
          <p:spPr>
            <a:xfrm rot="16200000" flipH="1">
              <a:off x="4471567" y="54621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3"/>
              <a:endCxn id="17" idx="7"/>
            </p:cNvCxnSpPr>
            <p:nvPr/>
          </p:nvCxnSpPr>
          <p:spPr>
            <a:xfrm rot="5400000">
              <a:off x="3861967" y="54621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 bwMode="auto">
            <a:xfrm>
              <a:off x="2667000" y="2295244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2667000" y="1609444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2057400" y="28194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276600" y="28194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/>
            <p:cNvCxnSpPr>
              <a:stCxn id="23" idx="4"/>
              <a:endCxn id="22" idx="0"/>
            </p:cNvCxnSpPr>
            <p:nvPr/>
          </p:nvCxnSpPr>
          <p:spPr>
            <a:xfrm rot="5400000">
              <a:off x="2781300" y="2180944"/>
              <a:ext cx="228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2" idx="5"/>
              <a:endCxn id="25" idx="1"/>
            </p:cNvCxnSpPr>
            <p:nvPr/>
          </p:nvCxnSpPr>
          <p:spPr>
            <a:xfrm rot="16200000" flipH="1">
              <a:off x="3099967" y="26427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2" idx="3"/>
              <a:endCxn id="24" idx="7"/>
            </p:cNvCxnSpPr>
            <p:nvPr/>
          </p:nvCxnSpPr>
          <p:spPr>
            <a:xfrm rot="5400000">
              <a:off x="2490367" y="26427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 bwMode="auto">
            <a:xfrm>
              <a:off x="2667000" y="3895444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2667000" y="3209644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2057400" y="44196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3276600" y="44196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Connector 32"/>
            <p:cNvCxnSpPr>
              <a:stCxn id="30" idx="4"/>
              <a:endCxn id="29" idx="0"/>
            </p:cNvCxnSpPr>
            <p:nvPr/>
          </p:nvCxnSpPr>
          <p:spPr>
            <a:xfrm rot="5400000">
              <a:off x="2781300" y="3781144"/>
              <a:ext cx="228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9" idx="5"/>
              <a:endCxn id="32" idx="1"/>
            </p:cNvCxnSpPr>
            <p:nvPr/>
          </p:nvCxnSpPr>
          <p:spPr>
            <a:xfrm rot="16200000" flipH="1">
              <a:off x="3099967" y="42429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9" idx="3"/>
              <a:endCxn id="31" idx="7"/>
            </p:cNvCxnSpPr>
            <p:nvPr/>
          </p:nvCxnSpPr>
          <p:spPr>
            <a:xfrm rot="5400000">
              <a:off x="2490367" y="42429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1" idx="3"/>
              <a:endCxn id="8" idx="7"/>
            </p:cNvCxnSpPr>
            <p:nvPr/>
          </p:nvCxnSpPr>
          <p:spPr>
            <a:xfrm rot="5400000">
              <a:off x="1681023" y="4738267"/>
              <a:ext cx="371754" cy="5149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5" idx="1"/>
              <a:endCxn id="32" idx="5"/>
            </p:cNvCxnSpPr>
            <p:nvPr/>
          </p:nvCxnSpPr>
          <p:spPr>
            <a:xfrm rot="16200000" flipV="1">
              <a:off x="3700323" y="4776367"/>
              <a:ext cx="371754" cy="4387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2" idx="4"/>
              <a:endCxn id="30" idx="0"/>
            </p:cNvCxnSpPr>
            <p:nvPr/>
          </p:nvCxnSpPr>
          <p:spPr>
            <a:xfrm rot="5400000">
              <a:off x="2667000" y="2981044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617216" y="3657600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464816" y="4371201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</a:t>
              </a:r>
              <a:endParaRPr 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074416" y="4142601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733800" y="475220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10000" y="536180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343400" y="551420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226174" y="48768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667000" y="28956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473574" y="25146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006974" y="269480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889748" y="202959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28800" y="49530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90600" y="53340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524000" y="54864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406774" y="484899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</p:grpSp>
      <p:grpSp>
        <p:nvGrpSpPr>
          <p:cNvPr id="54" name="Group 53"/>
          <p:cNvGrpSpPr>
            <a:grpSpLocks noChangeAspect="1"/>
          </p:cNvGrpSpPr>
          <p:nvPr/>
        </p:nvGrpSpPr>
        <p:grpSpPr>
          <a:xfrm>
            <a:off x="5029200" y="2743900"/>
            <a:ext cx="4046220" cy="4037900"/>
            <a:chOff x="2971800" y="1685644"/>
            <a:chExt cx="4495800" cy="4486556"/>
          </a:xfrm>
        </p:grpSpPr>
        <p:sp>
          <p:nvSpPr>
            <p:cNvPr id="55" name="Oval 54"/>
            <p:cNvSpPr/>
            <p:nvPr/>
          </p:nvSpPr>
          <p:spPr bwMode="auto">
            <a:xfrm>
              <a:off x="3581400" y="5190844"/>
              <a:ext cx="457200" cy="457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3581400" y="4505044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2971800" y="57150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4191000" y="57150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Connector 58"/>
            <p:cNvCxnSpPr>
              <a:stCxn id="56" idx="4"/>
              <a:endCxn id="55" idx="0"/>
            </p:cNvCxnSpPr>
            <p:nvPr/>
          </p:nvCxnSpPr>
          <p:spPr>
            <a:xfrm rot="5400000">
              <a:off x="3695700" y="5076544"/>
              <a:ext cx="228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5" idx="5"/>
              <a:endCxn id="58" idx="1"/>
            </p:cNvCxnSpPr>
            <p:nvPr/>
          </p:nvCxnSpPr>
          <p:spPr>
            <a:xfrm rot="16200000" flipH="1">
              <a:off x="4014367" y="55383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5" idx="3"/>
              <a:endCxn id="57" idx="7"/>
            </p:cNvCxnSpPr>
            <p:nvPr/>
          </p:nvCxnSpPr>
          <p:spPr>
            <a:xfrm rot="5400000">
              <a:off x="3404767" y="55383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 bwMode="auto">
            <a:xfrm>
              <a:off x="6400800" y="5190844"/>
              <a:ext cx="457200" cy="457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6400800" y="4505044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5791200" y="57150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7010400" y="57150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Straight Connector 65"/>
            <p:cNvCxnSpPr>
              <a:stCxn id="63" idx="4"/>
              <a:endCxn id="62" idx="0"/>
            </p:cNvCxnSpPr>
            <p:nvPr/>
          </p:nvCxnSpPr>
          <p:spPr>
            <a:xfrm rot="5400000">
              <a:off x="6515100" y="5076544"/>
              <a:ext cx="228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62" idx="5"/>
              <a:endCxn id="65" idx="1"/>
            </p:cNvCxnSpPr>
            <p:nvPr/>
          </p:nvCxnSpPr>
          <p:spPr>
            <a:xfrm rot="16200000" flipH="1">
              <a:off x="6833767" y="55383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2" idx="3"/>
              <a:endCxn id="64" idx="7"/>
            </p:cNvCxnSpPr>
            <p:nvPr/>
          </p:nvCxnSpPr>
          <p:spPr>
            <a:xfrm rot="5400000">
              <a:off x="6224167" y="55383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 bwMode="auto">
            <a:xfrm>
              <a:off x="5029200" y="2371444"/>
              <a:ext cx="457200" cy="457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5029200" y="1685644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4419600" y="28956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5638800" y="28956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Straight Connector 72"/>
            <p:cNvCxnSpPr>
              <a:stCxn id="70" idx="4"/>
              <a:endCxn id="69" idx="0"/>
            </p:cNvCxnSpPr>
            <p:nvPr/>
          </p:nvCxnSpPr>
          <p:spPr>
            <a:xfrm rot="5400000">
              <a:off x="5143500" y="2257144"/>
              <a:ext cx="228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69" idx="5"/>
              <a:endCxn id="72" idx="1"/>
            </p:cNvCxnSpPr>
            <p:nvPr/>
          </p:nvCxnSpPr>
          <p:spPr>
            <a:xfrm rot="16200000" flipH="1">
              <a:off x="5462167" y="27189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69" idx="3"/>
              <a:endCxn id="71" idx="7"/>
            </p:cNvCxnSpPr>
            <p:nvPr/>
          </p:nvCxnSpPr>
          <p:spPr>
            <a:xfrm rot="5400000">
              <a:off x="4852567" y="27189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 bwMode="auto">
            <a:xfrm>
              <a:off x="5029200" y="3971644"/>
              <a:ext cx="457200" cy="4572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5029200" y="3285844"/>
              <a:ext cx="457200" cy="4572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4419600" y="4495800"/>
              <a:ext cx="457200" cy="4572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5638800" y="4495800"/>
              <a:ext cx="457200" cy="457200"/>
            </a:xfrm>
            <a:prstGeom prst="ellipse">
              <a:avLst/>
            </a:prstGeom>
            <a:solidFill>
              <a:srgbClr val="FF0000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0" name="Straight Connector 79"/>
            <p:cNvCxnSpPr>
              <a:stCxn id="77" idx="4"/>
              <a:endCxn id="76" idx="0"/>
            </p:cNvCxnSpPr>
            <p:nvPr/>
          </p:nvCxnSpPr>
          <p:spPr>
            <a:xfrm rot="5400000">
              <a:off x="5143500" y="3857344"/>
              <a:ext cx="228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6" idx="5"/>
              <a:endCxn id="79" idx="1"/>
            </p:cNvCxnSpPr>
            <p:nvPr/>
          </p:nvCxnSpPr>
          <p:spPr>
            <a:xfrm rot="16200000" flipH="1">
              <a:off x="5462167" y="43191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76" idx="3"/>
              <a:endCxn id="78" idx="7"/>
            </p:cNvCxnSpPr>
            <p:nvPr/>
          </p:nvCxnSpPr>
          <p:spPr>
            <a:xfrm rot="5400000">
              <a:off x="4852567" y="43191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78" idx="3"/>
              <a:endCxn id="55" idx="7"/>
            </p:cNvCxnSpPr>
            <p:nvPr/>
          </p:nvCxnSpPr>
          <p:spPr>
            <a:xfrm rot="5400000">
              <a:off x="4043223" y="4814467"/>
              <a:ext cx="371754" cy="5149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62" idx="1"/>
              <a:endCxn id="79" idx="5"/>
            </p:cNvCxnSpPr>
            <p:nvPr/>
          </p:nvCxnSpPr>
          <p:spPr>
            <a:xfrm rot="16200000" flipV="1">
              <a:off x="6062523" y="4852567"/>
              <a:ext cx="371754" cy="4387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69" idx="4"/>
              <a:endCxn id="77" idx="0"/>
            </p:cNvCxnSpPr>
            <p:nvPr/>
          </p:nvCxnSpPr>
          <p:spPr>
            <a:xfrm rot="5400000">
              <a:off x="5029200" y="3057244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4979416" y="3733800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</a:t>
              </a:r>
              <a:endParaRPr lang="en-US" sz="12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827016" y="4447401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</a:t>
              </a:r>
              <a:endParaRPr lang="en-US" sz="1200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436616" y="4218801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</a:t>
              </a:r>
              <a:endParaRPr lang="en-US" sz="12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096000" y="482840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72200" y="543800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705600" y="559040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588374" y="49530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029200" y="29718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835774" y="25908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369174" y="277100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251948" y="210579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191000" y="50292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352800" y="54102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886200" y="55626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768974" y="492519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</p:grp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5029200" y="2743200"/>
            <a:ext cx="4046220" cy="4037900"/>
            <a:chOff x="2971800" y="1685644"/>
            <a:chExt cx="4495800" cy="4486556"/>
          </a:xfrm>
        </p:grpSpPr>
        <p:sp>
          <p:nvSpPr>
            <p:cNvPr id="102" name="Oval 101"/>
            <p:cNvSpPr/>
            <p:nvPr/>
          </p:nvSpPr>
          <p:spPr bwMode="auto">
            <a:xfrm>
              <a:off x="3581400" y="5190844"/>
              <a:ext cx="457200" cy="4572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3581400" y="4505044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2971800" y="57150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4191000" y="57150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6" name="Straight Connector 105"/>
            <p:cNvCxnSpPr>
              <a:stCxn id="103" idx="4"/>
              <a:endCxn id="102" idx="0"/>
            </p:cNvCxnSpPr>
            <p:nvPr/>
          </p:nvCxnSpPr>
          <p:spPr>
            <a:xfrm rot="5400000">
              <a:off x="3695700" y="5076544"/>
              <a:ext cx="228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02" idx="5"/>
              <a:endCxn id="105" idx="1"/>
            </p:cNvCxnSpPr>
            <p:nvPr/>
          </p:nvCxnSpPr>
          <p:spPr>
            <a:xfrm rot="16200000" flipH="1">
              <a:off x="4014367" y="55383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02" idx="3"/>
              <a:endCxn id="104" idx="7"/>
            </p:cNvCxnSpPr>
            <p:nvPr/>
          </p:nvCxnSpPr>
          <p:spPr>
            <a:xfrm rot="5400000">
              <a:off x="3404767" y="55383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 bwMode="auto">
            <a:xfrm>
              <a:off x="6400800" y="5190844"/>
              <a:ext cx="457200" cy="4572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6400800" y="4505044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5791200" y="57150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7010400" y="57150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3" name="Straight Connector 112"/>
            <p:cNvCxnSpPr>
              <a:stCxn id="110" idx="4"/>
              <a:endCxn id="109" idx="0"/>
            </p:cNvCxnSpPr>
            <p:nvPr/>
          </p:nvCxnSpPr>
          <p:spPr>
            <a:xfrm rot="5400000">
              <a:off x="6515100" y="5076544"/>
              <a:ext cx="228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9" idx="5"/>
              <a:endCxn id="112" idx="1"/>
            </p:cNvCxnSpPr>
            <p:nvPr/>
          </p:nvCxnSpPr>
          <p:spPr>
            <a:xfrm rot="16200000" flipH="1">
              <a:off x="6833767" y="55383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09" idx="3"/>
              <a:endCxn id="111" idx="7"/>
            </p:cNvCxnSpPr>
            <p:nvPr/>
          </p:nvCxnSpPr>
          <p:spPr>
            <a:xfrm rot="5400000">
              <a:off x="6224167" y="55383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115"/>
            <p:cNvSpPr/>
            <p:nvPr/>
          </p:nvSpPr>
          <p:spPr bwMode="auto">
            <a:xfrm>
              <a:off x="5029200" y="2371444"/>
              <a:ext cx="457200" cy="4572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5029200" y="1685644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4419600" y="28956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5638800" y="2895600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0" name="Straight Connector 119"/>
            <p:cNvCxnSpPr>
              <a:stCxn id="117" idx="4"/>
              <a:endCxn id="116" idx="0"/>
            </p:cNvCxnSpPr>
            <p:nvPr/>
          </p:nvCxnSpPr>
          <p:spPr>
            <a:xfrm rot="5400000">
              <a:off x="5143500" y="2257144"/>
              <a:ext cx="228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6" idx="5"/>
              <a:endCxn id="119" idx="1"/>
            </p:cNvCxnSpPr>
            <p:nvPr/>
          </p:nvCxnSpPr>
          <p:spPr>
            <a:xfrm rot="16200000" flipH="1">
              <a:off x="5462167" y="27189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6" idx="3"/>
              <a:endCxn id="118" idx="7"/>
            </p:cNvCxnSpPr>
            <p:nvPr/>
          </p:nvCxnSpPr>
          <p:spPr>
            <a:xfrm rot="5400000">
              <a:off x="4852567" y="27189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/>
            <p:cNvSpPr/>
            <p:nvPr/>
          </p:nvSpPr>
          <p:spPr bwMode="auto">
            <a:xfrm>
              <a:off x="5029200" y="3971644"/>
              <a:ext cx="457200" cy="4572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5029200" y="3285844"/>
              <a:ext cx="457200" cy="4572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4419600" y="4495800"/>
              <a:ext cx="457200" cy="4572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5638800" y="4495800"/>
              <a:ext cx="457200" cy="4572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 smtClean="0">
                  <a:solidFill>
                    <a:schemeClr val="tx1"/>
                  </a:solidFill>
                </a:rPr>
                <a:t>16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Connector 126"/>
            <p:cNvCxnSpPr>
              <a:stCxn id="124" idx="4"/>
              <a:endCxn id="123" idx="0"/>
            </p:cNvCxnSpPr>
            <p:nvPr/>
          </p:nvCxnSpPr>
          <p:spPr>
            <a:xfrm rot="5400000">
              <a:off x="5143500" y="3857344"/>
              <a:ext cx="228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23" idx="5"/>
              <a:endCxn id="126" idx="1"/>
            </p:cNvCxnSpPr>
            <p:nvPr/>
          </p:nvCxnSpPr>
          <p:spPr>
            <a:xfrm rot="16200000" flipH="1">
              <a:off x="5462167" y="43191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23" idx="3"/>
              <a:endCxn id="125" idx="7"/>
            </p:cNvCxnSpPr>
            <p:nvPr/>
          </p:nvCxnSpPr>
          <p:spPr>
            <a:xfrm rot="5400000">
              <a:off x="4852567" y="4319167"/>
              <a:ext cx="200866" cy="2863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25" idx="3"/>
              <a:endCxn id="102" idx="7"/>
            </p:cNvCxnSpPr>
            <p:nvPr/>
          </p:nvCxnSpPr>
          <p:spPr>
            <a:xfrm rot="5400000">
              <a:off x="4043223" y="4814467"/>
              <a:ext cx="371754" cy="5149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09" idx="1"/>
              <a:endCxn id="126" idx="5"/>
            </p:cNvCxnSpPr>
            <p:nvPr/>
          </p:nvCxnSpPr>
          <p:spPr>
            <a:xfrm rot="16200000" flipV="1">
              <a:off x="6062523" y="4852567"/>
              <a:ext cx="371754" cy="4387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16" idx="4"/>
              <a:endCxn id="124" idx="0"/>
            </p:cNvCxnSpPr>
            <p:nvPr/>
          </p:nvCxnSpPr>
          <p:spPr>
            <a:xfrm rot="5400000">
              <a:off x="5029200" y="3057244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979416" y="3733800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</a:t>
              </a:r>
              <a:endParaRPr lang="en-US" sz="1200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4827016" y="4447401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</a:t>
              </a:r>
              <a:endParaRPr lang="en-US" sz="1200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436616" y="4218801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</a:t>
              </a:r>
              <a:endParaRPr lang="en-US" sz="1200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6096000" y="482840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6172200" y="543800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705600" y="559040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6588374" y="49530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5029200" y="29718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835774" y="25908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5369174" y="277100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251948" y="210579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191000" y="50292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352800" y="54102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86200" y="55626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3768974" y="492519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</a:t>
              </a:r>
              <a:endParaRPr lang="en-US" sz="1200" dirty="0"/>
            </a:p>
          </p:txBody>
        </p:sp>
      </p:grpSp>
      <p:sp>
        <p:nvSpPr>
          <p:cNvPr id="148" name="Rectangle 147"/>
          <p:cNvSpPr/>
          <p:nvPr/>
        </p:nvSpPr>
        <p:spPr>
          <a:xfrm>
            <a:off x="0" y="1219200"/>
            <a:ext cx="9144000" cy="1371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3600" dirty="0" smtClean="0">
                <a:solidFill>
                  <a:srgbClr val="FF0000"/>
                </a:solidFill>
              </a:rPr>
              <a:t>Theorem: (Tong+ 2009)</a:t>
            </a:r>
          </a:p>
          <a:p>
            <a:pPr>
              <a:defRPr/>
            </a:pPr>
            <a:r>
              <a:rPr lang="en-US" sz="3600" dirty="0" smtClean="0">
                <a:solidFill>
                  <a:srgbClr val="FF0000"/>
                </a:solidFill>
              </a:rPr>
              <a:t>(1)</a:t>
            </a:r>
          </a:p>
          <a:p>
            <a:pPr>
              <a:defRPr/>
            </a:pPr>
            <a:endParaRPr lang="en-US" sz="1000" dirty="0" smtClean="0">
              <a:solidFill>
                <a:srgbClr val="FF0000"/>
              </a:solidFill>
            </a:endParaRPr>
          </a:p>
        </p:txBody>
      </p:sp>
      <p:pic>
        <p:nvPicPr>
          <p:cNvPr id="149" name="Picture 148" descr="dell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752600"/>
            <a:ext cx="7680326" cy="87775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99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M1: </a:t>
            </a:r>
            <a:r>
              <a:rPr lang="en-US" i="1" dirty="0" err="1" smtClean="0"/>
              <a:t>Netshield</a:t>
            </a:r>
            <a:r>
              <a:rPr lang="en-US" dirty="0" smtClean="0"/>
              <a:t> to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686800" cy="4525963"/>
          </a:xfrm>
        </p:spPr>
        <p:txBody>
          <a:bodyPr/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Example: </a:t>
            </a:r>
          </a:p>
          <a:p>
            <a:pPr lvl="1"/>
            <a:r>
              <a:rPr lang="en-US" dirty="0" smtClean="0"/>
              <a:t>1,000 nodes, with 10,000 edges </a:t>
            </a:r>
          </a:p>
          <a:p>
            <a:pPr lvl="1"/>
            <a:r>
              <a:rPr lang="en-US" i="1" dirty="0" err="1" smtClean="0">
                <a:latin typeface="Times New Roman" pitchFamily="18" charset="0"/>
              </a:rPr>
              <a:t>Netshield</a:t>
            </a:r>
            <a:r>
              <a:rPr lang="en-US" dirty="0" smtClean="0">
                <a:latin typeface="Times New Roman" pitchFamily="18" charset="0"/>
              </a:rPr>
              <a:t>  takes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</a:rPr>
              <a:t>&lt; 0.1 seconds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</a:rPr>
              <a:t>to find best-</a:t>
            </a:r>
            <a:r>
              <a:rPr lang="en-US" i="1" dirty="0" smtClean="0">
                <a:latin typeface="Times New Roman" pitchFamily="18" charset="0"/>
              </a:rPr>
              <a:t>5</a:t>
            </a:r>
            <a:r>
              <a:rPr lang="en-US" dirty="0" smtClean="0">
                <a:latin typeface="Times New Roman" pitchFamily="18" charset="0"/>
              </a:rPr>
              <a:t> nodes</a:t>
            </a:r>
            <a:r>
              <a:rPr lang="en-US" dirty="0" smtClean="0"/>
              <a:t> !</a:t>
            </a:r>
          </a:p>
          <a:p>
            <a:pPr lvl="1"/>
            <a:r>
              <a:rPr lang="en-US" dirty="0" smtClean="0"/>
              <a:t> … as apposed to 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</a:rPr>
              <a:t>2,615 years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066800"/>
            <a:ext cx="9144000" cy="327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3600" dirty="0" smtClean="0">
                <a:solidFill>
                  <a:srgbClr val="FF0000"/>
                </a:solidFill>
              </a:rPr>
              <a:t>Theorem: (Tong+ 2009)</a:t>
            </a:r>
          </a:p>
          <a:p>
            <a:pPr>
              <a:defRPr/>
            </a:pPr>
            <a:r>
              <a:rPr lang="en-US" sz="3600" dirty="0" smtClean="0">
                <a:solidFill>
                  <a:srgbClr val="FF0000"/>
                </a:solidFill>
              </a:rPr>
              <a:t>(1)</a:t>
            </a:r>
          </a:p>
          <a:p>
            <a:pPr>
              <a:defRPr/>
            </a:pPr>
            <a:endParaRPr lang="en-US" sz="1000" dirty="0" smtClean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3600" dirty="0" smtClean="0">
                <a:solidFill>
                  <a:srgbClr val="FF0000"/>
                </a:solidFill>
              </a:rPr>
              <a:t>(2) Br(S) is sub-modular</a:t>
            </a:r>
          </a:p>
          <a:p>
            <a:pPr>
              <a:defRPr/>
            </a:pPr>
            <a:r>
              <a:rPr lang="en-US" sz="3600" dirty="0" smtClean="0">
                <a:solidFill>
                  <a:srgbClr val="FF0000"/>
                </a:solidFill>
              </a:rPr>
              <a:t>(3) </a:t>
            </a:r>
            <a:r>
              <a:rPr lang="en-US" sz="3600" i="1" dirty="0" err="1" smtClean="0">
                <a:solidFill>
                  <a:srgbClr val="FF0000"/>
                </a:solidFill>
              </a:rPr>
              <a:t>Netshield</a:t>
            </a:r>
            <a:r>
              <a:rPr lang="en-US" sz="3600" dirty="0" smtClean="0">
                <a:solidFill>
                  <a:srgbClr val="FF0000"/>
                </a:solidFill>
              </a:rPr>
              <a:t> is near-optimal</a:t>
            </a:r>
            <a:r>
              <a:rPr lang="en-US" sz="3600" i="1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rgbClr val="FF0000"/>
                </a:solidFill>
              </a:rPr>
              <a:t>(</a:t>
            </a:r>
            <a:r>
              <a:rPr lang="en-US" sz="3600" dirty="0" err="1" smtClean="0">
                <a:solidFill>
                  <a:srgbClr val="FF0000"/>
                </a:solidFill>
              </a:rPr>
              <a:t>wrt</a:t>
            </a:r>
            <a:r>
              <a:rPr lang="en-US" sz="3600" dirty="0" smtClean="0">
                <a:solidFill>
                  <a:srgbClr val="FF0000"/>
                </a:solidFill>
              </a:rPr>
              <a:t> max Br(</a:t>
            </a:r>
            <a:r>
              <a:rPr lang="en-US" sz="3600" i="1" dirty="0" smtClean="0">
                <a:solidFill>
                  <a:srgbClr val="FF0000"/>
                </a:solidFill>
              </a:rPr>
              <a:t>S</a:t>
            </a:r>
            <a:r>
              <a:rPr lang="en-US" sz="3600" dirty="0" smtClean="0">
                <a:solidFill>
                  <a:srgbClr val="FF0000"/>
                </a:solidFill>
              </a:rPr>
              <a:t>))</a:t>
            </a:r>
          </a:p>
          <a:p>
            <a:pPr>
              <a:defRPr/>
            </a:pPr>
            <a:r>
              <a:rPr lang="en-US" sz="3600" dirty="0" smtClean="0">
                <a:solidFill>
                  <a:srgbClr val="FF0000"/>
                </a:solidFill>
              </a:rPr>
              <a:t>(4) </a:t>
            </a:r>
            <a:r>
              <a:rPr lang="en-US" sz="3600" i="1" dirty="0" err="1" smtClean="0">
                <a:solidFill>
                  <a:srgbClr val="FF0000"/>
                </a:solidFill>
              </a:rPr>
              <a:t>Netshield</a:t>
            </a:r>
            <a:r>
              <a:rPr lang="en-US" sz="3600" dirty="0" smtClean="0">
                <a:solidFill>
                  <a:srgbClr val="FF0000"/>
                </a:solidFill>
              </a:rPr>
              <a:t> is O</a:t>
            </a:r>
            <a:r>
              <a:rPr lang="en-US" sz="3600" i="1" dirty="0" smtClean="0">
                <a:solidFill>
                  <a:srgbClr val="FF0000"/>
                </a:solidFill>
              </a:rPr>
              <a:t>(nk</a:t>
            </a:r>
            <a:r>
              <a:rPr lang="en-US" sz="3600" i="1" baseline="40000" dirty="0" smtClean="0">
                <a:solidFill>
                  <a:srgbClr val="FF0000"/>
                </a:solidFill>
              </a:rPr>
              <a:t>2</a:t>
            </a:r>
            <a:r>
              <a:rPr lang="en-US" sz="3600" i="1" dirty="0" smtClean="0">
                <a:solidFill>
                  <a:srgbClr val="FF0000"/>
                </a:solidFill>
              </a:rPr>
              <a:t>+m)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Footnote: near-optimal means Br(</a:t>
            </a:r>
            <a:r>
              <a:rPr lang="en-US" sz="2400" i="1" dirty="0" smtClean="0">
                <a:solidFill>
                  <a:schemeClr val="bg1"/>
                </a:solidFill>
              </a:rPr>
              <a:t>S </a:t>
            </a:r>
            <a:r>
              <a:rPr lang="en-US" sz="2400" i="1" baseline="50000" dirty="0" err="1" smtClean="0">
                <a:solidFill>
                  <a:schemeClr val="bg1"/>
                </a:solidFill>
              </a:rPr>
              <a:t>Netshield</a:t>
            </a:r>
            <a:r>
              <a:rPr lang="en-US" sz="2400" dirty="0" smtClean="0">
                <a:solidFill>
                  <a:schemeClr val="bg1"/>
                </a:solidFill>
              </a:rPr>
              <a:t>) &gt;= (1-1/e) Br(</a:t>
            </a:r>
            <a:r>
              <a:rPr lang="en-US" sz="2400" i="1" dirty="0" smtClean="0">
                <a:solidFill>
                  <a:schemeClr val="bg1"/>
                </a:solidFill>
              </a:rPr>
              <a:t>S </a:t>
            </a:r>
            <a:r>
              <a:rPr lang="en-US" sz="2400" i="1" baseline="50000" dirty="0" smtClean="0">
                <a:solidFill>
                  <a:schemeClr val="bg1"/>
                </a:solidFill>
              </a:rPr>
              <a:t>Opt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8" descr="dell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8800"/>
            <a:ext cx="7680326" cy="877751"/>
          </a:xfrm>
          <a:prstGeom prst="rect">
            <a:avLst/>
          </a:prstGeom>
        </p:spPr>
      </p:pic>
    </p:spTree>
  </p:cSld>
  <p:clrMapOvr>
    <a:masterClrMapping/>
  </p:clrMapOvr>
  <p:transition advTm="401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M2: Quality of </a:t>
            </a:r>
            <a:r>
              <a:rPr lang="en-US" i="1" dirty="0" err="1" smtClean="0"/>
              <a:t>Netshield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676400"/>
            <a:ext cx="5434286" cy="462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399207" y="3317260"/>
            <a:ext cx="213391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Eig</a:t>
            </a:r>
            <a:r>
              <a:rPr lang="en-US" sz="3600" b="1" dirty="0" smtClean="0"/>
              <a:t>-Drop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086600" y="5983069"/>
            <a:ext cx="44114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b="1" i="1" dirty="0" smtClean="0"/>
              <a:t>k</a:t>
            </a:r>
            <a:endParaRPr lang="en-US" sz="3600" b="1" i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781801" y="3023174"/>
            <a:ext cx="304801" cy="2534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10400" y="2971800"/>
            <a:ext cx="189346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>
                <a:solidFill>
                  <a:srgbClr val="FF0000"/>
                </a:solidFill>
              </a:rPr>
              <a:t>Netshield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6794212" y="2069814"/>
            <a:ext cx="584777" cy="457201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74333" y="1625026"/>
            <a:ext cx="189346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FF"/>
                </a:solidFill>
              </a:rPr>
              <a:t>Optimal</a:t>
            </a:r>
            <a:endParaRPr lang="en-US" sz="3200" dirty="0">
              <a:solidFill>
                <a:srgbClr val="0000FF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5981700" y="4229100"/>
            <a:ext cx="457200" cy="381000"/>
          </a:xfrm>
          <a:prstGeom prst="straightConnector1">
            <a:avLst/>
          </a:prstGeom>
          <a:ln w="28575">
            <a:solidFill>
              <a:srgbClr val="0076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10200" y="4596825"/>
            <a:ext cx="3429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7635"/>
                </a:solidFill>
              </a:rPr>
              <a:t>(1-1/e) x Optimal</a:t>
            </a:r>
            <a:endParaRPr lang="en-US" sz="3200" dirty="0">
              <a:solidFill>
                <a:srgbClr val="007635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09800" y="1981200"/>
            <a:ext cx="28194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>
            <a:off x="1600200" y="1371600"/>
            <a:ext cx="381000" cy="106680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600075" y="1600200"/>
            <a:ext cx="10663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(better)</a:t>
            </a:r>
            <a:endParaRPr lang="en-US" sz="2000" b="1" dirty="0"/>
          </a:p>
        </p:txBody>
      </p:sp>
    </p:spTree>
  </p:cSld>
  <p:clrMapOvr>
    <a:masterClrMapping/>
  </p:clrMapOvr>
  <p:transition advTm="26797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M1: Speed of </a:t>
            </a:r>
            <a:r>
              <a:rPr lang="en-US" i="1" dirty="0" err="1" smtClean="0"/>
              <a:t>Netshield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752600"/>
            <a:ext cx="5942858" cy="445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1601393" y="3275408"/>
            <a:ext cx="125354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Time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086600" y="5943600"/>
            <a:ext cx="44114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b="1" i="1" dirty="0" smtClean="0"/>
              <a:t>k</a:t>
            </a:r>
            <a:endParaRPr lang="en-US" sz="3600" b="1" i="1" dirty="0"/>
          </a:p>
        </p:txBody>
      </p:sp>
      <p:sp>
        <p:nvSpPr>
          <p:cNvPr id="8" name="Oval 7"/>
          <p:cNvSpPr/>
          <p:nvPr/>
        </p:nvSpPr>
        <p:spPr>
          <a:xfrm>
            <a:off x="2209800" y="1676400"/>
            <a:ext cx="3810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8" idx="2"/>
          </p:cNvCxnSpPr>
          <p:nvPr/>
        </p:nvCxnSpPr>
        <p:spPr>
          <a:xfrm rot="10800000">
            <a:off x="1752600" y="1752600"/>
            <a:ext cx="457200" cy="1905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400" y="1352490"/>
            <a:ext cx="181492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&gt; 10 days</a:t>
            </a:r>
            <a:endParaRPr lang="en-US" sz="2800" b="1" i="1" dirty="0"/>
          </a:p>
        </p:txBody>
      </p:sp>
      <p:sp>
        <p:nvSpPr>
          <p:cNvPr id="17" name="Oval 16"/>
          <p:cNvSpPr/>
          <p:nvPr/>
        </p:nvSpPr>
        <p:spPr>
          <a:xfrm>
            <a:off x="2209800" y="5200710"/>
            <a:ext cx="3810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 rot="10800000">
            <a:off x="1752600" y="5276910"/>
            <a:ext cx="457200" cy="1905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2400" y="4876800"/>
            <a:ext cx="204415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0.1 second</a:t>
            </a:r>
            <a:endParaRPr lang="en-US" sz="2800" b="1" i="1" dirty="0"/>
          </a:p>
        </p:txBody>
      </p:sp>
      <p:cxnSp>
        <p:nvCxnSpPr>
          <p:cNvPr id="21" name="Straight Arrow Connector 20"/>
          <p:cNvCxnSpPr/>
          <p:nvPr/>
        </p:nvCxnSpPr>
        <p:spPr>
          <a:xfrm rot="16200000" flipV="1">
            <a:off x="4724400" y="5181600"/>
            <a:ext cx="5334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16733" y="4444425"/>
            <a:ext cx="189346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err="1" smtClean="0">
                <a:solidFill>
                  <a:srgbClr val="FF0000"/>
                </a:solidFill>
              </a:rPr>
              <a:t>Netshield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486400" y="2514600"/>
            <a:ext cx="16764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705600" y="3733800"/>
            <a:ext cx="2465739" cy="1384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NIPS </a:t>
            </a:r>
          </a:p>
          <a:p>
            <a:r>
              <a:rPr lang="en-US" sz="2800" dirty="0" smtClean="0"/>
              <a:t>co-authorship </a:t>
            </a:r>
          </a:p>
          <a:p>
            <a:r>
              <a:rPr lang="en-US" sz="2800" dirty="0" smtClean="0"/>
              <a:t>Network</a:t>
            </a:r>
            <a:endParaRPr lang="en-US" sz="2800" i="1" dirty="0"/>
          </a:p>
        </p:txBody>
      </p:sp>
      <p:sp>
        <p:nvSpPr>
          <p:cNvPr id="20" name="Up Arrow 19"/>
          <p:cNvSpPr/>
          <p:nvPr/>
        </p:nvSpPr>
        <p:spPr>
          <a:xfrm>
            <a:off x="1447800" y="3048000"/>
            <a:ext cx="381000" cy="1066800"/>
          </a:xfrm>
          <a:prstGeom prst="upArrow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447675" y="3276600"/>
            <a:ext cx="10663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(better)</a:t>
            </a:r>
            <a:endParaRPr lang="en-US" sz="2000" b="1" dirty="0"/>
          </a:p>
        </p:txBody>
      </p:sp>
      <p:sp>
        <p:nvSpPr>
          <p:cNvPr id="24" name="Rectangle 23"/>
          <p:cNvSpPr/>
          <p:nvPr/>
        </p:nvSpPr>
        <p:spPr>
          <a:xfrm>
            <a:off x="3200400" y="1676400"/>
            <a:ext cx="43434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Tm="20203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of </a:t>
            </a:r>
            <a:r>
              <a:rPr lang="en-US" i="1" dirty="0" err="1" smtClean="0"/>
              <a:t>Netshield</a:t>
            </a:r>
            <a:endParaRPr lang="en-US" dirty="0"/>
          </a:p>
        </p:txBody>
      </p:sp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524000"/>
            <a:ext cx="7443810" cy="49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40660" y="3656409"/>
            <a:ext cx="125354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Time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5373469"/>
            <a:ext cx="246734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# of edges</a:t>
            </a:r>
            <a:endParaRPr lang="en-US" sz="3600" b="1" dirty="0"/>
          </a:p>
        </p:txBody>
      </p:sp>
      <p:sp>
        <p:nvSpPr>
          <p:cNvPr id="8" name="Up Arrow 7"/>
          <p:cNvSpPr/>
          <p:nvPr/>
        </p:nvSpPr>
        <p:spPr>
          <a:xfrm>
            <a:off x="914400" y="1600200"/>
            <a:ext cx="381000" cy="1066800"/>
          </a:xfrm>
          <a:prstGeom prst="upArrow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-85725" y="1828800"/>
            <a:ext cx="10663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(better)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315900" y="609600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10</a:t>
            </a:r>
            <a:r>
              <a:rPr lang="en-US" baseline="30000" dirty="0" smtClean="0"/>
              <a:t>8</a:t>
            </a:r>
            <a:endParaRPr lang="en-US" baseline="30000" dirty="0"/>
          </a:p>
        </p:txBody>
      </p:sp>
    </p:spTree>
  </p:cSld>
  <p:clrMapOvr>
    <a:masterClrMapping/>
  </p:clrMapOvr>
  <p:transition advTm="21328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A2: Network Forensics </a:t>
            </a:r>
            <a:r>
              <a:rPr lang="en-US" sz="2800" dirty="0" smtClean="0">
                <a:solidFill>
                  <a:schemeClr val="tx1"/>
                </a:solidFill>
              </a:rPr>
              <a:t>[Sun+ 2007]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8800"/>
            <a:ext cx="9144000" cy="4525963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4000" dirty="0" smtClean="0"/>
              <a:t>How to detect abnormal traffic?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3249" name="Picture 1"/>
          <p:cNvPicPr>
            <a:picLocks noChangeAspect="1" noChangeArrowheads="1"/>
          </p:cNvPicPr>
          <p:nvPr/>
        </p:nvPicPr>
        <p:blipFill>
          <a:blip r:embed="rId2"/>
          <a:srcRect t="4949" b="19796"/>
          <a:stretch>
            <a:fillRect/>
          </a:stretch>
        </p:blipFill>
        <p:spPr bwMode="auto">
          <a:xfrm>
            <a:off x="58737" y="3429000"/>
            <a:ext cx="8856663" cy="2085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2" name="Group 61"/>
          <p:cNvGrpSpPr/>
          <p:nvPr/>
        </p:nvGrpSpPr>
        <p:grpSpPr>
          <a:xfrm>
            <a:off x="6934200" y="1295400"/>
            <a:ext cx="1219200" cy="1295400"/>
            <a:chOff x="6705600" y="1143000"/>
            <a:chExt cx="1219200" cy="1295400"/>
          </a:xfrm>
        </p:grpSpPr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6705600" y="1676400"/>
              <a:ext cx="190500" cy="2286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7239000" y="2133600"/>
              <a:ext cx="190500" cy="2286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7734300" y="2209800"/>
              <a:ext cx="190500" cy="2286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7162800" y="1143000"/>
              <a:ext cx="190500" cy="2286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7734300" y="1676400"/>
              <a:ext cx="190500" cy="2286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9" idx="6"/>
              <a:endCxn id="10" idx="1"/>
            </p:cNvCxnSpPr>
            <p:nvPr/>
          </p:nvCxnSpPr>
          <p:spPr>
            <a:xfrm>
              <a:off x="7353300" y="1257300"/>
              <a:ext cx="408898" cy="452578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" idx="0"/>
              <a:endCxn id="9" idx="2"/>
            </p:cNvCxnSpPr>
            <p:nvPr/>
          </p:nvCxnSpPr>
          <p:spPr>
            <a:xfrm rot="5400000" flipH="1" flipV="1">
              <a:off x="6772275" y="1285875"/>
              <a:ext cx="419100" cy="36195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0"/>
              <a:endCxn id="9" idx="4"/>
            </p:cNvCxnSpPr>
            <p:nvPr/>
          </p:nvCxnSpPr>
          <p:spPr>
            <a:xfrm rot="16200000" flipV="1">
              <a:off x="6915150" y="1714500"/>
              <a:ext cx="762000" cy="7620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" idx="0"/>
              <a:endCxn id="10" idx="4"/>
            </p:cNvCxnSpPr>
            <p:nvPr/>
          </p:nvCxnSpPr>
          <p:spPr>
            <a:xfrm rot="5400000" flipH="1" flipV="1">
              <a:off x="7677150" y="2057400"/>
              <a:ext cx="304800" cy="1588"/>
            </a:xfrm>
            <a:prstGeom prst="line">
              <a:avLst/>
            </a:prstGeom>
            <a:ln w="28575">
              <a:solidFill>
                <a:srgbClr val="00B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0" idx="2"/>
              <a:endCxn id="7" idx="6"/>
            </p:cNvCxnSpPr>
            <p:nvPr/>
          </p:nvCxnSpPr>
          <p:spPr>
            <a:xfrm rot="10800000" flipV="1">
              <a:off x="7429500" y="1790700"/>
              <a:ext cx="304800" cy="457200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6" idx="6"/>
              <a:endCxn id="8" idx="1"/>
            </p:cNvCxnSpPr>
            <p:nvPr/>
          </p:nvCxnSpPr>
          <p:spPr>
            <a:xfrm>
              <a:off x="6896100" y="1790700"/>
              <a:ext cx="866098" cy="452578"/>
            </a:xfrm>
            <a:prstGeom prst="line">
              <a:avLst/>
            </a:prstGeom>
            <a:ln w="28575">
              <a:solidFill>
                <a:srgbClr val="00B05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7734300" y="2209800"/>
              <a:ext cx="190500" cy="2286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57200" y="1280755"/>
            <a:ext cx="1524000" cy="1295400"/>
            <a:chOff x="1371600" y="1143000"/>
            <a:chExt cx="1524000" cy="129540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2438400" y="1143000"/>
              <a:ext cx="190500" cy="228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371600" y="1828800"/>
              <a:ext cx="190500" cy="228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019300" y="2209800"/>
              <a:ext cx="190500" cy="228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447800" y="1143000"/>
              <a:ext cx="190500" cy="228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2019300" y="1676400"/>
              <a:ext cx="190500" cy="228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>
              <a:stCxn id="26" idx="5"/>
              <a:endCxn id="27" idx="1"/>
            </p:cNvCxnSpPr>
            <p:nvPr/>
          </p:nvCxnSpPr>
          <p:spPr>
            <a:xfrm rot="16200000" flipH="1">
              <a:off x="1642922" y="1305602"/>
              <a:ext cx="371756" cy="436796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7" idx="7"/>
              <a:endCxn id="23" idx="3"/>
            </p:cNvCxnSpPr>
            <p:nvPr/>
          </p:nvCxnSpPr>
          <p:spPr>
            <a:xfrm rot="5400000" flipH="1" flipV="1">
              <a:off x="2138222" y="1381802"/>
              <a:ext cx="371756" cy="284396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5" idx="0"/>
              <a:endCxn id="27" idx="4"/>
            </p:cNvCxnSpPr>
            <p:nvPr/>
          </p:nvCxnSpPr>
          <p:spPr>
            <a:xfrm rot="5400000" flipH="1" flipV="1">
              <a:off x="1962150" y="2057400"/>
              <a:ext cx="304800" cy="1588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7" idx="2"/>
              <a:endCxn id="24" idx="6"/>
            </p:cNvCxnSpPr>
            <p:nvPr/>
          </p:nvCxnSpPr>
          <p:spPr>
            <a:xfrm rot="10800000" flipV="1">
              <a:off x="1562100" y="1790700"/>
              <a:ext cx="457200" cy="15240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2019300" y="2209800"/>
              <a:ext cx="190500" cy="228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2705100" y="1752600"/>
              <a:ext cx="190500" cy="228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27" idx="6"/>
              <a:endCxn id="39" idx="2"/>
            </p:cNvCxnSpPr>
            <p:nvPr/>
          </p:nvCxnSpPr>
          <p:spPr>
            <a:xfrm>
              <a:off x="2209800" y="1790700"/>
              <a:ext cx="495300" cy="7620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228600" y="2600980"/>
            <a:ext cx="2383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Port scanning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797614" y="1295400"/>
            <a:ext cx="1524000" cy="1295400"/>
            <a:chOff x="1371600" y="1143000"/>
            <a:chExt cx="1524000" cy="1295400"/>
          </a:xfrm>
        </p:grpSpPr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2438400" y="1143000"/>
              <a:ext cx="190500" cy="228600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371600" y="1828800"/>
              <a:ext cx="190500" cy="228600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2019300" y="2209800"/>
              <a:ext cx="190500" cy="228600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447800" y="1143000"/>
              <a:ext cx="190500" cy="228600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2019300" y="1676400"/>
              <a:ext cx="190500" cy="228600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>
              <a:stCxn id="51" idx="5"/>
              <a:endCxn id="52" idx="1"/>
            </p:cNvCxnSpPr>
            <p:nvPr/>
          </p:nvCxnSpPr>
          <p:spPr>
            <a:xfrm rot="16200000" flipH="1">
              <a:off x="1642922" y="1305602"/>
              <a:ext cx="371756" cy="436796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52" idx="7"/>
              <a:endCxn id="48" idx="3"/>
            </p:cNvCxnSpPr>
            <p:nvPr/>
          </p:nvCxnSpPr>
          <p:spPr>
            <a:xfrm rot="5400000" flipH="1" flipV="1">
              <a:off x="2138222" y="1381802"/>
              <a:ext cx="371756" cy="284396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0" idx="0"/>
              <a:endCxn id="52" idx="4"/>
            </p:cNvCxnSpPr>
            <p:nvPr/>
          </p:nvCxnSpPr>
          <p:spPr>
            <a:xfrm rot="5400000" flipH="1" flipV="1">
              <a:off x="1962150" y="2057400"/>
              <a:ext cx="304800" cy="1588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52" idx="2"/>
              <a:endCxn id="49" idx="6"/>
            </p:cNvCxnSpPr>
            <p:nvPr/>
          </p:nvCxnSpPr>
          <p:spPr>
            <a:xfrm rot="10800000" flipV="1">
              <a:off x="1562100" y="1790700"/>
              <a:ext cx="457200" cy="152400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2019300" y="2209800"/>
              <a:ext cx="190500" cy="228600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2705100" y="1752600"/>
              <a:ext cx="190500" cy="228600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stCxn id="52" idx="6"/>
              <a:endCxn id="58" idx="2"/>
            </p:cNvCxnSpPr>
            <p:nvPr/>
          </p:nvCxnSpPr>
          <p:spPr>
            <a:xfrm>
              <a:off x="2209800" y="1790700"/>
              <a:ext cx="495300" cy="76200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2971800" y="2600980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</a:rPr>
              <a:t>DDoS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324600" y="2590800"/>
            <a:ext cx="2417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Normal Traffic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696200" y="5467290"/>
            <a:ext cx="1363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IP Source</a:t>
            </a:r>
            <a:endParaRPr lang="en-US" sz="20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5943600" y="3124200"/>
            <a:ext cx="1888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IP Destination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1746181" y="5467290"/>
            <a:ext cx="1363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IP Source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6200" y="3124200"/>
            <a:ext cx="1888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IP Destination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5089430" y="5467290"/>
            <a:ext cx="777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Time</a:t>
            </a:r>
            <a:endParaRPr lang="en-US" sz="20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2895600" y="3124200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Recon. Error</a:t>
            </a:r>
            <a:endParaRPr lang="en-US" sz="2000" b="1" dirty="0"/>
          </a:p>
        </p:txBody>
      </p:sp>
    </p:spTree>
  </p:cSld>
  <p:clrMapOvr>
    <a:masterClrMapping/>
  </p:clrMapOvr>
  <p:transition advTm="12312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33350" y="1133475"/>
            <a:ext cx="8875713" cy="5724525"/>
            <a:chOff x="133350" y="1133475"/>
            <a:chExt cx="8875713" cy="5724525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3350" y="1133475"/>
              <a:ext cx="8875713" cy="5724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Rectangle 25"/>
            <p:cNvSpPr/>
            <p:nvPr/>
          </p:nvSpPr>
          <p:spPr bwMode="auto">
            <a:xfrm>
              <a:off x="1676400" y="2057399"/>
              <a:ext cx="3429000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CePS</a:t>
              </a:r>
              <a:r>
                <a:rPr lang="en-US" sz="2800" dirty="0">
                  <a:solidFill>
                    <a:schemeClr val="bg1"/>
                  </a:solidFill>
                </a:rPr>
                <a:t>, </a:t>
              </a:r>
              <a:r>
                <a:rPr lang="en-US" sz="2800" dirty="0" err="1" smtClean="0">
                  <a:solidFill>
                    <a:schemeClr val="bg1"/>
                  </a:solidFill>
                </a:rPr>
                <a:t>iPoG</a:t>
              </a:r>
              <a:r>
                <a:rPr lang="en-US" sz="2800" dirty="0" smtClean="0">
                  <a:solidFill>
                    <a:schemeClr val="bg1"/>
                  </a:solidFill>
                </a:rPr>
                <a:t>, Basset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>
                <a:lnSpc>
                  <a:spcPts val="20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       </a:t>
              </a:r>
              <a:r>
                <a:rPr lang="en-US" sz="2000" dirty="0">
                  <a:solidFill>
                    <a:schemeClr val="bg1"/>
                  </a:solidFill>
                </a:rPr>
                <a:t>(KDD06, </a:t>
              </a:r>
              <a:r>
                <a:rPr lang="en-US" sz="2000" dirty="0" smtClean="0">
                  <a:solidFill>
                    <a:schemeClr val="bg1"/>
                  </a:solidFill>
                </a:rPr>
                <a:t>ICDM08, CIKM09)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Oval 26"/>
            <p:cNvSpPr>
              <a:spLocks/>
            </p:cNvSpPr>
            <p:nvPr/>
          </p:nvSpPr>
          <p:spPr bwMode="auto">
            <a:xfrm>
              <a:off x="1325879" y="2255836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Q1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676400" y="3246120"/>
              <a:ext cx="3429000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FastProx</a:t>
              </a:r>
              <a:r>
                <a:rPr lang="en-US" sz="2800" dirty="0">
                  <a:solidFill>
                    <a:schemeClr val="bg1"/>
                  </a:solidFill>
                </a:rPr>
                <a:t>  </a:t>
              </a:r>
              <a:r>
                <a:rPr lang="en-US" sz="2000" dirty="0">
                  <a:solidFill>
                    <a:schemeClr val="bg1"/>
                  </a:solidFill>
                </a:rPr>
                <a:t>(ICDM06, 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    KAIS07, KDD07 b,  ICDM08)</a:t>
              </a: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9" name="Oval 28"/>
            <p:cNvSpPr>
              <a:spLocks/>
            </p:cNvSpPr>
            <p:nvPr/>
          </p:nvSpPr>
          <p:spPr>
            <a:xfrm>
              <a:off x="1325879" y="34290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Q3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532438" y="2057400"/>
              <a:ext cx="3290887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pTrack</a:t>
              </a:r>
              <a:r>
                <a:rPr lang="en-US" sz="2800" dirty="0">
                  <a:solidFill>
                    <a:schemeClr val="bg1"/>
                  </a:solidFill>
                </a:rPr>
                <a:t>/</a:t>
              </a:r>
              <a:r>
                <a:rPr lang="en-US" sz="2800" dirty="0" err="1">
                  <a:solidFill>
                    <a:schemeClr val="bg1"/>
                  </a:solidFill>
                </a:rPr>
                <a:t>cTrack</a:t>
              </a:r>
              <a:r>
                <a:rPr lang="en-US" sz="2800" dirty="0">
                  <a:solidFill>
                    <a:schemeClr val="bg1"/>
                  </a:solidFill>
                </a:rPr>
                <a:t>  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(SDM08,  SAM08)</a:t>
              </a: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>
              <a:spLocks/>
            </p:cNvSpPr>
            <p:nvPr/>
          </p:nvSpPr>
          <p:spPr>
            <a:xfrm>
              <a:off x="5257800" y="2258568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532438" y="3246120"/>
              <a:ext cx="3290887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FastProx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algn="ctr">
                <a:lnSpc>
                  <a:spcPts val="2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(SDM08, SAM08)</a:t>
              </a:r>
            </a:p>
          </p:txBody>
        </p:sp>
        <p:sp>
          <p:nvSpPr>
            <p:cNvPr id="33" name="Oval 32"/>
            <p:cNvSpPr>
              <a:spLocks/>
            </p:cNvSpPr>
            <p:nvPr/>
          </p:nvSpPr>
          <p:spPr>
            <a:xfrm>
              <a:off x="5260975" y="34290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Q3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1676400" y="4495799"/>
              <a:ext cx="3429000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NetShield</a:t>
              </a:r>
              <a:endParaRPr lang="en-US" sz="2400" dirty="0" smtClean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(Submitted)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 bwMode="auto">
            <a:xfrm>
              <a:off x="1325880" y="4694237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M</a:t>
              </a:r>
              <a:r>
                <a:rPr lang="en-US" sz="2800" dirty="0" smtClean="0">
                  <a:solidFill>
                    <a:schemeClr val="bg1"/>
                  </a:solidFill>
                </a:rPr>
                <a:t>1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676400" y="5684520"/>
              <a:ext cx="3429000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Colibri</a:t>
              </a:r>
              <a:r>
                <a:rPr lang="en-US" sz="2800" dirty="0" smtClean="0">
                  <a:solidFill>
                    <a:schemeClr val="bg1"/>
                  </a:solidFill>
                </a:rPr>
                <a:t>-S</a:t>
              </a:r>
            </a:p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</a:rPr>
                <a:t>(KDD08)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325880" y="58674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532438" y="4495800"/>
              <a:ext cx="3290887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T3/MT3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(CIKM08)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5257800" y="4696968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M3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532438" y="5684520"/>
              <a:ext cx="3290887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Colibri</a:t>
              </a:r>
              <a:r>
                <a:rPr lang="en-US" sz="2800" dirty="0" smtClean="0">
                  <a:solidFill>
                    <a:schemeClr val="bg1"/>
                  </a:solidFill>
                </a:rPr>
                <a:t>-D</a:t>
              </a:r>
            </a:p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</a:rPr>
                <a:t>(KDD08)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5260975" y="58674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3962400" cy="1143000"/>
          </a:xfrm>
        </p:spPr>
        <p:txBody>
          <a:bodyPr/>
          <a:lstStyle/>
          <a:p>
            <a:pPr algn="l"/>
            <a:r>
              <a:rPr lang="en-US" dirty="0" smtClean="0"/>
              <a:t>Thesis Overview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71600" y="5715000"/>
            <a:ext cx="3733800" cy="1066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257800" y="5715000"/>
            <a:ext cx="3581400" cy="1066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advTm="79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Motivation </a:t>
            </a:r>
            <a:r>
              <a:rPr lang="en-US" sz="2800" dirty="0" smtClean="0">
                <a:solidFill>
                  <a:schemeClr val="tx1"/>
                </a:solidFill>
              </a:rPr>
              <a:t>[Tong+ KDD 08 b]</a:t>
            </a:r>
            <a:endParaRPr lang="en-US" sz="5400" dirty="0" smtClean="0">
              <a:solidFill>
                <a:schemeClr val="tx1"/>
              </a:solidFill>
            </a:endParaRP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839200" cy="4495800"/>
          </a:xfrm>
        </p:spPr>
        <p:txBody>
          <a:bodyPr/>
          <a:lstStyle/>
          <a:p>
            <a:r>
              <a:rPr lang="en-US" dirty="0" smtClean="0"/>
              <a:t>Q: How to find patterns from a large graph?</a:t>
            </a:r>
          </a:p>
          <a:p>
            <a:pPr lvl="1"/>
            <a:r>
              <a:rPr lang="en-US" dirty="0" smtClean="0"/>
              <a:t>e.g., communities, anomalies, etc.</a:t>
            </a:r>
          </a:p>
          <a:p>
            <a:r>
              <a:rPr lang="en-US" dirty="0" smtClean="0"/>
              <a:t>A: Low-Rank Approximation (LRA) for adjacency matrix of the graph.</a:t>
            </a:r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1219200" y="3962400"/>
            <a:ext cx="1295400" cy="2667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800" b="1" dirty="0">
                <a:solidFill>
                  <a:schemeClr val="tx1"/>
                </a:solidFill>
              </a:rPr>
              <a:t>   </a:t>
            </a:r>
            <a:r>
              <a:rPr lang="en-US" sz="4800" b="1" i="1" dirty="0">
                <a:solidFill>
                  <a:schemeClr val="tx1"/>
                </a:solidFill>
              </a:rPr>
              <a:t>A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0" y="3962400"/>
            <a:ext cx="609600" cy="2667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i="1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3962400"/>
            <a:ext cx="533400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3200" b="1" i="1" dirty="0">
                <a:solidFill>
                  <a:schemeClr val="tx1"/>
                </a:solidFill>
              </a:rPr>
              <a:t>M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4600" y="3962400"/>
            <a:ext cx="1371600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b="1" i="1" dirty="0">
                <a:solidFill>
                  <a:schemeClr val="tx1"/>
                </a:solidFill>
              </a:rPr>
              <a:t>R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52232" name="TextBox 9"/>
          <p:cNvSpPr txBox="1">
            <a:spLocks noChangeArrowheads="1"/>
          </p:cNvSpPr>
          <p:nvPr/>
        </p:nvSpPr>
        <p:spPr bwMode="auto">
          <a:xfrm>
            <a:off x="4495800" y="3886200"/>
            <a:ext cx="762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/>
              <a:t>X</a:t>
            </a:r>
            <a:endParaRPr lang="en-US" sz="1600"/>
          </a:p>
        </p:txBody>
      </p:sp>
      <p:sp>
        <p:nvSpPr>
          <p:cNvPr id="52233" name="TextBox 10"/>
          <p:cNvSpPr txBox="1">
            <a:spLocks noChangeArrowheads="1"/>
          </p:cNvSpPr>
          <p:nvPr/>
        </p:nvSpPr>
        <p:spPr bwMode="auto">
          <a:xfrm>
            <a:off x="5715000" y="3886200"/>
            <a:ext cx="762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/>
              <a:t>X</a:t>
            </a:r>
            <a:endParaRPr lang="en-US" sz="1600"/>
          </a:p>
        </p:txBody>
      </p:sp>
      <p:grpSp>
        <p:nvGrpSpPr>
          <p:cNvPr id="52234" name="Group 12"/>
          <p:cNvGrpSpPr>
            <a:grpSpLocks/>
          </p:cNvGrpSpPr>
          <p:nvPr/>
        </p:nvGrpSpPr>
        <p:grpSpPr bwMode="auto">
          <a:xfrm>
            <a:off x="2819400" y="4495800"/>
            <a:ext cx="762000" cy="1906588"/>
            <a:chOff x="2819400" y="4495800"/>
            <a:chExt cx="762000" cy="1906726"/>
          </a:xfrm>
        </p:grpSpPr>
        <p:sp>
          <p:nvSpPr>
            <p:cNvPr id="52236" name="TextBox 5"/>
            <p:cNvSpPr txBox="1">
              <a:spLocks noChangeArrowheads="1"/>
            </p:cNvSpPr>
            <p:nvPr/>
          </p:nvSpPr>
          <p:spPr bwMode="auto">
            <a:xfrm>
              <a:off x="2819400" y="4648200"/>
              <a:ext cx="762000" cy="1754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7200"/>
                <a:t>~</a:t>
              </a:r>
            </a:p>
            <a:p>
              <a:endParaRPr lang="en-US" sz="3600"/>
            </a:p>
          </p:txBody>
        </p:sp>
        <p:sp>
          <p:nvSpPr>
            <p:cNvPr id="52237" name="TextBox 5"/>
            <p:cNvSpPr txBox="1">
              <a:spLocks noChangeArrowheads="1"/>
            </p:cNvSpPr>
            <p:nvPr/>
          </p:nvSpPr>
          <p:spPr bwMode="auto">
            <a:xfrm>
              <a:off x="2819400" y="4495800"/>
              <a:ext cx="762000" cy="1754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7200"/>
                <a:t>~</a:t>
              </a:r>
            </a:p>
            <a:p>
              <a:endParaRPr lang="en-US" sz="3600"/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B22C77-42AE-4F24-8345-3F18F2E987F6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</p:cSld>
  <p:clrMapOvr>
    <a:masterClrMapping/>
  </p:clrMapOvr>
  <p:transition advTm="30516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Table 83"/>
          <p:cNvGraphicFramePr>
            <a:graphicFrameLocks noGrp="1"/>
          </p:cNvGraphicFramePr>
          <p:nvPr/>
        </p:nvGraphicFramePr>
        <p:xfrm>
          <a:off x="3886200" y="2205038"/>
          <a:ext cx="3505200" cy="3474720"/>
        </p:xfrm>
        <a:graphic>
          <a:graphicData uri="http://schemas.openxmlformats.org/drawingml/2006/table">
            <a:tbl>
              <a:tblPr/>
              <a:tblGrid>
                <a:gridCol w="876300"/>
                <a:gridCol w="876300"/>
                <a:gridCol w="876300"/>
                <a:gridCol w="8763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47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US" sz="4000" smtClean="0">
                <a:solidFill>
                  <a:srgbClr val="C00000"/>
                </a:solidFill>
              </a:rPr>
              <a:t>LRA for Graph Mining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1722438" y="2128838"/>
            <a:ext cx="1036637" cy="3352800"/>
          </a:xfrm>
          <a:prstGeom prst="rect">
            <a:avLst/>
          </a:prstGeom>
          <a:noFill/>
          <a:ln>
            <a:solidFill>
              <a:srgbClr val="FF9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b="1"/>
          </a:p>
        </p:txBody>
      </p:sp>
      <p:sp>
        <p:nvSpPr>
          <p:cNvPr id="46" name="Rectangle 45"/>
          <p:cNvSpPr/>
          <p:nvPr/>
        </p:nvSpPr>
        <p:spPr bwMode="auto">
          <a:xfrm>
            <a:off x="381000" y="2128838"/>
            <a:ext cx="1036638" cy="3352800"/>
          </a:xfrm>
          <a:prstGeom prst="rect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b="1"/>
          </a:p>
        </p:txBody>
      </p:sp>
      <p:sp>
        <p:nvSpPr>
          <p:cNvPr id="6" name="Oval 5"/>
          <p:cNvSpPr/>
          <p:nvPr/>
        </p:nvSpPr>
        <p:spPr bwMode="auto">
          <a:xfrm>
            <a:off x="685800" y="2311400"/>
            <a:ext cx="609600" cy="427038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b="1" dirty="0"/>
              <a:t>John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846263" y="3225800"/>
            <a:ext cx="857250" cy="366713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b="1" dirty="0"/>
              <a:t>KDD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685800" y="2860675"/>
            <a:ext cx="609600" cy="427038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b="1" dirty="0"/>
              <a:t>Tom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685800" y="3348038"/>
            <a:ext cx="609600" cy="42703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b="1" dirty="0"/>
              <a:t>Bob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685800" y="3897313"/>
            <a:ext cx="609600" cy="4254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b="1" dirty="0"/>
              <a:t>Carl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685800" y="4445000"/>
            <a:ext cx="609600" cy="427038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b="1" dirty="0"/>
              <a:t>Van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685800" y="4932363"/>
            <a:ext cx="609600" cy="42703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b="1" dirty="0"/>
              <a:t>Roy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846263" y="4811713"/>
            <a:ext cx="854075" cy="365125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b="1" dirty="0"/>
              <a:t>RECOMB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846263" y="4140200"/>
            <a:ext cx="857250" cy="366713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b="1" dirty="0"/>
              <a:t>ISMB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844675" y="2555875"/>
            <a:ext cx="855663" cy="365125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b="1" dirty="0"/>
              <a:t>ICDM</a:t>
            </a:r>
          </a:p>
        </p:txBody>
      </p:sp>
      <p:cxnSp>
        <p:nvCxnSpPr>
          <p:cNvPr id="18" name="Straight Connector 17"/>
          <p:cNvCxnSpPr>
            <a:stCxn id="6" idx="6"/>
            <a:endCxn id="16" idx="1"/>
          </p:cNvCxnSpPr>
          <p:nvPr/>
        </p:nvCxnSpPr>
        <p:spPr bwMode="auto">
          <a:xfrm>
            <a:off x="1295400" y="2525713"/>
            <a:ext cx="549275" cy="212725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6"/>
            <a:endCxn id="16" idx="1"/>
          </p:cNvCxnSpPr>
          <p:nvPr/>
        </p:nvCxnSpPr>
        <p:spPr bwMode="auto">
          <a:xfrm flipV="1">
            <a:off x="1295400" y="2738438"/>
            <a:ext cx="549275" cy="334962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6"/>
            <a:endCxn id="7" idx="1"/>
          </p:cNvCxnSpPr>
          <p:nvPr/>
        </p:nvCxnSpPr>
        <p:spPr bwMode="auto">
          <a:xfrm>
            <a:off x="1295400" y="3073400"/>
            <a:ext cx="550863" cy="334963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6"/>
            <a:endCxn id="7" idx="1"/>
          </p:cNvCxnSpPr>
          <p:nvPr/>
        </p:nvCxnSpPr>
        <p:spPr bwMode="auto">
          <a:xfrm flipV="1">
            <a:off x="1295400" y="3408363"/>
            <a:ext cx="550863" cy="152400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6"/>
            <a:endCxn id="16" idx="1"/>
          </p:cNvCxnSpPr>
          <p:nvPr/>
        </p:nvCxnSpPr>
        <p:spPr bwMode="auto">
          <a:xfrm flipV="1">
            <a:off x="1295400" y="2738438"/>
            <a:ext cx="549275" cy="822325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6" idx="6"/>
            <a:endCxn id="7" idx="1"/>
          </p:cNvCxnSpPr>
          <p:nvPr/>
        </p:nvCxnSpPr>
        <p:spPr bwMode="auto">
          <a:xfrm>
            <a:off x="1295400" y="2525713"/>
            <a:ext cx="550863" cy="882650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" idx="6"/>
            <a:endCxn id="14" idx="1"/>
          </p:cNvCxnSpPr>
          <p:nvPr/>
        </p:nvCxnSpPr>
        <p:spPr bwMode="auto">
          <a:xfrm>
            <a:off x="1295400" y="4110038"/>
            <a:ext cx="550863" cy="884237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0" idx="6"/>
            <a:endCxn id="15" idx="1"/>
          </p:cNvCxnSpPr>
          <p:nvPr/>
        </p:nvCxnSpPr>
        <p:spPr bwMode="auto">
          <a:xfrm>
            <a:off x="1295400" y="4110038"/>
            <a:ext cx="550863" cy="212725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5" idx="1"/>
            <a:endCxn id="11" idx="6"/>
          </p:cNvCxnSpPr>
          <p:nvPr/>
        </p:nvCxnSpPr>
        <p:spPr bwMode="auto">
          <a:xfrm rot="10800000" flipV="1">
            <a:off x="1295400" y="4322763"/>
            <a:ext cx="550863" cy="336550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5" idx="1"/>
            <a:endCxn id="12" idx="6"/>
          </p:cNvCxnSpPr>
          <p:nvPr/>
        </p:nvCxnSpPr>
        <p:spPr bwMode="auto">
          <a:xfrm rot="10800000" flipV="1">
            <a:off x="1295400" y="4322763"/>
            <a:ext cx="550863" cy="823912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4" idx="1"/>
            <a:endCxn id="11" idx="6"/>
          </p:cNvCxnSpPr>
          <p:nvPr/>
        </p:nvCxnSpPr>
        <p:spPr bwMode="auto">
          <a:xfrm rot="10800000">
            <a:off x="1295400" y="4659313"/>
            <a:ext cx="550863" cy="334962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4" idx="1"/>
            <a:endCxn id="12" idx="6"/>
          </p:cNvCxnSpPr>
          <p:nvPr/>
        </p:nvCxnSpPr>
        <p:spPr bwMode="auto">
          <a:xfrm rot="10800000" flipV="1">
            <a:off x="1295400" y="4994275"/>
            <a:ext cx="550863" cy="152400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0" idx="6"/>
            <a:endCxn id="7" idx="1"/>
          </p:cNvCxnSpPr>
          <p:nvPr/>
        </p:nvCxnSpPr>
        <p:spPr bwMode="auto">
          <a:xfrm flipV="1">
            <a:off x="1295400" y="3408363"/>
            <a:ext cx="550863" cy="701675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97" name="TextBox 47"/>
          <p:cNvSpPr txBox="1">
            <a:spLocks noChangeArrowheads="1"/>
          </p:cNvSpPr>
          <p:nvPr/>
        </p:nvSpPr>
        <p:spPr bwMode="auto">
          <a:xfrm>
            <a:off x="304800" y="5786438"/>
            <a:ext cx="11922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>
                <a:solidFill>
                  <a:srgbClr val="0000FF"/>
                </a:solidFill>
              </a:rPr>
              <a:t>Author</a:t>
            </a:r>
          </a:p>
        </p:txBody>
      </p:sp>
      <p:sp>
        <p:nvSpPr>
          <p:cNvPr id="18498" name="TextBox 48"/>
          <p:cNvSpPr txBox="1">
            <a:spLocks noChangeArrowheads="1"/>
          </p:cNvSpPr>
          <p:nvPr/>
        </p:nvSpPr>
        <p:spPr bwMode="auto">
          <a:xfrm>
            <a:off x="1524000" y="5786438"/>
            <a:ext cx="1879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>
                <a:solidFill>
                  <a:srgbClr val="FF9900"/>
                </a:solidFill>
              </a:rPr>
              <a:t>Conference</a:t>
            </a:r>
          </a:p>
        </p:txBody>
      </p:sp>
      <p:sp>
        <p:nvSpPr>
          <p:cNvPr id="18499" name="Rectangle 86"/>
          <p:cNvSpPr>
            <a:spLocks noChangeArrowheads="1"/>
          </p:cNvSpPr>
          <p:nvPr/>
        </p:nvSpPr>
        <p:spPr bwMode="auto">
          <a:xfrm>
            <a:off x="4114800" y="5786438"/>
            <a:ext cx="32083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Adjacency matrix: </a:t>
            </a:r>
            <a:r>
              <a:rPr lang="en-US" sz="2400" b="1" i="1" dirty="0"/>
              <a:t>A</a:t>
            </a:r>
          </a:p>
        </p:txBody>
      </p:sp>
      <p:sp>
        <p:nvSpPr>
          <p:cNvPr id="100" name="Right Arrow 99"/>
          <p:cNvSpPr/>
          <p:nvPr/>
        </p:nvSpPr>
        <p:spPr>
          <a:xfrm>
            <a:off x="2895600" y="3576638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339" name="Slide Number Placeholder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4B4755-1882-430F-B95E-E66AD0962CE7}" type="slidenum">
              <a:rPr lang="en-US" smtClean="0"/>
              <a:pPr>
                <a:defRPr/>
              </a:pPr>
              <a:t>72</a:t>
            </a:fld>
            <a:endParaRPr lang="en-US" smtClean="0"/>
          </a:p>
        </p:txBody>
      </p:sp>
      <p:cxnSp>
        <p:nvCxnSpPr>
          <p:cNvPr id="86" name="Straight Arrow Connector 85"/>
          <p:cNvCxnSpPr/>
          <p:nvPr/>
        </p:nvCxnSpPr>
        <p:spPr>
          <a:xfrm rot="5400000">
            <a:off x="6096001" y="3956050"/>
            <a:ext cx="3505200" cy="3175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rot="10800000" flipV="1">
            <a:off x="3886200" y="1981200"/>
            <a:ext cx="3505200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06" name="TextBox 100"/>
          <p:cNvSpPr txBox="1">
            <a:spLocks noChangeArrowheads="1"/>
          </p:cNvSpPr>
          <p:nvPr/>
        </p:nvSpPr>
        <p:spPr bwMode="auto">
          <a:xfrm>
            <a:off x="4724400" y="1447800"/>
            <a:ext cx="21637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CC6600"/>
                </a:solidFill>
              </a:rPr>
              <a:t>Conference</a:t>
            </a:r>
          </a:p>
        </p:txBody>
      </p:sp>
      <p:sp>
        <p:nvSpPr>
          <p:cNvPr id="18507" name="TextBox 47"/>
          <p:cNvSpPr txBox="1">
            <a:spLocks noChangeArrowheads="1"/>
          </p:cNvSpPr>
          <p:nvPr/>
        </p:nvSpPr>
        <p:spPr bwMode="auto">
          <a:xfrm rot="5400000">
            <a:off x="7783513" y="3744913"/>
            <a:ext cx="11922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>
                <a:solidFill>
                  <a:srgbClr val="0000FF"/>
                </a:solidFill>
              </a:rPr>
              <a:t>Author</a:t>
            </a:r>
          </a:p>
        </p:txBody>
      </p:sp>
    </p:spTree>
  </p:cSld>
  <p:clrMapOvr>
    <a:masterClrMapping/>
  </p:clrMapOvr>
  <p:transition advTm="13407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US" sz="4000" smtClean="0">
                <a:solidFill>
                  <a:srgbClr val="C00000"/>
                </a:solidFill>
              </a:rPr>
              <a:t>LRA for Graph Mining: Communities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1722438" y="1524000"/>
            <a:ext cx="1036637" cy="3352800"/>
          </a:xfrm>
          <a:prstGeom prst="rect">
            <a:avLst/>
          </a:prstGeom>
          <a:noFill/>
          <a:ln>
            <a:solidFill>
              <a:srgbClr val="FF9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b="1"/>
          </a:p>
        </p:txBody>
      </p:sp>
      <p:sp>
        <p:nvSpPr>
          <p:cNvPr id="46" name="Rectangle 45"/>
          <p:cNvSpPr/>
          <p:nvPr/>
        </p:nvSpPr>
        <p:spPr bwMode="auto">
          <a:xfrm>
            <a:off x="381000" y="1524000"/>
            <a:ext cx="1036638" cy="3352800"/>
          </a:xfrm>
          <a:prstGeom prst="rect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b="1"/>
          </a:p>
        </p:txBody>
      </p:sp>
      <p:sp>
        <p:nvSpPr>
          <p:cNvPr id="6" name="Oval 5"/>
          <p:cNvSpPr/>
          <p:nvPr/>
        </p:nvSpPr>
        <p:spPr bwMode="auto">
          <a:xfrm>
            <a:off x="685800" y="1706563"/>
            <a:ext cx="609600" cy="42703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b="1" dirty="0"/>
              <a:t>John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846263" y="2620963"/>
            <a:ext cx="857250" cy="366712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b="1" dirty="0"/>
              <a:t>KDD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685800" y="2255838"/>
            <a:ext cx="609600" cy="42703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b="1" dirty="0"/>
              <a:t>Tom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685800" y="2743200"/>
            <a:ext cx="609600" cy="427038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b="1" dirty="0"/>
              <a:t>Bob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685800" y="3292475"/>
            <a:ext cx="609600" cy="42545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b="1" dirty="0"/>
              <a:t>Carl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685800" y="3840163"/>
            <a:ext cx="609600" cy="42703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b="1" dirty="0"/>
              <a:t>Van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685800" y="4327525"/>
            <a:ext cx="609600" cy="427038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b="1" dirty="0"/>
              <a:t>Roy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846263" y="4206875"/>
            <a:ext cx="854075" cy="365125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b="1" dirty="0"/>
              <a:t>RECOMB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846263" y="3535363"/>
            <a:ext cx="857250" cy="366712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b="1" dirty="0"/>
              <a:t>ISMB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844675" y="1951038"/>
            <a:ext cx="855663" cy="365125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b="1" dirty="0"/>
              <a:t>ICDM</a:t>
            </a:r>
          </a:p>
        </p:txBody>
      </p:sp>
      <p:cxnSp>
        <p:nvCxnSpPr>
          <p:cNvPr id="18" name="Straight Connector 17"/>
          <p:cNvCxnSpPr>
            <a:stCxn id="6" idx="6"/>
            <a:endCxn id="16" idx="1"/>
          </p:cNvCxnSpPr>
          <p:nvPr/>
        </p:nvCxnSpPr>
        <p:spPr bwMode="auto">
          <a:xfrm>
            <a:off x="1295400" y="1920875"/>
            <a:ext cx="549275" cy="212725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8" idx="6"/>
            <a:endCxn id="16" idx="1"/>
          </p:cNvCxnSpPr>
          <p:nvPr/>
        </p:nvCxnSpPr>
        <p:spPr bwMode="auto">
          <a:xfrm flipV="1">
            <a:off x="1295400" y="2133600"/>
            <a:ext cx="549275" cy="334963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6"/>
            <a:endCxn id="7" idx="1"/>
          </p:cNvCxnSpPr>
          <p:nvPr/>
        </p:nvCxnSpPr>
        <p:spPr bwMode="auto">
          <a:xfrm>
            <a:off x="1295400" y="2468563"/>
            <a:ext cx="550863" cy="334962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6"/>
            <a:endCxn id="7" idx="1"/>
          </p:cNvCxnSpPr>
          <p:nvPr/>
        </p:nvCxnSpPr>
        <p:spPr bwMode="auto">
          <a:xfrm flipV="1">
            <a:off x="1295400" y="2803525"/>
            <a:ext cx="550863" cy="152400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9" idx="6"/>
            <a:endCxn id="16" idx="1"/>
          </p:cNvCxnSpPr>
          <p:nvPr/>
        </p:nvCxnSpPr>
        <p:spPr bwMode="auto">
          <a:xfrm flipV="1">
            <a:off x="1295400" y="2133600"/>
            <a:ext cx="549275" cy="822325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6" idx="6"/>
            <a:endCxn id="7" idx="1"/>
          </p:cNvCxnSpPr>
          <p:nvPr/>
        </p:nvCxnSpPr>
        <p:spPr bwMode="auto">
          <a:xfrm>
            <a:off x="1295400" y="1920875"/>
            <a:ext cx="550863" cy="882650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" idx="6"/>
            <a:endCxn id="14" idx="1"/>
          </p:cNvCxnSpPr>
          <p:nvPr/>
        </p:nvCxnSpPr>
        <p:spPr bwMode="auto">
          <a:xfrm>
            <a:off x="1295400" y="3505200"/>
            <a:ext cx="550863" cy="884238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0" idx="6"/>
            <a:endCxn id="15" idx="1"/>
          </p:cNvCxnSpPr>
          <p:nvPr/>
        </p:nvCxnSpPr>
        <p:spPr bwMode="auto">
          <a:xfrm>
            <a:off x="1295400" y="3505200"/>
            <a:ext cx="550863" cy="212725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5" idx="1"/>
            <a:endCxn id="11" idx="6"/>
          </p:cNvCxnSpPr>
          <p:nvPr/>
        </p:nvCxnSpPr>
        <p:spPr bwMode="auto">
          <a:xfrm rot="10800000" flipV="1">
            <a:off x="1295400" y="3717925"/>
            <a:ext cx="550863" cy="336550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5" idx="1"/>
            <a:endCxn id="12" idx="6"/>
          </p:cNvCxnSpPr>
          <p:nvPr/>
        </p:nvCxnSpPr>
        <p:spPr bwMode="auto">
          <a:xfrm rot="10800000" flipV="1">
            <a:off x="1295400" y="3717925"/>
            <a:ext cx="550863" cy="823913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4" idx="1"/>
            <a:endCxn id="11" idx="6"/>
          </p:cNvCxnSpPr>
          <p:nvPr/>
        </p:nvCxnSpPr>
        <p:spPr bwMode="auto">
          <a:xfrm rot="10800000">
            <a:off x="1295400" y="4054475"/>
            <a:ext cx="550863" cy="334963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4" idx="1"/>
            <a:endCxn id="12" idx="6"/>
          </p:cNvCxnSpPr>
          <p:nvPr/>
        </p:nvCxnSpPr>
        <p:spPr bwMode="auto">
          <a:xfrm rot="10800000" flipV="1">
            <a:off x="1295400" y="4389438"/>
            <a:ext cx="550863" cy="152400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0" idx="6"/>
            <a:endCxn id="7" idx="1"/>
          </p:cNvCxnSpPr>
          <p:nvPr/>
        </p:nvCxnSpPr>
        <p:spPr bwMode="auto">
          <a:xfrm flipV="1">
            <a:off x="1295400" y="2803525"/>
            <a:ext cx="550863" cy="701675"/>
          </a:xfrm>
          <a:prstGeom prst="line">
            <a:avLst/>
          </a:prstGeom>
          <a:ln w="28575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84" name="TextBox 47"/>
          <p:cNvSpPr txBox="1">
            <a:spLocks noChangeArrowheads="1"/>
          </p:cNvSpPr>
          <p:nvPr/>
        </p:nvSpPr>
        <p:spPr bwMode="auto">
          <a:xfrm>
            <a:off x="298450" y="5029200"/>
            <a:ext cx="11922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>
                <a:solidFill>
                  <a:srgbClr val="0000FF"/>
                </a:solidFill>
              </a:rPr>
              <a:t>Author</a:t>
            </a:r>
          </a:p>
        </p:txBody>
      </p:sp>
      <p:sp>
        <p:nvSpPr>
          <p:cNvPr id="19485" name="TextBox 48"/>
          <p:cNvSpPr txBox="1">
            <a:spLocks noChangeArrowheads="1"/>
          </p:cNvSpPr>
          <p:nvPr/>
        </p:nvSpPr>
        <p:spPr bwMode="auto">
          <a:xfrm>
            <a:off x="1746250" y="5029200"/>
            <a:ext cx="9699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>
                <a:solidFill>
                  <a:srgbClr val="FF9900"/>
                </a:solidFill>
              </a:rPr>
              <a:t>Conf.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33800" y="2133600"/>
            <a:ext cx="1295400" cy="23622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3810000" y="2286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114800" y="2286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810000" y="2667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14800" y="2667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810000" y="3048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114800" y="3048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419600" y="3429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724400" y="3429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419600" y="3810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724400" y="3810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419600" y="4191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724400" y="4191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114800" y="3429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715000" y="2133600"/>
            <a:ext cx="609600" cy="23622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5791200" y="2286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5791200" y="2667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791200" y="3048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019800" y="3429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019800" y="3810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019800" y="4191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7543800" y="2133600"/>
            <a:ext cx="1295400" cy="5334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705600" y="2133600"/>
            <a:ext cx="533400" cy="5334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7620000" y="2209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924800" y="2209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8229600" y="24384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534400" y="24384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81"/>
          <p:cNvGrpSpPr>
            <a:grpSpLocks/>
          </p:cNvGrpSpPr>
          <p:nvPr/>
        </p:nvGrpSpPr>
        <p:grpSpPr bwMode="auto">
          <a:xfrm>
            <a:off x="4953000" y="2513013"/>
            <a:ext cx="762000" cy="1906587"/>
            <a:chOff x="2819400" y="4495800"/>
            <a:chExt cx="762000" cy="1906726"/>
          </a:xfrm>
        </p:grpSpPr>
        <p:sp>
          <p:nvSpPr>
            <p:cNvPr id="19537" name="TextBox 5"/>
            <p:cNvSpPr txBox="1">
              <a:spLocks noChangeArrowheads="1"/>
            </p:cNvSpPr>
            <p:nvPr/>
          </p:nvSpPr>
          <p:spPr bwMode="auto">
            <a:xfrm>
              <a:off x="2819400" y="4648200"/>
              <a:ext cx="762000" cy="1754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7200"/>
                <a:t>~</a:t>
              </a:r>
            </a:p>
            <a:p>
              <a:pPr algn="ctr"/>
              <a:endParaRPr lang="en-US" sz="3600"/>
            </a:p>
          </p:txBody>
        </p:sp>
        <p:sp>
          <p:nvSpPr>
            <p:cNvPr id="19538" name="TextBox 5"/>
            <p:cNvSpPr txBox="1">
              <a:spLocks noChangeArrowheads="1"/>
            </p:cNvSpPr>
            <p:nvPr/>
          </p:nvSpPr>
          <p:spPr bwMode="auto">
            <a:xfrm>
              <a:off x="2819400" y="4495800"/>
              <a:ext cx="762000" cy="1754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7200"/>
                <a:t>~</a:t>
              </a:r>
            </a:p>
            <a:p>
              <a:pPr algn="ctr"/>
              <a:endParaRPr lang="en-US" sz="3600"/>
            </a:p>
          </p:txBody>
        </p:sp>
      </p:grpSp>
      <p:sp>
        <p:nvSpPr>
          <p:cNvPr id="19514" name="TextBox 9"/>
          <p:cNvSpPr txBox="1">
            <a:spLocks noChangeArrowheads="1"/>
          </p:cNvSpPr>
          <p:nvPr/>
        </p:nvSpPr>
        <p:spPr bwMode="auto">
          <a:xfrm>
            <a:off x="6172200" y="2057400"/>
            <a:ext cx="76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/>
              <a:t>X</a:t>
            </a:r>
            <a:endParaRPr lang="en-US" sz="1100"/>
          </a:p>
        </p:txBody>
      </p:sp>
      <p:sp>
        <p:nvSpPr>
          <p:cNvPr id="19515" name="TextBox 9"/>
          <p:cNvSpPr txBox="1">
            <a:spLocks noChangeArrowheads="1"/>
          </p:cNvSpPr>
          <p:nvPr/>
        </p:nvSpPr>
        <p:spPr bwMode="auto">
          <a:xfrm>
            <a:off x="7010400" y="2057400"/>
            <a:ext cx="76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/>
              <a:t>X</a:t>
            </a:r>
            <a:endParaRPr lang="en-US" sz="1100"/>
          </a:p>
        </p:txBody>
      </p:sp>
      <p:sp>
        <p:nvSpPr>
          <p:cNvPr id="19516" name="Rectangle 86"/>
          <p:cNvSpPr>
            <a:spLocks noChangeArrowheads="1"/>
          </p:cNvSpPr>
          <p:nvPr/>
        </p:nvSpPr>
        <p:spPr bwMode="auto">
          <a:xfrm>
            <a:off x="3236913" y="1595438"/>
            <a:ext cx="21732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/>
              <a:t>Adj. matrix: </a:t>
            </a:r>
            <a:r>
              <a:rPr lang="en-US" sz="2400" b="1" i="1"/>
              <a:t>A</a:t>
            </a:r>
          </a:p>
        </p:txBody>
      </p:sp>
      <p:sp>
        <p:nvSpPr>
          <p:cNvPr id="11306" name="Rectangle 88"/>
          <p:cNvSpPr>
            <a:spLocks noChangeArrowheads="1"/>
          </p:cNvSpPr>
          <p:nvPr/>
        </p:nvSpPr>
        <p:spPr bwMode="auto">
          <a:xfrm>
            <a:off x="5764213" y="1295400"/>
            <a:ext cx="33797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FF9900"/>
                </a:solidFill>
              </a:rPr>
              <a:t>R</a:t>
            </a:r>
            <a:r>
              <a:rPr lang="en-US" sz="2400" b="1" dirty="0" smtClean="0">
                <a:solidFill>
                  <a:srgbClr val="FF9900"/>
                </a:solidFill>
              </a:rPr>
              <a:t>: </a:t>
            </a:r>
            <a:r>
              <a:rPr lang="en-US" sz="2400" b="1" dirty="0">
                <a:solidFill>
                  <a:srgbClr val="FF9900"/>
                </a:solidFill>
              </a:rPr>
              <a:t>Conf. Group Matrix</a:t>
            </a:r>
          </a:p>
        </p:txBody>
      </p:sp>
      <p:sp>
        <p:nvSpPr>
          <p:cNvPr id="11307" name="Rectangle 89"/>
          <p:cNvSpPr>
            <a:spLocks noChangeArrowheads="1"/>
          </p:cNvSpPr>
          <p:nvPr/>
        </p:nvSpPr>
        <p:spPr bwMode="auto">
          <a:xfrm>
            <a:off x="6394450" y="3276600"/>
            <a:ext cx="27495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i="1">
                <a:solidFill>
                  <a:srgbClr val="006600"/>
                </a:solidFill>
              </a:rPr>
              <a:t>M</a:t>
            </a:r>
            <a:r>
              <a:rPr lang="en-US" sz="2400" b="1">
                <a:solidFill>
                  <a:srgbClr val="006600"/>
                </a:solidFill>
              </a:rPr>
              <a:t>: Group-Group </a:t>
            </a:r>
          </a:p>
          <a:p>
            <a:r>
              <a:rPr lang="en-US" sz="2400" b="1">
                <a:solidFill>
                  <a:srgbClr val="006600"/>
                </a:solidFill>
              </a:rPr>
              <a:t>Interaction Matrix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rot="5400000">
            <a:off x="6592888" y="2857500"/>
            <a:ext cx="455612" cy="382588"/>
          </a:xfrm>
          <a:prstGeom prst="straightConnector1">
            <a:avLst/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rot="10800000">
            <a:off x="7315200" y="1752600"/>
            <a:ext cx="838200" cy="381000"/>
          </a:xfrm>
          <a:prstGeom prst="straightConnector1">
            <a:avLst/>
          </a:prstGeom>
          <a:ln w="38100">
            <a:solidFill>
              <a:srgbClr val="FF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98"/>
          <p:cNvGrpSpPr>
            <a:grpSpLocks/>
          </p:cNvGrpSpPr>
          <p:nvPr/>
        </p:nvGrpSpPr>
        <p:grpSpPr bwMode="auto">
          <a:xfrm>
            <a:off x="5181600" y="4495800"/>
            <a:ext cx="4038600" cy="752475"/>
            <a:chOff x="5181600" y="4495801"/>
            <a:chExt cx="4038286" cy="751819"/>
          </a:xfrm>
        </p:grpSpPr>
        <p:sp>
          <p:nvSpPr>
            <p:cNvPr id="19535" name="Rectangle 65"/>
            <p:cNvSpPr>
              <a:spLocks noChangeArrowheads="1"/>
            </p:cNvSpPr>
            <p:nvPr/>
          </p:nvSpPr>
          <p:spPr bwMode="auto">
            <a:xfrm>
              <a:off x="5181600" y="4724400"/>
              <a:ext cx="403828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i="1">
                  <a:solidFill>
                    <a:srgbClr val="0000FF"/>
                  </a:solidFill>
                </a:rPr>
                <a:t>L</a:t>
              </a:r>
              <a:r>
                <a:rPr lang="en-US" sz="2800" b="1">
                  <a:solidFill>
                    <a:srgbClr val="0000FF"/>
                  </a:solidFill>
                </a:rPr>
                <a:t>: author group matrix</a:t>
              </a:r>
            </a:p>
          </p:txBody>
        </p:sp>
        <p:cxnSp>
          <p:nvCxnSpPr>
            <p:cNvPr id="97" name="Straight Arrow Connector 96"/>
            <p:cNvCxnSpPr>
              <a:stCxn id="88" idx="2"/>
            </p:cNvCxnSpPr>
            <p:nvPr/>
          </p:nvCxnSpPr>
          <p:spPr>
            <a:xfrm rot="5400000">
              <a:off x="5749239" y="4461520"/>
              <a:ext cx="380668" cy="44922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Right Arrow 99"/>
          <p:cNvSpPr/>
          <p:nvPr/>
        </p:nvSpPr>
        <p:spPr>
          <a:xfrm>
            <a:off x="2895600" y="29718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5715000" y="2133600"/>
            <a:ext cx="320675" cy="12192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705600" y="2133600"/>
            <a:ext cx="533400" cy="533400"/>
          </a:xfrm>
          <a:prstGeom prst="rect">
            <a:avLst/>
          </a:prstGeom>
          <a:noFill/>
          <a:ln w="2857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339" name="Slide Number Placeholder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42F4BB-A628-4623-9CB7-B804B335E670}" type="slidenum">
              <a:rPr lang="en-US" smtClean="0"/>
              <a:pPr>
                <a:defRPr/>
              </a:pPr>
              <a:t>73</a:t>
            </a:fld>
            <a:endParaRPr lang="en-US" smtClean="0"/>
          </a:p>
        </p:txBody>
      </p:sp>
      <p:sp>
        <p:nvSpPr>
          <p:cNvPr id="88" name="Rectangle 87"/>
          <p:cNvSpPr/>
          <p:nvPr/>
        </p:nvSpPr>
        <p:spPr>
          <a:xfrm>
            <a:off x="6003925" y="3352800"/>
            <a:ext cx="320675" cy="1143000"/>
          </a:xfrm>
          <a:prstGeom prst="rect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0" name="Rectangle 89"/>
          <p:cNvSpPr/>
          <p:nvPr/>
        </p:nvSpPr>
        <p:spPr bwMode="auto">
          <a:xfrm>
            <a:off x="381000" y="1524000"/>
            <a:ext cx="1036638" cy="1676400"/>
          </a:xfrm>
          <a:prstGeom prst="rect">
            <a:avLst/>
          </a:prstGeom>
          <a:solidFill>
            <a:srgbClr val="0000FF">
              <a:alpha val="20000"/>
            </a:srgbClr>
          </a:solidFill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b="1"/>
          </a:p>
        </p:txBody>
      </p:sp>
      <p:sp>
        <p:nvSpPr>
          <p:cNvPr id="91" name="Rectangle 90"/>
          <p:cNvSpPr/>
          <p:nvPr/>
        </p:nvSpPr>
        <p:spPr bwMode="auto">
          <a:xfrm>
            <a:off x="381000" y="3276600"/>
            <a:ext cx="1036638" cy="1600200"/>
          </a:xfrm>
          <a:prstGeom prst="rect">
            <a:avLst/>
          </a:prstGeom>
          <a:solidFill>
            <a:srgbClr val="FF9900">
              <a:alpha val="20000"/>
            </a:srgbClr>
          </a:solidFill>
          <a:ln>
            <a:solidFill>
              <a:srgbClr val="FF9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b="1"/>
          </a:p>
        </p:txBody>
      </p:sp>
      <p:sp>
        <p:nvSpPr>
          <p:cNvPr id="93" name="Rectangle 92"/>
          <p:cNvSpPr/>
          <p:nvPr/>
        </p:nvSpPr>
        <p:spPr>
          <a:xfrm>
            <a:off x="7543800" y="2133600"/>
            <a:ext cx="639763" cy="3048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8199438" y="2438400"/>
            <a:ext cx="639762" cy="228600"/>
          </a:xfrm>
          <a:prstGeom prst="rect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6" name="Rectangle 95"/>
          <p:cNvSpPr/>
          <p:nvPr/>
        </p:nvSpPr>
        <p:spPr bwMode="auto">
          <a:xfrm>
            <a:off x="1706563" y="1524000"/>
            <a:ext cx="1036637" cy="1676400"/>
          </a:xfrm>
          <a:prstGeom prst="rect">
            <a:avLst/>
          </a:prstGeom>
          <a:solidFill>
            <a:srgbClr val="0000FF">
              <a:alpha val="20000"/>
            </a:srgbClr>
          </a:solidFill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b="1"/>
          </a:p>
        </p:txBody>
      </p:sp>
      <p:sp>
        <p:nvSpPr>
          <p:cNvPr id="98" name="Rectangle 97"/>
          <p:cNvSpPr/>
          <p:nvPr/>
        </p:nvSpPr>
        <p:spPr bwMode="auto">
          <a:xfrm>
            <a:off x="1706563" y="3276600"/>
            <a:ext cx="1036637" cy="1600200"/>
          </a:xfrm>
          <a:prstGeom prst="rect">
            <a:avLst/>
          </a:prstGeom>
          <a:solidFill>
            <a:srgbClr val="FF9900">
              <a:alpha val="20000"/>
            </a:srgbClr>
          </a:solidFill>
          <a:ln>
            <a:solidFill>
              <a:srgbClr val="FF9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b="1"/>
          </a:p>
        </p:txBody>
      </p:sp>
    </p:spTree>
    <p:custDataLst>
      <p:tags r:id="rId1"/>
    </p:custDataLst>
  </p:cSld>
  <p:clrMapOvr>
    <a:masterClrMapping/>
  </p:clrMapOvr>
  <p:transition advTm="339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1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11306" grpId="0"/>
      <p:bldP spid="11307" grpId="0"/>
      <p:bldP spid="82" grpId="0" animBg="1"/>
      <p:bldP spid="83" grpId="0" animBg="1"/>
      <p:bldP spid="88" grpId="0" animBg="1"/>
      <p:bldP spid="90" grpId="0" animBg="1"/>
      <p:bldP spid="91" grpId="0" animBg="1"/>
      <p:bldP spid="93" grpId="0" animBg="1"/>
      <p:bldP spid="94" grpId="0" animBg="1"/>
      <p:bldP spid="96" grpId="0" animBg="1"/>
      <p:bldP spid="9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US" smtClean="0">
                <a:solidFill>
                  <a:srgbClr val="C00000"/>
                </a:solidFill>
              </a:rPr>
              <a:t>LRA for Graph Mining: Anomalies</a:t>
            </a:r>
          </a:p>
        </p:txBody>
      </p:sp>
      <p:grpSp>
        <p:nvGrpSpPr>
          <p:cNvPr id="2" name="Group 80"/>
          <p:cNvGrpSpPr>
            <a:grpSpLocks/>
          </p:cNvGrpSpPr>
          <p:nvPr/>
        </p:nvGrpSpPr>
        <p:grpSpPr bwMode="auto">
          <a:xfrm>
            <a:off x="685800" y="1706563"/>
            <a:ext cx="2017713" cy="3413126"/>
            <a:chOff x="761898" y="1752204"/>
            <a:chExt cx="2521468" cy="4266407"/>
          </a:xfrm>
        </p:grpSpPr>
        <p:sp>
          <p:nvSpPr>
            <p:cNvPr id="6" name="Oval 5"/>
            <p:cNvSpPr/>
            <p:nvPr/>
          </p:nvSpPr>
          <p:spPr>
            <a:xfrm>
              <a:off x="761898" y="1752204"/>
              <a:ext cx="761797" cy="5337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/>
                <a:t>John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12090" y="2895204"/>
              <a:ext cx="1071276" cy="45839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/>
                <a:t>KDD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761898" y="2438798"/>
              <a:ext cx="761797" cy="5337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/>
                <a:t>Tom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761898" y="3048000"/>
              <a:ext cx="761797" cy="53379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/>
                <a:t>Bob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61898" y="4191000"/>
              <a:ext cx="761797" cy="53181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/>
                <a:t>Carl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761898" y="4875610"/>
              <a:ext cx="761797" cy="5337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/>
                <a:t>Van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761898" y="5484813"/>
              <a:ext cx="761797" cy="53379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/>
                <a:t>Roy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12090" y="5334000"/>
              <a:ext cx="1067309" cy="456406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/>
                <a:t>RECOMB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12090" y="4494610"/>
              <a:ext cx="1071276" cy="45839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/>
                <a:t>ISMB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10105" y="2057798"/>
              <a:ext cx="1069293" cy="456406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/>
                <a:t>ICDM</a:t>
              </a:r>
            </a:p>
          </p:txBody>
        </p:sp>
        <p:cxnSp>
          <p:nvCxnSpPr>
            <p:cNvPr id="18" name="Straight Connector 17"/>
            <p:cNvCxnSpPr>
              <a:stCxn id="6" idx="6"/>
              <a:endCxn id="16" idx="1"/>
            </p:cNvCxnSpPr>
            <p:nvPr/>
          </p:nvCxnSpPr>
          <p:spPr>
            <a:xfrm>
              <a:off x="1523695" y="2020094"/>
              <a:ext cx="686410" cy="265906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8" idx="6"/>
              <a:endCxn id="16" idx="1"/>
            </p:cNvCxnSpPr>
            <p:nvPr/>
          </p:nvCxnSpPr>
          <p:spPr>
            <a:xfrm flipV="1">
              <a:off x="1523695" y="2286000"/>
              <a:ext cx="686410" cy="418704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8" idx="6"/>
              <a:endCxn id="7" idx="1"/>
            </p:cNvCxnSpPr>
            <p:nvPr/>
          </p:nvCxnSpPr>
          <p:spPr>
            <a:xfrm>
              <a:off x="1523695" y="2704704"/>
              <a:ext cx="688395" cy="418703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9" idx="6"/>
              <a:endCxn id="7" idx="1"/>
            </p:cNvCxnSpPr>
            <p:nvPr/>
          </p:nvCxnSpPr>
          <p:spPr>
            <a:xfrm flipV="1">
              <a:off x="1523695" y="3123406"/>
              <a:ext cx="688395" cy="190500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9" idx="6"/>
              <a:endCxn id="16" idx="1"/>
            </p:cNvCxnSpPr>
            <p:nvPr/>
          </p:nvCxnSpPr>
          <p:spPr>
            <a:xfrm flipV="1">
              <a:off x="1523695" y="2286000"/>
              <a:ext cx="686410" cy="1027906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6" idx="6"/>
              <a:endCxn id="7" idx="1"/>
            </p:cNvCxnSpPr>
            <p:nvPr/>
          </p:nvCxnSpPr>
          <p:spPr>
            <a:xfrm>
              <a:off x="1523695" y="2020094"/>
              <a:ext cx="688395" cy="1103313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0" idx="6"/>
              <a:endCxn id="14" idx="1"/>
            </p:cNvCxnSpPr>
            <p:nvPr/>
          </p:nvCxnSpPr>
          <p:spPr>
            <a:xfrm>
              <a:off x="1523695" y="4456907"/>
              <a:ext cx="688395" cy="1105298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0" idx="6"/>
              <a:endCxn id="15" idx="1"/>
            </p:cNvCxnSpPr>
            <p:nvPr/>
          </p:nvCxnSpPr>
          <p:spPr>
            <a:xfrm>
              <a:off x="1523695" y="4456907"/>
              <a:ext cx="688395" cy="265906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5" idx="1"/>
              <a:endCxn id="11" idx="6"/>
            </p:cNvCxnSpPr>
            <p:nvPr/>
          </p:nvCxnSpPr>
          <p:spPr>
            <a:xfrm rot="10800000" flipV="1">
              <a:off x="1523695" y="4722813"/>
              <a:ext cx="688395" cy="420688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5" idx="1"/>
              <a:endCxn id="12" idx="6"/>
            </p:cNvCxnSpPr>
            <p:nvPr/>
          </p:nvCxnSpPr>
          <p:spPr>
            <a:xfrm rot="10800000" flipV="1">
              <a:off x="1523695" y="4722813"/>
              <a:ext cx="688395" cy="1029891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4" idx="1"/>
              <a:endCxn id="11" idx="6"/>
            </p:cNvCxnSpPr>
            <p:nvPr/>
          </p:nvCxnSpPr>
          <p:spPr>
            <a:xfrm rot="10800000">
              <a:off x="1523695" y="5143500"/>
              <a:ext cx="688395" cy="418704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4" idx="1"/>
              <a:endCxn id="12" idx="6"/>
            </p:cNvCxnSpPr>
            <p:nvPr/>
          </p:nvCxnSpPr>
          <p:spPr>
            <a:xfrm rot="10800000" flipV="1">
              <a:off x="1523696" y="5562204"/>
              <a:ext cx="688395" cy="189507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0" idx="6"/>
              <a:endCxn id="7" idx="1"/>
            </p:cNvCxnSpPr>
            <p:nvPr/>
          </p:nvCxnSpPr>
          <p:spPr>
            <a:xfrm flipV="1">
              <a:off x="1523695" y="3124399"/>
              <a:ext cx="688395" cy="1332507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84" name="TextBox 47"/>
          <p:cNvSpPr txBox="1">
            <a:spLocks noChangeArrowheads="1"/>
          </p:cNvSpPr>
          <p:nvPr/>
        </p:nvSpPr>
        <p:spPr bwMode="auto">
          <a:xfrm>
            <a:off x="298450" y="5253037"/>
            <a:ext cx="11922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>
                <a:solidFill>
                  <a:srgbClr val="0000FF"/>
                </a:solidFill>
              </a:rPr>
              <a:t>Author</a:t>
            </a:r>
          </a:p>
        </p:txBody>
      </p:sp>
      <p:sp>
        <p:nvSpPr>
          <p:cNvPr id="20485" name="TextBox 48"/>
          <p:cNvSpPr txBox="1">
            <a:spLocks noChangeArrowheads="1"/>
          </p:cNvSpPr>
          <p:nvPr/>
        </p:nvSpPr>
        <p:spPr bwMode="auto">
          <a:xfrm>
            <a:off x="1746250" y="5253037"/>
            <a:ext cx="9699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>
                <a:solidFill>
                  <a:srgbClr val="FF9900"/>
                </a:solidFill>
              </a:rPr>
              <a:t>Conf.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33800" y="2133600"/>
            <a:ext cx="1295400" cy="23622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3810000" y="2286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114800" y="2286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810000" y="2667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114800" y="2667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810000" y="3048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114800" y="3048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419600" y="3429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724400" y="3429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419600" y="3810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724400" y="3810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419600" y="4191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724400" y="4191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114800" y="3429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715000" y="2133600"/>
            <a:ext cx="609600" cy="23622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0501" name="Rectangle 65"/>
          <p:cNvSpPr>
            <a:spLocks noChangeArrowheads="1"/>
          </p:cNvSpPr>
          <p:nvPr/>
        </p:nvSpPr>
        <p:spPr bwMode="auto">
          <a:xfrm>
            <a:off x="5791200" y="1600200"/>
            <a:ext cx="4048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i="1" dirty="0"/>
              <a:t>L</a:t>
            </a:r>
          </a:p>
        </p:txBody>
      </p:sp>
      <p:sp>
        <p:nvSpPr>
          <p:cNvPr id="67" name="Oval 66"/>
          <p:cNvSpPr/>
          <p:nvPr/>
        </p:nvSpPr>
        <p:spPr>
          <a:xfrm>
            <a:off x="5791200" y="2286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5791200" y="2667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791200" y="3048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019800" y="3429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019800" y="3810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019800" y="4191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7543800" y="2133600"/>
            <a:ext cx="1295400" cy="5334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705600" y="2133600"/>
            <a:ext cx="533400" cy="53340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510" name="Rectangle 74"/>
          <p:cNvSpPr>
            <a:spLocks noChangeArrowheads="1"/>
          </p:cNvSpPr>
          <p:nvPr/>
        </p:nvSpPr>
        <p:spPr bwMode="auto">
          <a:xfrm>
            <a:off x="6781800" y="1600200"/>
            <a:ext cx="4841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i="1" dirty="0"/>
              <a:t>M</a:t>
            </a:r>
          </a:p>
        </p:txBody>
      </p:sp>
      <p:sp>
        <p:nvSpPr>
          <p:cNvPr id="20511" name="Rectangle 75"/>
          <p:cNvSpPr>
            <a:spLocks noChangeArrowheads="1"/>
          </p:cNvSpPr>
          <p:nvPr/>
        </p:nvSpPr>
        <p:spPr bwMode="auto">
          <a:xfrm>
            <a:off x="7924800" y="1600200"/>
            <a:ext cx="4445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i="1" dirty="0"/>
              <a:t>R</a:t>
            </a:r>
          </a:p>
        </p:txBody>
      </p:sp>
      <p:sp>
        <p:nvSpPr>
          <p:cNvPr id="77" name="Oval 76"/>
          <p:cNvSpPr/>
          <p:nvPr/>
        </p:nvSpPr>
        <p:spPr>
          <a:xfrm>
            <a:off x="7620000" y="2209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924800" y="2209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8229600" y="24384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534400" y="24384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4953000" y="2513013"/>
            <a:ext cx="762000" cy="1906587"/>
            <a:chOff x="2819400" y="4495800"/>
            <a:chExt cx="762000" cy="1906726"/>
          </a:xfrm>
        </p:grpSpPr>
        <p:sp>
          <p:nvSpPr>
            <p:cNvPr id="20532" name="TextBox 5"/>
            <p:cNvSpPr txBox="1">
              <a:spLocks noChangeArrowheads="1"/>
            </p:cNvSpPr>
            <p:nvPr/>
          </p:nvSpPr>
          <p:spPr bwMode="auto">
            <a:xfrm>
              <a:off x="2819400" y="4648200"/>
              <a:ext cx="762000" cy="1754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7200"/>
                <a:t>~</a:t>
              </a:r>
            </a:p>
            <a:p>
              <a:pPr algn="ctr"/>
              <a:endParaRPr lang="en-US" sz="3600"/>
            </a:p>
          </p:txBody>
        </p:sp>
        <p:sp>
          <p:nvSpPr>
            <p:cNvPr id="20533" name="TextBox 5"/>
            <p:cNvSpPr txBox="1">
              <a:spLocks noChangeArrowheads="1"/>
            </p:cNvSpPr>
            <p:nvPr/>
          </p:nvSpPr>
          <p:spPr bwMode="auto">
            <a:xfrm>
              <a:off x="2819400" y="4495800"/>
              <a:ext cx="762000" cy="1754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7200"/>
                <a:t>~</a:t>
              </a:r>
            </a:p>
            <a:p>
              <a:pPr algn="ctr"/>
              <a:endParaRPr lang="en-US" sz="3600"/>
            </a:p>
          </p:txBody>
        </p:sp>
      </p:grpSp>
      <p:sp>
        <p:nvSpPr>
          <p:cNvPr id="20517" name="TextBox 9"/>
          <p:cNvSpPr txBox="1">
            <a:spLocks noChangeArrowheads="1"/>
          </p:cNvSpPr>
          <p:nvPr/>
        </p:nvSpPr>
        <p:spPr bwMode="auto">
          <a:xfrm>
            <a:off x="6172200" y="2057400"/>
            <a:ext cx="76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/>
              <a:t>X</a:t>
            </a:r>
            <a:endParaRPr lang="en-US" sz="1100"/>
          </a:p>
        </p:txBody>
      </p:sp>
      <p:sp>
        <p:nvSpPr>
          <p:cNvPr id="20518" name="TextBox 9"/>
          <p:cNvSpPr txBox="1">
            <a:spLocks noChangeArrowheads="1"/>
          </p:cNvSpPr>
          <p:nvPr/>
        </p:nvSpPr>
        <p:spPr bwMode="auto">
          <a:xfrm>
            <a:off x="7010400" y="2057400"/>
            <a:ext cx="76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/>
              <a:t>X</a:t>
            </a:r>
            <a:endParaRPr lang="en-US" sz="1100"/>
          </a:p>
        </p:txBody>
      </p:sp>
      <p:sp>
        <p:nvSpPr>
          <p:cNvPr id="20519" name="Rectangle 86"/>
          <p:cNvSpPr>
            <a:spLocks noChangeArrowheads="1"/>
          </p:cNvSpPr>
          <p:nvPr/>
        </p:nvSpPr>
        <p:spPr bwMode="auto">
          <a:xfrm>
            <a:off x="3236913" y="1595438"/>
            <a:ext cx="21732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Adj. matrix: </a:t>
            </a:r>
            <a:r>
              <a:rPr lang="en-US" sz="2400" b="1" i="1" dirty="0"/>
              <a:t>A</a:t>
            </a:r>
          </a:p>
        </p:txBody>
      </p:sp>
      <p:sp>
        <p:nvSpPr>
          <p:cNvPr id="100" name="Right Arrow 99"/>
          <p:cNvSpPr/>
          <p:nvPr/>
        </p:nvSpPr>
        <p:spPr>
          <a:xfrm>
            <a:off x="2895600" y="29718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521" name="Rectangle 100"/>
          <p:cNvSpPr>
            <a:spLocks noChangeArrowheads="1"/>
          </p:cNvSpPr>
          <p:nvPr/>
        </p:nvSpPr>
        <p:spPr bwMode="auto">
          <a:xfrm>
            <a:off x="3505200" y="5294313"/>
            <a:ext cx="502920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  <a:sym typeface="Wingdings" pitchFamily="2" charset="2"/>
              </a:rPr>
              <a:t>Recon. error is high </a:t>
            </a:r>
          </a:p>
          <a:p>
            <a:pPr algn="ctr"/>
            <a:r>
              <a:rPr lang="en-US" sz="2800">
                <a:solidFill>
                  <a:srgbClr val="FF0000"/>
                </a:solidFill>
                <a:sym typeface="Wingdings" pitchFamily="2" charset="2"/>
              </a:rPr>
              <a:t>          </a:t>
            </a:r>
            <a:r>
              <a:rPr lang="en-US" sz="2800">
                <a:solidFill>
                  <a:srgbClr val="FF0000"/>
                </a:solidFill>
              </a:rPr>
              <a:t>‘Carl’ is abnormal </a:t>
            </a:r>
          </a:p>
        </p:txBody>
      </p:sp>
      <p:pic>
        <p:nvPicPr>
          <p:cNvPr id="20522" name="Picture 5" descr="C:\Documents and Settings\Administrator\Local Settings\Temporary Internet Files\Content.IE5\SS2CFC3W\MCj043439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5065713"/>
            <a:ext cx="1131888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" name="Right Arrow 102"/>
          <p:cNvSpPr/>
          <p:nvPr/>
        </p:nvSpPr>
        <p:spPr>
          <a:xfrm rot="5400000">
            <a:off x="5638800" y="47244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733800" y="3382963"/>
            <a:ext cx="129540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5715000" y="3382963"/>
            <a:ext cx="60960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705600" y="2133600"/>
            <a:ext cx="533400" cy="53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7543800" y="2133600"/>
            <a:ext cx="1295400" cy="53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344" name="Slide Number Placeholder 8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F1F268-E847-4868-8D59-9B30A4A1162B}" type="slidenum">
              <a:rPr lang="en-US" smtClean="0"/>
              <a:pPr>
                <a:defRPr/>
              </a:pPr>
              <a:t>74</a:t>
            </a:fld>
            <a:endParaRPr lang="en-US" smtClean="0"/>
          </a:p>
        </p:txBody>
      </p:sp>
      <p:cxnSp>
        <p:nvCxnSpPr>
          <p:cNvPr id="89" name="Straight Connector 88"/>
          <p:cNvCxnSpPr>
            <a:stCxn id="10" idx="6"/>
            <a:endCxn id="7" idx="1"/>
          </p:cNvCxnSpPr>
          <p:nvPr/>
        </p:nvCxnSpPr>
        <p:spPr>
          <a:xfrm flipV="1">
            <a:off x="1295400" y="2804319"/>
            <a:ext cx="550863" cy="1066006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228600" y="1524000"/>
            <a:ext cx="2743200" cy="18288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228600" y="3500437"/>
            <a:ext cx="2743200" cy="17526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Tm="159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8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r>
              <a:rPr lang="en-US" sz="4800" dirty="0" smtClean="0"/>
              <a:t>Challenges: How </a:t>
            </a:r>
            <a:r>
              <a:rPr lang="en-US" sz="4800" smtClean="0"/>
              <a:t>to Get </a:t>
            </a:r>
            <a:r>
              <a:rPr lang="en-US" sz="4800" dirty="0" smtClean="0"/>
              <a:t>(</a:t>
            </a:r>
            <a:r>
              <a:rPr lang="en-US" sz="4800" i="1" dirty="0" smtClean="0"/>
              <a:t>L, M, R</a:t>
            </a:r>
            <a:r>
              <a:rPr lang="en-US" sz="4800" dirty="0" smtClean="0"/>
              <a:t>)?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534400" cy="4525963"/>
          </a:xfrm>
        </p:spPr>
        <p:txBody>
          <a:bodyPr/>
          <a:lstStyle/>
          <a:p>
            <a:r>
              <a:rPr lang="en-US" sz="4000" smtClean="0"/>
              <a:t>Efficiently </a:t>
            </a:r>
          </a:p>
          <a:p>
            <a:pPr lvl="1">
              <a:buFont typeface="Arial" charset="0"/>
              <a:buChar char="•"/>
            </a:pPr>
            <a:r>
              <a:rPr lang="en-US" sz="3200" smtClean="0"/>
              <a:t>both time and space</a:t>
            </a:r>
          </a:p>
          <a:p>
            <a:r>
              <a:rPr lang="en-US" sz="3600" smtClean="0"/>
              <a:t>Intuitively</a:t>
            </a:r>
          </a:p>
          <a:p>
            <a:pPr lvl="1">
              <a:buFont typeface="Arial" charset="0"/>
              <a:buChar char="•"/>
            </a:pPr>
            <a:r>
              <a:rPr lang="en-US" sz="3200" smtClean="0"/>
              <a:t>easy for interpretation</a:t>
            </a:r>
          </a:p>
          <a:p>
            <a:r>
              <a:rPr lang="en-US" sz="3600" smtClean="0"/>
              <a:t>Dynamically </a:t>
            </a:r>
          </a:p>
          <a:p>
            <a:pPr lvl="1">
              <a:buFont typeface="Arial" charset="0"/>
              <a:buChar char="•"/>
            </a:pPr>
            <a:r>
              <a:rPr lang="en-US" sz="3200" smtClean="0"/>
              <a:t>track patterns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FE042-BBC3-4371-9ADE-60D89E003A97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-76200" y="5334000"/>
            <a:ext cx="9372600" cy="126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800" dirty="0">
                <a:solidFill>
                  <a:srgbClr val="FF0000"/>
                </a:solidFill>
              </a:rPr>
              <a:t>None of </a:t>
            </a:r>
            <a:r>
              <a:rPr lang="en-US" sz="3800" dirty="0" smtClean="0">
                <a:solidFill>
                  <a:srgbClr val="FF0000"/>
                </a:solidFill>
              </a:rPr>
              <a:t>existing methods fully meets </a:t>
            </a:r>
            <a:endParaRPr lang="en-US" sz="3800" dirty="0">
              <a:solidFill>
                <a:srgbClr val="FF0000"/>
              </a:solidFill>
            </a:endParaRPr>
          </a:p>
          <a:p>
            <a:pPr algn="ctr"/>
            <a:r>
              <a:rPr lang="en-US" sz="3800" dirty="0" smtClean="0">
                <a:solidFill>
                  <a:srgbClr val="FF0000"/>
                </a:solidFill>
              </a:rPr>
              <a:t>our wish list</a:t>
            </a:r>
            <a:r>
              <a:rPr lang="en-US" sz="3800" dirty="0">
                <a:solidFill>
                  <a:srgbClr val="FF0000"/>
                </a:solidFill>
              </a:rPr>
              <a:t>!</a:t>
            </a:r>
          </a:p>
        </p:txBody>
      </p:sp>
    </p:spTree>
    <p:custDataLst>
      <p:tags r:id="rId1"/>
    </p:custDataLst>
  </p:cSld>
  <p:clrMapOvr>
    <a:masterClrMapping/>
  </p:clrMapOvr>
  <p:transition advTm="448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SVD and CUR/CMD?</a:t>
            </a:r>
          </a:p>
        </p:txBody>
      </p:sp>
      <p:sp>
        <p:nvSpPr>
          <p:cNvPr id="12292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724400" cy="4525963"/>
          </a:xfrm>
        </p:spPr>
        <p:txBody>
          <a:bodyPr/>
          <a:lstStyle/>
          <a:p>
            <a:r>
              <a:rPr lang="en-US" dirty="0" smtClean="0"/>
              <a:t>SVD </a:t>
            </a:r>
            <a:r>
              <a:rPr lang="en-US" sz="2400" dirty="0" smtClean="0"/>
              <a:t>(Optimal in </a:t>
            </a:r>
            <a:r>
              <a:rPr lang="en-US" sz="2400" i="1" dirty="0" smtClean="0"/>
              <a:t>L</a:t>
            </a:r>
            <a:r>
              <a:rPr lang="en-US" sz="2400" i="1" baseline="-25000" dirty="0" smtClean="0"/>
              <a:t>2</a:t>
            </a:r>
            <a:r>
              <a:rPr lang="en-US" sz="2400" dirty="0" smtClean="0"/>
              <a:t> and </a:t>
            </a:r>
            <a:r>
              <a:rPr lang="en-US" sz="2400" i="1" dirty="0" smtClean="0"/>
              <a:t>L</a:t>
            </a:r>
            <a:r>
              <a:rPr lang="en-US" sz="2400" i="1" baseline="-25000" dirty="0" smtClean="0"/>
              <a:t>F</a:t>
            </a:r>
            <a:r>
              <a:rPr lang="en-US" sz="2400" dirty="0" smtClean="0"/>
              <a:t> )</a:t>
            </a:r>
            <a:endParaRPr lang="en-US" baseline="-25000" dirty="0" smtClean="0"/>
          </a:p>
          <a:p>
            <a:pPr lvl="1"/>
            <a:r>
              <a:rPr lang="en-US" dirty="0" smtClean="0"/>
              <a:t>Efficiency</a:t>
            </a:r>
          </a:p>
          <a:p>
            <a:pPr lvl="2"/>
            <a:r>
              <a:rPr lang="en-US" dirty="0" smtClean="0"/>
              <a:t>Time:</a:t>
            </a:r>
          </a:p>
          <a:p>
            <a:pPr lvl="2"/>
            <a:r>
              <a:rPr lang="en-US" dirty="0" smtClean="0"/>
              <a:t>Space: (</a:t>
            </a:r>
            <a:r>
              <a:rPr lang="en-US" i="1" dirty="0" smtClean="0"/>
              <a:t>L, R</a:t>
            </a:r>
            <a:r>
              <a:rPr lang="en-US" dirty="0" smtClean="0"/>
              <a:t>) are dense</a:t>
            </a:r>
          </a:p>
          <a:p>
            <a:pPr lvl="1"/>
            <a:r>
              <a:rPr lang="en-US" dirty="0" smtClean="0"/>
              <a:t>Interpretation</a:t>
            </a:r>
          </a:p>
          <a:p>
            <a:pPr lvl="2"/>
            <a:r>
              <a:rPr lang="en-US" dirty="0" smtClean="0"/>
              <a:t>Linear Combination of many columns</a:t>
            </a:r>
          </a:p>
          <a:p>
            <a:pPr lvl="1"/>
            <a:r>
              <a:rPr lang="en-US" dirty="0" smtClean="0"/>
              <a:t>Dynamic: Not Easy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2008F1-03D7-4D3B-9803-844D0AF47753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2151063" y="2590800"/>
          <a:ext cx="2725737" cy="533400"/>
        </p:xfrm>
        <a:graphic>
          <a:graphicData uri="http://schemas.openxmlformats.org/presentationml/2006/ole">
            <p:oleObj spid="_x0000_s311297" name="Equation" r:id="rId3" imgW="1168200" imgH="228600" progId="Equation.DSMT4">
              <p:embed/>
            </p:oleObj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00600" y="1600200"/>
            <a:ext cx="4724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3200" dirty="0" smtClean="0">
                <a:latin typeface="+mn-lt"/>
                <a:cs typeface="+mn-cs"/>
              </a:rPr>
              <a:t>CUR/CMD </a:t>
            </a:r>
            <a:r>
              <a:rPr lang="en-US" sz="2400" dirty="0" smtClean="0">
                <a:latin typeface="+mn-lt"/>
                <a:cs typeface="+mn-cs"/>
              </a:rPr>
              <a:t>(Example-based)</a:t>
            </a:r>
            <a:endParaRPr lang="en-US" sz="3200" baseline="-25000" dirty="0">
              <a:latin typeface="+mn-lt"/>
              <a:cs typeface="+mn-cs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800" dirty="0">
                <a:latin typeface="+mn-lt"/>
                <a:cs typeface="+mn-cs"/>
              </a:rPr>
              <a:t>Efficiency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400" dirty="0">
                <a:latin typeface="+mn-lt"/>
                <a:cs typeface="+mn-cs"/>
              </a:rPr>
              <a:t>Better than SVD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400" dirty="0">
                <a:latin typeface="+mn-lt"/>
                <a:cs typeface="+mn-cs"/>
              </a:rPr>
              <a:t>Redundancy in </a:t>
            </a:r>
            <a:r>
              <a:rPr lang="en-US" sz="2400" i="1" dirty="0">
                <a:latin typeface="+mn-lt"/>
                <a:cs typeface="+mn-cs"/>
              </a:rPr>
              <a:t>L</a:t>
            </a: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800" dirty="0">
                <a:latin typeface="+mn-lt"/>
                <a:cs typeface="+mn-cs"/>
              </a:rPr>
              <a:t>Interpretation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400" dirty="0">
                <a:latin typeface="+mn-lt"/>
                <a:cs typeface="+mn-cs"/>
              </a:rPr>
              <a:t>Actual Columns from </a:t>
            </a:r>
            <a:r>
              <a:rPr lang="en-US" sz="2400" i="1" dirty="0">
                <a:latin typeface="+mn-lt"/>
                <a:cs typeface="+mn-cs"/>
              </a:rPr>
              <a:t>A</a:t>
            </a:r>
            <a:r>
              <a:rPr lang="en-US" sz="2400" dirty="0"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n-lt"/>
                <a:cs typeface="+mn-cs"/>
              </a:rPr>
              <a:t>xxxx</a:t>
            </a:r>
            <a:r>
              <a:rPr lang="en-US" sz="2400" dirty="0">
                <a:latin typeface="+mn-lt"/>
                <a:cs typeface="+mn-cs"/>
              </a:rPr>
              <a:t> </a:t>
            </a:r>
            <a:endParaRPr lang="en-US" sz="2800" dirty="0">
              <a:latin typeface="+mn-lt"/>
              <a:cs typeface="+mn-cs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800" dirty="0">
                <a:latin typeface="+mn-lt"/>
                <a:cs typeface="+mn-cs"/>
              </a:rPr>
              <a:t>Dynamic: Not Easy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en-US" sz="3200" dirty="0">
              <a:latin typeface="+mn-lt"/>
              <a:cs typeface="+mn-cs"/>
            </a:endParaRPr>
          </a:p>
        </p:txBody>
      </p:sp>
      <p:grpSp>
        <p:nvGrpSpPr>
          <p:cNvPr id="12295" name="Group 15"/>
          <p:cNvGrpSpPr>
            <a:grpSpLocks/>
          </p:cNvGrpSpPr>
          <p:nvPr/>
        </p:nvGrpSpPr>
        <p:grpSpPr bwMode="auto">
          <a:xfrm>
            <a:off x="327025" y="2743200"/>
            <a:ext cx="206375" cy="274638"/>
            <a:chOff x="2362200" y="2438400"/>
            <a:chExt cx="228600" cy="304800"/>
          </a:xfrm>
        </p:grpSpPr>
        <p:cxnSp>
          <p:nvCxnSpPr>
            <p:cNvPr id="8" name="Straight Connector 7"/>
            <p:cNvCxnSpPr/>
            <p:nvPr/>
          </p:nvCxnSpPr>
          <p:spPr>
            <a:xfrm rot="5400000">
              <a:off x="2324101" y="2476499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2324101" y="2476499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96" name="Group 15"/>
          <p:cNvGrpSpPr>
            <a:grpSpLocks/>
          </p:cNvGrpSpPr>
          <p:nvPr/>
        </p:nvGrpSpPr>
        <p:grpSpPr bwMode="auto">
          <a:xfrm>
            <a:off x="304800" y="3276600"/>
            <a:ext cx="206375" cy="274638"/>
            <a:chOff x="2362200" y="2438400"/>
            <a:chExt cx="228600" cy="304800"/>
          </a:xfrm>
        </p:grpSpPr>
        <p:cxnSp>
          <p:nvCxnSpPr>
            <p:cNvPr id="11" name="Straight Connector 10"/>
            <p:cNvCxnSpPr/>
            <p:nvPr/>
          </p:nvCxnSpPr>
          <p:spPr>
            <a:xfrm rot="5400000">
              <a:off x="2324101" y="2476499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2324101" y="2476499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97" name="Group 15"/>
          <p:cNvGrpSpPr>
            <a:grpSpLocks/>
          </p:cNvGrpSpPr>
          <p:nvPr/>
        </p:nvGrpSpPr>
        <p:grpSpPr bwMode="auto">
          <a:xfrm>
            <a:off x="304800" y="3733800"/>
            <a:ext cx="206375" cy="274638"/>
            <a:chOff x="2362200" y="2438400"/>
            <a:chExt cx="228600" cy="304800"/>
          </a:xfrm>
        </p:grpSpPr>
        <p:cxnSp>
          <p:nvCxnSpPr>
            <p:cNvPr id="14" name="Straight Connector 13"/>
            <p:cNvCxnSpPr/>
            <p:nvPr/>
          </p:nvCxnSpPr>
          <p:spPr>
            <a:xfrm rot="5400000">
              <a:off x="2324101" y="2476499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6200000" flipH="1">
              <a:off x="2324101" y="2476499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98" name="Group 15"/>
          <p:cNvGrpSpPr>
            <a:grpSpLocks/>
          </p:cNvGrpSpPr>
          <p:nvPr/>
        </p:nvGrpSpPr>
        <p:grpSpPr bwMode="auto">
          <a:xfrm>
            <a:off x="250825" y="5029200"/>
            <a:ext cx="206375" cy="274638"/>
            <a:chOff x="2362200" y="2438400"/>
            <a:chExt cx="228600" cy="304800"/>
          </a:xfrm>
        </p:grpSpPr>
        <p:cxnSp>
          <p:nvCxnSpPr>
            <p:cNvPr id="17" name="Straight Connector 16"/>
            <p:cNvCxnSpPr/>
            <p:nvPr/>
          </p:nvCxnSpPr>
          <p:spPr>
            <a:xfrm rot="5400000">
              <a:off x="2324101" y="2476499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2324101" y="2476499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99" name="Group 15"/>
          <p:cNvGrpSpPr>
            <a:grpSpLocks/>
          </p:cNvGrpSpPr>
          <p:nvPr/>
        </p:nvGrpSpPr>
        <p:grpSpPr bwMode="auto">
          <a:xfrm>
            <a:off x="4975225" y="3276600"/>
            <a:ext cx="206375" cy="274638"/>
            <a:chOff x="2362200" y="2438400"/>
            <a:chExt cx="228600" cy="304800"/>
          </a:xfrm>
        </p:grpSpPr>
        <p:cxnSp>
          <p:nvCxnSpPr>
            <p:cNvPr id="20" name="Straight Connector 19"/>
            <p:cNvCxnSpPr/>
            <p:nvPr/>
          </p:nvCxnSpPr>
          <p:spPr>
            <a:xfrm rot="5400000">
              <a:off x="2324101" y="2476499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H="1">
              <a:off x="2324101" y="2476499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00" name="Group 21"/>
          <p:cNvGrpSpPr>
            <a:grpSpLocks/>
          </p:cNvGrpSpPr>
          <p:nvPr/>
        </p:nvGrpSpPr>
        <p:grpSpPr bwMode="auto">
          <a:xfrm>
            <a:off x="4921250" y="5029200"/>
            <a:ext cx="206375" cy="274638"/>
            <a:chOff x="2362200" y="2438400"/>
            <a:chExt cx="228600" cy="304800"/>
          </a:xfrm>
        </p:grpSpPr>
        <p:cxnSp>
          <p:nvCxnSpPr>
            <p:cNvPr id="23" name="Straight Connector 22"/>
            <p:cNvCxnSpPr/>
            <p:nvPr/>
          </p:nvCxnSpPr>
          <p:spPr>
            <a:xfrm rot="5400000">
              <a:off x="2324101" y="2476499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6200000" flipH="1">
              <a:off x="2324101" y="2476499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01" name="Group 30"/>
          <p:cNvGrpSpPr>
            <a:grpSpLocks noChangeAspect="1"/>
          </p:cNvGrpSpPr>
          <p:nvPr/>
        </p:nvGrpSpPr>
        <p:grpSpPr bwMode="auto">
          <a:xfrm>
            <a:off x="4953000" y="2727325"/>
            <a:ext cx="457200" cy="320675"/>
            <a:chOff x="0" y="381001"/>
            <a:chExt cx="762000" cy="533400"/>
          </a:xfrm>
        </p:grpSpPr>
        <p:cxnSp>
          <p:nvCxnSpPr>
            <p:cNvPr id="26" name="Straight Connector 25"/>
            <p:cNvCxnSpPr/>
            <p:nvPr/>
          </p:nvCxnSpPr>
          <p:spPr>
            <a:xfrm rot="16200000" flipH="1">
              <a:off x="-38062" y="648796"/>
              <a:ext cx="303667" cy="22754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228071" y="380472"/>
              <a:ext cx="533400" cy="53445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02" name="Group 32"/>
          <p:cNvGrpSpPr>
            <a:grpSpLocks noChangeAspect="1"/>
          </p:cNvGrpSpPr>
          <p:nvPr/>
        </p:nvGrpSpPr>
        <p:grpSpPr bwMode="auto">
          <a:xfrm>
            <a:off x="4953000" y="3717925"/>
            <a:ext cx="457200" cy="320675"/>
            <a:chOff x="0" y="381001"/>
            <a:chExt cx="762000" cy="533400"/>
          </a:xfrm>
        </p:grpSpPr>
        <p:cxnSp>
          <p:nvCxnSpPr>
            <p:cNvPr id="34" name="Straight Connector 33"/>
            <p:cNvCxnSpPr/>
            <p:nvPr/>
          </p:nvCxnSpPr>
          <p:spPr>
            <a:xfrm rot="16200000" flipH="1">
              <a:off x="-38062" y="648796"/>
              <a:ext cx="303667" cy="22754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228071" y="380472"/>
              <a:ext cx="533400" cy="53445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advTm="87250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382000" cy="1143000"/>
          </a:xfrm>
        </p:spPr>
        <p:txBody>
          <a:bodyPr/>
          <a:lstStyle/>
          <a:p>
            <a:pPr algn="l"/>
            <a:r>
              <a:rPr lang="en-US" dirty="0" smtClean="0"/>
              <a:t>  Solutions: </a:t>
            </a:r>
            <a:r>
              <a:rPr lang="en-US" i="1" dirty="0" err="1" smtClean="0"/>
              <a:t>Colibri</a:t>
            </a:r>
            <a:r>
              <a:rPr lang="en-US" dirty="0" smtClean="0"/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[Tong+ KDD 08 b]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4525963"/>
          </a:xfrm>
        </p:spPr>
        <p:txBody>
          <a:bodyPr/>
          <a:lstStyle/>
          <a:p>
            <a:r>
              <a:rPr lang="en-US" sz="3600" i="1" dirty="0" err="1" smtClean="0"/>
              <a:t>Colibri</a:t>
            </a:r>
            <a:r>
              <a:rPr lang="en-US" sz="3600" i="1" dirty="0" smtClean="0"/>
              <a:t>-S</a:t>
            </a:r>
            <a:r>
              <a:rPr lang="en-US" sz="3600" dirty="0" smtClean="0"/>
              <a:t>: for static graphs</a:t>
            </a:r>
          </a:p>
          <a:p>
            <a:pPr lvl="1"/>
            <a:r>
              <a:rPr lang="en-US" sz="3200" dirty="0" smtClean="0"/>
              <a:t>Basic idea: remove linear redundancy</a:t>
            </a:r>
          </a:p>
          <a:p>
            <a:r>
              <a:rPr lang="en-US" sz="3600" i="1" dirty="0" err="1" smtClean="0"/>
              <a:t>Colibri</a:t>
            </a:r>
            <a:r>
              <a:rPr lang="en-US" sz="3600" i="1" dirty="0" smtClean="0"/>
              <a:t>-D</a:t>
            </a:r>
            <a:r>
              <a:rPr lang="en-US" sz="3600" dirty="0" smtClean="0"/>
              <a:t>: for dynamic graphs</a:t>
            </a:r>
          </a:p>
          <a:p>
            <a:pPr lvl="1"/>
            <a:r>
              <a:rPr lang="en-US" sz="3200" dirty="0" smtClean="0"/>
              <a:t>Basic idea: leverage smoothness over time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F00494-8100-4ED5-9E07-B7D049248501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4191000"/>
            <a:ext cx="9144000" cy="2667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3600" dirty="0" smtClean="0">
                <a:solidFill>
                  <a:srgbClr val="FF0000"/>
                </a:solidFill>
              </a:rPr>
              <a:t>Theorem: (Tong+ 2008)</a:t>
            </a:r>
          </a:p>
          <a:p>
            <a:pPr>
              <a:defRPr/>
            </a:pPr>
            <a:r>
              <a:rPr lang="en-US" sz="3600" dirty="0" smtClean="0">
                <a:solidFill>
                  <a:srgbClr val="FF0000"/>
                </a:solidFill>
              </a:rPr>
              <a:t>(1) </a:t>
            </a:r>
            <a:r>
              <a:rPr lang="en-US" sz="3600" i="1" dirty="0" err="1" smtClean="0">
                <a:solidFill>
                  <a:srgbClr val="FF0000"/>
                </a:solidFill>
              </a:rPr>
              <a:t>Colibri</a:t>
            </a:r>
            <a:r>
              <a:rPr lang="en-US" sz="3600" dirty="0" smtClean="0">
                <a:solidFill>
                  <a:srgbClr val="FF0000"/>
                </a:solidFill>
              </a:rPr>
              <a:t> = CUR/CMD in accuracy</a:t>
            </a:r>
          </a:p>
          <a:p>
            <a:pPr>
              <a:defRPr/>
            </a:pPr>
            <a:endParaRPr lang="en-US" sz="1000" dirty="0" smtClean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3600" dirty="0" smtClean="0">
                <a:solidFill>
                  <a:srgbClr val="FF0000"/>
                </a:solidFill>
              </a:rPr>
              <a:t>(2) </a:t>
            </a:r>
            <a:r>
              <a:rPr lang="en-US" sz="3600" i="1" dirty="0" err="1" smtClean="0">
                <a:solidFill>
                  <a:srgbClr val="FF0000"/>
                </a:solidFill>
              </a:rPr>
              <a:t>Colibri</a:t>
            </a:r>
            <a:r>
              <a:rPr lang="en-US" sz="3600" dirty="0" smtClean="0">
                <a:solidFill>
                  <a:srgbClr val="FF0000"/>
                </a:solidFill>
              </a:rPr>
              <a:t> &lt;= CUR/CMD in time</a:t>
            </a:r>
          </a:p>
          <a:p>
            <a:pPr>
              <a:defRPr/>
            </a:pPr>
            <a:r>
              <a:rPr lang="en-US" sz="3600" dirty="0" smtClean="0">
                <a:solidFill>
                  <a:srgbClr val="FF0000"/>
                </a:solidFill>
              </a:rPr>
              <a:t>(3) </a:t>
            </a:r>
            <a:r>
              <a:rPr lang="en-US" sz="3600" i="1" dirty="0" err="1" smtClean="0">
                <a:solidFill>
                  <a:srgbClr val="FF0000"/>
                </a:solidFill>
              </a:rPr>
              <a:t>Colibri</a:t>
            </a:r>
            <a:r>
              <a:rPr lang="en-US" sz="3600" dirty="0" smtClean="0">
                <a:solidFill>
                  <a:srgbClr val="FF0000"/>
                </a:solidFill>
              </a:rPr>
              <a:t> &lt;= CUR/CMD in space</a:t>
            </a:r>
            <a:endParaRPr lang="en-US" sz="3600" i="1" dirty="0" smtClean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advTm="503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 Pictorial Comparison 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(static graphs)</a:t>
            </a:r>
            <a:endParaRPr lang="en-US" dirty="0" smtClean="0"/>
          </a:p>
        </p:txBody>
      </p:sp>
      <p:sp>
        <p:nvSpPr>
          <p:cNvPr id="2970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797675"/>
            <a:ext cx="2133600" cy="365125"/>
          </a:xfrm>
        </p:spPr>
        <p:txBody>
          <a:bodyPr/>
          <a:lstStyle/>
          <a:p>
            <a:pPr>
              <a:defRPr/>
            </a:pPr>
            <a:fld id="{AF5ADA5B-34D3-40B8-BD1E-D81B34D8BF52}" type="slidenum">
              <a:rPr lang="en-US" smtClean="0"/>
              <a:pPr>
                <a:defRPr/>
              </a:pPr>
              <a:t>78</a:t>
            </a:fld>
            <a:endParaRPr lang="en-US" smtClean="0"/>
          </a:p>
        </p:txBody>
      </p:sp>
      <p:pic>
        <p:nvPicPr>
          <p:cNvPr id="440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2550" y="1508125"/>
            <a:ext cx="5073650" cy="449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9" name="TextBox 7"/>
          <p:cNvSpPr txBox="1">
            <a:spLocks noChangeArrowheads="1"/>
          </p:cNvSpPr>
          <p:nvPr/>
        </p:nvSpPr>
        <p:spPr bwMode="auto">
          <a:xfrm>
            <a:off x="2971800" y="1965325"/>
            <a:ext cx="2530475" cy="461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Y: William Cohen</a:t>
            </a:r>
          </a:p>
        </p:txBody>
      </p:sp>
      <p:sp>
        <p:nvSpPr>
          <p:cNvPr id="44040" name="TextBox 8"/>
          <p:cNvSpPr txBox="1">
            <a:spLocks noChangeArrowheads="1"/>
          </p:cNvSpPr>
          <p:nvPr/>
        </p:nvSpPr>
        <p:spPr bwMode="auto">
          <a:xfrm>
            <a:off x="3249613" y="5927725"/>
            <a:ext cx="4141787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Each dot is a conference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81800" y="5470525"/>
            <a:ext cx="381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042" name="TextBox 6"/>
          <p:cNvSpPr txBox="1">
            <a:spLocks noChangeArrowheads="1"/>
          </p:cNvSpPr>
          <p:nvPr/>
        </p:nvSpPr>
        <p:spPr bwMode="auto">
          <a:xfrm>
            <a:off x="5867400" y="5165725"/>
            <a:ext cx="17541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X: Philip Yu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0" y="1965325"/>
            <a:ext cx="2535238" cy="2017713"/>
            <a:chOff x="6303962" y="1383268"/>
            <a:chExt cx="2535238" cy="2018010"/>
          </a:xfrm>
        </p:grpSpPr>
        <p:sp>
          <p:nvSpPr>
            <p:cNvPr id="12" name="Oval 11"/>
            <p:cNvSpPr/>
            <p:nvPr/>
          </p:nvSpPr>
          <p:spPr bwMode="auto">
            <a:xfrm>
              <a:off x="6303962" y="1538866"/>
              <a:ext cx="914400" cy="42710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/>
                <a:t>Philip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7981950" y="2164433"/>
              <a:ext cx="857250" cy="366767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/>
                <a:t>SIGMOD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6303962" y="2088222"/>
              <a:ext cx="914400" cy="42710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/>
                <a:t>William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980362" y="1494409"/>
              <a:ext cx="855663" cy="36517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b="1" dirty="0"/>
                <a:t>ICML</a:t>
              </a:r>
            </a:p>
          </p:txBody>
        </p:sp>
        <p:cxnSp>
          <p:nvCxnSpPr>
            <p:cNvPr id="17" name="Straight Connector 16"/>
            <p:cNvCxnSpPr>
              <a:stCxn id="12" idx="6"/>
              <a:endCxn id="16" idx="1"/>
            </p:cNvCxnSpPr>
            <p:nvPr/>
          </p:nvCxnSpPr>
          <p:spPr bwMode="auto">
            <a:xfrm flipV="1">
              <a:off x="7218362" y="1676999"/>
              <a:ext cx="762000" cy="74623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4" idx="6"/>
              <a:endCxn id="16" idx="1"/>
            </p:cNvCxnSpPr>
            <p:nvPr/>
          </p:nvCxnSpPr>
          <p:spPr bwMode="auto">
            <a:xfrm flipV="1">
              <a:off x="7218362" y="1676999"/>
              <a:ext cx="762000" cy="623979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4" idx="6"/>
              <a:endCxn id="13" idx="1"/>
            </p:cNvCxnSpPr>
            <p:nvPr/>
          </p:nvCxnSpPr>
          <p:spPr bwMode="auto">
            <a:xfrm>
              <a:off x="7218362" y="2300978"/>
              <a:ext cx="763588" cy="46045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6"/>
              <a:endCxn id="13" idx="1"/>
            </p:cNvCxnSpPr>
            <p:nvPr/>
          </p:nvCxnSpPr>
          <p:spPr bwMode="auto">
            <a:xfrm>
              <a:off x="7218362" y="1751622"/>
              <a:ext cx="763588" cy="595401"/>
            </a:xfrm>
            <a:prstGeom prst="line">
              <a:avLst/>
            </a:prstGeom>
            <a:ln w="28575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052" name="TextBox 20"/>
            <p:cNvSpPr txBox="1">
              <a:spLocks noChangeArrowheads="1"/>
            </p:cNvSpPr>
            <p:nvPr/>
          </p:nvSpPr>
          <p:spPr bwMode="auto">
            <a:xfrm>
              <a:off x="7523162" y="138326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44053" name="TextBox 21"/>
            <p:cNvSpPr txBox="1">
              <a:spLocks noChangeArrowheads="1"/>
            </p:cNvSpPr>
            <p:nvPr/>
          </p:nvSpPr>
          <p:spPr bwMode="auto">
            <a:xfrm>
              <a:off x="7675562" y="184046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3</a:t>
              </a:r>
            </a:p>
          </p:txBody>
        </p:sp>
        <p:sp>
          <p:nvSpPr>
            <p:cNvPr id="44054" name="TextBox 22"/>
            <p:cNvSpPr txBox="1">
              <a:spLocks noChangeArrowheads="1"/>
            </p:cNvSpPr>
            <p:nvPr/>
          </p:nvSpPr>
          <p:spPr bwMode="auto">
            <a:xfrm>
              <a:off x="7142162" y="184046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44055" name="TextBox 23"/>
            <p:cNvSpPr txBox="1">
              <a:spLocks noChangeArrowheads="1"/>
            </p:cNvSpPr>
            <p:nvPr/>
          </p:nvSpPr>
          <p:spPr bwMode="auto">
            <a:xfrm>
              <a:off x="7294562" y="214526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44056" name="TextBox 24"/>
            <p:cNvSpPr txBox="1">
              <a:spLocks noChangeArrowheads="1"/>
            </p:cNvSpPr>
            <p:nvPr/>
          </p:nvSpPr>
          <p:spPr bwMode="auto">
            <a:xfrm>
              <a:off x="8223647" y="2590800"/>
              <a:ext cx="615553" cy="810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wrap="none">
              <a:spAutoFit/>
            </a:bodyPr>
            <a:lstStyle/>
            <a:p>
              <a:r>
                <a:rPr lang="en-US" sz="2800" b="1">
                  <a:solidFill>
                    <a:srgbClr val="CC6600"/>
                  </a:solidFill>
                </a:rPr>
                <a:t>……</a:t>
              </a:r>
            </a:p>
          </p:txBody>
        </p:sp>
      </p:grpSp>
    </p:spTree>
  </p:cSld>
  <p:clrMapOvr>
    <a:masterClrMapping/>
  </p:clrMapOvr>
  <p:transition advTm="27750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C00000"/>
                </a:solidFill>
              </a:rPr>
              <a:t>A Pictorial Comparison: SVD</a:t>
            </a:r>
            <a:endParaRPr lang="en-US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32E650-031A-4674-9160-E3874F1BC241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95575" y="5181600"/>
            <a:ext cx="3657600" cy="1588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1056481" y="3544094"/>
            <a:ext cx="3278188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lowchart: Connector 8"/>
          <p:cNvSpPr/>
          <p:nvPr/>
        </p:nvSpPr>
        <p:spPr>
          <a:xfrm>
            <a:off x="3152775" y="43434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lowchart: Connector 9"/>
          <p:cNvSpPr/>
          <p:nvPr/>
        </p:nvSpPr>
        <p:spPr>
          <a:xfrm>
            <a:off x="3914775" y="32004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lowchart: Connector 10"/>
          <p:cNvSpPr/>
          <p:nvPr/>
        </p:nvSpPr>
        <p:spPr>
          <a:xfrm>
            <a:off x="3533775" y="33528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Flowchart: Connector 11"/>
          <p:cNvSpPr/>
          <p:nvPr/>
        </p:nvSpPr>
        <p:spPr>
          <a:xfrm>
            <a:off x="3248025" y="3810000"/>
            <a:ext cx="152400" cy="1524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Flowchart: Connector 12"/>
          <p:cNvSpPr/>
          <p:nvPr/>
        </p:nvSpPr>
        <p:spPr>
          <a:xfrm>
            <a:off x="3609975" y="36576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Flowchart: Connector 13"/>
          <p:cNvSpPr/>
          <p:nvPr/>
        </p:nvSpPr>
        <p:spPr>
          <a:xfrm>
            <a:off x="3686175" y="41910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4448175" y="37338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4752975" y="32766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4371975" y="29718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Flowchart: Connector 17"/>
          <p:cNvSpPr/>
          <p:nvPr/>
        </p:nvSpPr>
        <p:spPr>
          <a:xfrm>
            <a:off x="4524375" y="40386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Flowchart: Connector 18"/>
          <p:cNvSpPr/>
          <p:nvPr/>
        </p:nvSpPr>
        <p:spPr>
          <a:xfrm>
            <a:off x="4067175" y="41910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3305175" y="4724400"/>
            <a:ext cx="152400" cy="1524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4752975" y="26670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5257800" y="27432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078" name="TextBox 22"/>
          <p:cNvSpPr txBox="1">
            <a:spLocks noChangeArrowheads="1"/>
          </p:cNvSpPr>
          <p:nvPr/>
        </p:nvSpPr>
        <p:spPr bwMode="auto">
          <a:xfrm>
            <a:off x="5286375" y="4724400"/>
            <a:ext cx="16478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X: Philip Yu</a:t>
            </a:r>
          </a:p>
        </p:txBody>
      </p:sp>
      <p:sp>
        <p:nvSpPr>
          <p:cNvPr id="45079" name="TextBox 23"/>
          <p:cNvSpPr txBox="1">
            <a:spLocks noChangeArrowheads="1"/>
          </p:cNvSpPr>
          <p:nvPr/>
        </p:nvSpPr>
        <p:spPr bwMode="auto">
          <a:xfrm>
            <a:off x="2847975" y="1905000"/>
            <a:ext cx="2181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Y: William Cohen</a:t>
            </a:r>
          </a:p>
        </p:txBody>
      </p:sp>
      <p:sp>
        <p:nvSpPr>
          <p:cNvPr id="25" name="Flowchart: Connector 24"/>
          <p:cNvSpPr/>
          <p:nvPr/>
        </p:nvSpPr>
        <p:spPr>
          <a:xfrm>
            <a:off x="3152775" y="4343400"/>
            <a:ext cx="152400" cy="152400"/>
          </a:xfrm>
          <a:prstGeom prst="flowChartConnector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3914775" y="3200400"/>
            <a:ext cx="152400" cy="152400"/>
          </a:xfrm>
          <a:prstGeom prst="flowChartConnector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3533775" y="3352800"/>
            <a:ext cx="152400" cy="152400"/>
          </a:xfrm>
          <a:prstGeom prst="flowChartConnector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Flowchart: Connector 27"/>
          <p:cNvSpPr/>
          <p:nvPr/>
        </p:nvSpPr>
        <p:spPr>
          <a:xfrm>
            <a:off x="3248025" y="3810000"/>
            <a:ext cx="152400" cy="152400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Flowchart: Connector 28"/>
          <p:cNvSpPr/>
          <p:nvPr/>
        </p:nvSpPr>
        <p:spPr>
          <a:xfrm>
            <a:off x="3609975" y="3657600"/>
            <a:ext cx="152400" cy="152400"/>
          </a:xfrm>
          <a:prstGeom prst="flowChartConnector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Flowchart: Connector 29"/>
          <p:cNvSpPr/>
          <p:nvPr/>
        </p:nvSpPr>
        <p:spPr>
          <a:xfrm>
            <a:off x="3686175" y="4191000"/>
            <a:ext cx="152400" cy="152400"/>
          </a:xfrm>
          <a:prstGeom prst="flowChartConnector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Flowchart: Connector 30"/>
          <p:cNvSpPr/>
          <p:nvPr/>
        </p:nvSpPr>
        <p:spPr>
          <a:xfrm>
            <a:off x="4448175" y="3733800"/>
            <a:ext cx="152400" cy="152400"/>
          </a:xfrm>
          <a:prstGeom prst="flowChartConnector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Flowchart: Connector 31"/>
          <p:cNvSpPr/>
          <p:nvPr/>
        </p:nvSpPr>
        <p:spPr>
          <a:xfrm>
            <a:off x="4752975" y="3276600"/>
            <a:ext cx="152400" cy="152400"/>
          </a:xfrm>
          <a:prstGeom prst="flowChartConnector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Flowchart: Connector 32"/>
          <p:cNvSpPr/>
          <p:nvPr/>
        </p:nvSpPr>
        <p:spPr>
          <a:xfrm>
            <a:off x="4371975" y="2971800"/>
            <a:ext cx="152400" cy="152400"/>
          </a:xfrm>
          <a:prstGeom prst="flowChartConnector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Flowchart: Connector 33"/>
          <p:cNvSpPr/>
          <p:nvPr/>
        </p:nvSpPr>
        <p:spPr>
          <a:xfrm>
            <a:off x="4524375" y="4038600"/>
            <a:ext cx="152400" cy="152400"/>
          </a:xfrm>
          <a:prstGeom prst="flowChartConnector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Flowchart: Connector 34"/>
          <p:cNvSpPr/>
          <p:nvPr/>
        </p:nvSpPr>
        <p:spPr>
          <a:xfrm>
            <a:off x="4067175" y="4191000"/>
            <a:ext cx="152400" cy="152400"/>
          </a:xfrm>
          <a:prstGeom prst="flowChartConnector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Flowchart: Connector 35"/>
          <p:cNvSpPr/>
          <p:nvPr/>
        </p:nvSpPr>
        <p:spPr>
          <a:xfrm>
            <a:off x="3305175" y="4724400"/>
            <a:ext cx="152400" cy="152400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Flowchart: Connector 36"/>
          <p:cNvSpPr/>
          <p:nvPr/>
        </p:nvSpPr>
        <p:spPr>
          <a:xfrm>
            <a:off x="4752975" y="2667000"/>
            <a:ext cx="152400" cy="152400"/>
          </a:xfrm>
          <a:prstGeom prst="flowChartConnector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Flowchart: Connector 37"/>
          <p:cNvSpPr/>
          <p:nvPr/>
        </p:nvSpPr>
        <p:spPr>
          <a:xfrm>
            <a:off x="5257800" y="2743200"/>
            <a:ext cx="152400" cy="152400"/>
          </a:xfrm>
          <a:prstGeom prst="flowChartConnector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rot="16200000" flipV="1">
            <a:off x="3352801" y="2971800"/>
            <a:ext cx="1905000" cy="129539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771775" y="2133600"/>
            <a:ext cx="3048000" cy="2971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63"/>
          <p:cNvSpPr txBox="1">
            <a:spLocks noChangeArrowheads="1"/>
          </p:cNvSpPr>
          <p:nvPr/>
        </p:nvSpPr>
        <p:spPr bwMode="auto">
          <a:xfrm>
            <a:off x="5057775" y="2906713"/>
            <a:ext cx="1876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1</a:t>
            </a:r>
            <a:r>
              <a:rPr lang="en-US" b="1" baseline="30000">
                <a:solidFill>
                  <a:srgbClr val="FF0000"/>
                </a:solidFill>
              </a:rPr>
              <a:t>st</a:t>
            </a:r>
            <a:r>
              <a:rPr lang="en-US" b="1">
                <a:solidFill>
                  <a:srgbClr val="FF0000"/>
                </a:solidFill>
              </a:rPr>
              <a:t> singular vector</a:t>
            </a:r>
          </a:p>
        </p:txBody>
      </p:sp>
      <p:sp>
        <p:nvSpPr>
          <p:cNvPr id="42" name="TextBox 163"/>
          <p:cNvSpPr txBox="1">
            <a:spLocks noChangeArrowheads="1"/>
          </p:cNvSpPr>
          <p:nvPr/>
        </p:nvSpPr>
        <p:spPr bwMode="auto">
          <a:xfrm>
            <a:off x="3152775" y="2362200"/>
            <a:ext cx="193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2</a:t>
            </a:r>
            <a:r>
              <a:rPr lang="en-US" b="1" baseline="30000">
                <a:solidFill>
                  <a:srgbClr val="FF0000"/>
                </a:solidFill>
              </a:rPr>
              <a:t>nd</a:t>
            </a:r>
            <a:r>
              <a:rPr lang="en-US" b="1">
                <a:solidFill>
                  <a:srgbClr val="FF0000"/>
                </a:solidFill>
              </a:rPr>
              <a:t> singular vector</a:t>
            </a:r>
          </a:p>
        </p:txBody>
      </p:sp>
      <p:sp>
        <p:nvSpPr>
          <p:cNvPr id="45098" name="TextBox 42"/>
          <p:cNvSpPr txBox="1">
            <a:spLocks noChangeArrowheads="1"/>
          </p:cNvSpPr>
          <p:nvPr/>
        </p:nvSpPr>
        <p:spPr bwMode="auto">
          <a:xfrm>
            <a:off x="2687638" y="5572125"/>
            <a:ext cx="4141787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Each dot is a conference</a:t>
            </a:r>
          </a:p>
        </p:txBody>
      </p:sp>
    </p:spTree>
    <p:custDataLst>
      <p:tags r:id="rId1"/>
    </p:custDataLst>
  </p:cSld>
  <p:clrMapOvr>
    <a:masterClrMapping/>
  </p:clrMapOvr>
  <p:transition advTm="163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"/>
                            </p:stCondLst>
                            <p:childTnLst>
                              <p:par>
                                <p:cTn id="33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00"/>
                            </p:stCondLst>
                            <p:childTnLst>
                              <p:par>
                                <p:cTn id="4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00"/>
                            </p:stCondLst>
                            <p:childTnLst>
                              <p:par>
                                <p:cTn id="47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600"/>
                            </p:stCondLst>
                            <p:childTnLst>
                              <p:par>
                                <p:cTn id="5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800"/>
                            </p:stCondLst>
                            <p:childTnLst>
                              <p:par>
                                <p:cTn id="5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00"/>
                            </p:stCondLst>
                            <p:childTnLst>
                              <p:par>
                                <p:cTn id="61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2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00"/>
                            </p:stCondLst>
                            <p:childTnLst>
                              <p:par>
                                <p:cTn id="6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600"/>
                            </p:stCondLst>
                            <p:childTnLst>
                              <p:par>
                                <p:cTn id="6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800"/>
                            </p:stCondLst>
                            <p:childTnLst>
                              <p:par>
                                <p:cTn id="7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00"/>
                            </p:stCondLst>
                            <p:childTnLst>
                              <p:par>
                                <p:cTn id="7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400"/>
                            </p:stCondLst>
                            <p:childTnLst>
                              <p:par>
                                <p:cTn id="82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600"/>
                            </p:stCondLst>
                            <p:childTnLst>
                              <p:par>
                                <p:cTn id="8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800"/>
                            </p:stCondLst>
                            <p:childTnLst>
                              <p:par>
                                <p:cTn id="89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0"/>
                            </p:stCondLst>
                            <p:childTnLst>
                              <p:par>
                                <p:cTn id="9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200"/>
                            </p:stCondLst>
                            <p:childTnLst>
                              <p:par>
                                <p:cTn id="96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400"/>
                            </p:stCondLst>
                            <p:childTnLst>
                              <p:par>
                                <p:cTn id="9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6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100"/>
                            </p:stCondLst>
                            <p:childTnLst>
                              <p:par>
                                <p:cTn id="10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6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100"/>
                            </p:stCondLst>
                            <p:childTnLst>
                              <p:par>
                                <p:cTn id="1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1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A3: Financial Fraud Detection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[</a:t>
            </a:r>
            <a:r>
              <a:rPr lang="en-US" sz="2800" dirty="0" err="1" smtClean="0">
                <a:solidFill>
                  <a:schemeClr val="tx1"/>
                </a:solidFill>
              </a:rPr>
              <a:t>McGlohon</a:t>
            </a:r>
            <a:r>
              <a:rPr lang="en-US" sz="2800" dirty="0" smtClean="0">
                <a:solidFill>
                  <a:schemeClr val="tx1"/>
                </a:solidFill>
              </a:rPr>
              <a:t>+ 2009]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43485"/>
            <a:ext cx="4914286" cy="358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495799" y="2561272"/>
            <a:ext cx="4876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Given initial suspicions (red), how to find </a:t>
            </a:r>
          </a:p>
          <a:p>
            <a:pPr algn="ctr"/>
            <a:r>
              <a:rPr lang="en-US" sz="3200" dirty="0" smtClean="0"/>
              <a:t>misstated accounts ?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5029200"/>
            <a:ext cx="883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7.5%</a:t>
            </a:r>
            <a:r>
              <a:rPr lang="en-US" sz="2400" dirty="0" smtClean="0"/>
              <a:t> of U.S. adults lost money for financial fraud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50%+ </a:t>
            </a:r>
            <a:r>
              <a:rPr lang="en-US" sz="2400" dirty="0" smtClean="0"/>
              <a:t>US corporations lost &gt;= $500,000 [Albrecht+ 2001]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/>
              <a:t> e.g., Enron ($70bn)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Total cost of financial fraud: </a:t>
            </a:r>
            <a:r>
              <a:rPr lang="en-US" sz="2400" dirty="0" smtClean="0">
                <a:solidFill>
                  <a:srgbClr val="FF0000"/>
                </a:solidFill>
              </a:rPr>
              <a:t>$1trillion </a:t>
            </a:r>
            <a:r>
              <a:rPr lang="en-US" sz="2400" dirty="0" smtClean="0"/>
              <a:t>[</a:t>
            </a:r>
            <a:r>
              <a:rPr lang="en-US" sz="2400" dirty="0" err="1" smtClean="0"/>
              <a:t>Ansari</a:t>
            </a:r>
            <a:r>
              <a:rPr lang="en-US" sz="2400" dirty="0" smtClean="0"/>
              <a:t> 2006]</a:t>
            </a:r>
          </a:p>
          <a:p>
            <a:pPr algn="ctr"/>
            <a:endParaRPr lang="en-US" sz="2400" dirty="0"/>
          </a:p>
        </p:txBody>
      </p:sp>
      <p:pic>
        <p:nvPicPr>
          <p:cNvPr id="7170" name="Picture 2" descr="http://www.seattlemet.com/image_cache/assets/0001/8360/dollar-sig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2133600"/>
            <a:ext cx="182880" cy="257087"/>
          </a:xfrm>
          <a:prstGeom prst="rect">
            <a:avLst/>
          </a:prstGeom>
          <a:noFill/>
        </p:spPr>
      </p:pic>
      <p:pic>
        <p:nvPicPr>
          <p:cNvPr id="9" name="Picture 2" descr="http://www.seattlemet.com/image_cache/assets/0001/8360/dollar-sig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2720" y="1981200"/>
            <a:ext cx="182880" cy="257087"/>
          </a:xfrm>
          <a:prstGeom prst="rect">
            <a:avLst/>
          </a:prstGeom>
          <a:noFill/>
        </p:spPr>
      </p:pic>
      <p:pic>
        <p:nvPicPr>
          <p:cNvPr id="10" name="Picture 2" descr="http://www.seattlemet.com/image_cache/assets/0001/8360/dollar-sig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93720" y="2486113"/>
            <a:ext cx="182880" cy="257087"/>
          </a:xfrm>
          <a:prstGeom prst="rect">
            <a:avLst/>
          </a:prstGeom>
          <a:noFill/>
        </p:spPr>
      </p:pic>
      <p:pic>
        <p:nvPicPr>
          <p:cNvPr id="11" name="Picture 2" descr="http://www.seattlemet.com/image_cache/assets/0001/8360/dollar-sig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22320" y="2971800"/>
            <a:ext cx="182880" cy="257087"/>
          </a:xfrm>
          <a:prstGeom prst="rect">
            <a:avLst/>
          </a:prstGeom>
          <a:noFill/>
        </p:spPr>
      </p:pic>
      <p:pic>
        <p:nvPicPr>
          <p:cNvPr id="12" name="Picture 2" descr="http://www.seattlemet.com/image_cache/assets/0001/8360/dollar-sig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46120" y="3476713"/>
            <a:ext cx="182880" cy="257087"/>
          </a:xfrm>
          <a:prstGeom prst="rect">
            <a:avLst/>
          </a:prstGeom>
          <a:noFill/>
        </p:spPr>
      </p:pic>
      <p:pic>
        <p:nvPicPr>
          <p:cNvPr id="13" name="Picture 2" descr="http://www.seattlemet.com/image_cache/assets/0001/8360/dollar-sig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3781513"/>
            <a:ext cx="182880" cy="257087"/>
          </a:xfrm>
          <a:prstGeom prst="rect">
            <a:avLst/>
          </a:prstGeom>
          <a:noFill/>
        </p:spPr>
      </p:pic>
      <p:pic>
        <p:nvPicPr>
          <p:cNvPr id="14" name="Picture 2" descr="http://www.seattlemet.com/image_cache/assets/0001/8360/dollar-sig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3933913"/>
            <a:ext cx="182880" cy="257087"/>
          </a:xfrm>
          <a:prstGeom prst="rect">
            <a:avLst/>
          </a:prstGeom>
          <a:noFill/>
        </p:spPr>
      </p:pic>
      <p:pic>
        <p:nvPicPr>
          <p:cNvPr id="15" name="Picture 2" descr="http://www.seattlemet.com/image_cache/assets/0001/8360/dollar-sig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3581400"/>
            <a:ext cx="182880" cy="257087"/>
          </a:xfrm>
          <a:prstGeom prst="rect">
            <a:avLst/>
          </a:prstGeom>
          <a:noFill/>
        </p:spPr>
      </p:pic>
      <p:pic>
        <p:nvPicPr>
          <p:cNvPr id="16" name="Picture 2" descr="http://www.seattlemet.com/image_cache/assets/0001/8360/dollar-sig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819400"/>
            <a:ext cx="182880" cy="257087"/>
          </a:xfrm>
          <a:prstGeom prst="rect">
            <a:avLst/>
          </a:prstGeom>
          <a:noFill/>
        </p:spPr>
      </p:pic>
    </p:spTree>
  </p:cSld>
  <p:clrMapOvr>
    <a:masterClrMapping/>
  </p:clrMapOvr>
  <p:transition advTm="10109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 Pictorial Comparison: CUR 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[</a:t>
            </a:r>
            <a:r>
              <a:rPr lang="en-US" sz="2800" dirty="0" err="1" smtClean="0">
                <a:solidFill>
                  <a:schemeClr val="tx1"/>
                </a:solidFill>
              </a:rPr>
              <a:t>Drineas</a:t>
            </a:r>
            <a:r>
              <a:rPr lang="en-US" sz="2800" dirty="0" smtClean="0">
                <a:solidFill>
                  <a:schemeClr val="tx1"/>
                </a:solidFill>
              </a:rPr>
              <a:t>+ 2005]</a:t>
            </a:r>
            <a:r>
              <a:rPr lang="en-US" sz="3200" dirty="0" smtClean="0">
                <a:solidFill>
                  <a:srgbClr val="C00000"/>
                </a:solidFill>
              </a:rPr>
              <a:t/>
            </a:r>
            <a:br>
              <a:rPr lang="en-US" sz="3200" dirty="0" smtClean="0">
                <a:solidFill>
                  <a:srgbClr val="C00000"/>
                </a:solidFill>
              </a:rPr>
            </a:br>
            <a:endParaRPr lang="en-US" dirty="0" smtClean="0">
              <a:solidFill>
                <a:srgbClr val="C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C6E302-4A12-48DD-A203-50642B2E9695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689225" y="5334000"/>
            <a:ext cx="3657600" cy="1588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5400000" flipH="1" flipV="1">
            <a:off x="1050131" y="3696494"/>
            <a:ext cx="3278188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Flowchart: Connector 45"/>
          <p:cNvSpPr/>
          <p:nvPr/>
        </p:nvSpPr>
        <p:spPr>
          <a:xfrm>
            <a:off x="3146425" y="44958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Flowchart: Connector 46"/>
          <p:cNvSpPr/>
          <p:nvPr/>
        </p:nvSpPr>
        <p:spPr>
          <a:xfrm>
            <a:off x="3908425" y="33528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Flowchart: Connector 47"/>
          <p:cNvSpPr/>
          <p:nvPr/>
        </p:nvSpPr>
        <p:spPr>
          <a:xfrm>
            <a:off x="3527425" y="35052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Flowchart: Connector 48"/>
          <p:cNvSpPr/>
          <p:nvPr/>
        </p:nvSpPr>
        <p:spPr>
          <a:xfrm>
            <a:off x="3241675" y="3962400"/>
            <a:ext cx="152400" cy="1524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Flowchart: Connector 49"/>
          <p:cNvSpPr/>
          <p:nvPr/>
        </p:nvSpPr>
        <p:spPr>
          <a:xfrm>
            <a:off x="3603625" y="38100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Flowchart: Connector 50"/>
          <p:cNvSpPr/>
          <p:nvPr/>
        </p:nvSpPr>
        <p:spPr>
          <a:xfrm>
            <a:off x="3679825" y="43434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" name="Flowchart: Connector 51"/>
          <p:cNvSpPr/>
          <p:nvPr/>
        </p:nvSpPr>
        <p:spPr>
          <a:xfrm>
            <a:off x="4441825" y="38862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Flowchart: Connector 52"/>
          <p:cNvSpPr/>
          <p:nvPr/>
        </p:nvSpPr>
        <p:spPr>
          <a:xfrm>
            <a:off x="4746625" y="34290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Flowchart: Connector 53"/>
          <p:cNvSpPr/>
          <p:nvPr/>
        </p:nvSpPr>
        <p:spPr>
          <a:xfrm>
            <a:off x="4365625" y="31242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Flowchart: Connector 54"/>
          <p:cNvSpPr/>
          <p:nvPr/>
        </p:nvSpPr>
        <p:spPr>
          <a:xfrm>
            <a:off x="4518025" y="41910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Flowchart: Connector 55"/>
          <p:cNvSpPr/>
          <p:nvPr/>
        </p:nvSpPr>
        <p:spPr>
          <a:xfrm>
            <a:off x="4191000" y="44196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Flowchart: Connector 56"/>
          <p:cNvSpPr/>
          <p:nvPr/>
        </p:nvSpPr>
        <p:spPr>
          <a:xfrm>
            <a:off x="3298825" y="4876800"/>
            <a:ext cx="152400" cy="1524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" name="Flowchart: Connector 57"/>
          <p:cNvSpPr/>
          <p:nvPr/>
        </p:nvSpPr>
        <p:spPr>
          <a:xfrm>
            <a:off x="4746625" y="28194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" name="Flowchart: Connector 58"/>
          <p:cNvSpPr/>
          <p:nvPr/>
        </p:nvSpPr>
        <p:spPr>
          <a:xfrm>
            <a:off x="5203825" y="27432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Flowchart: Connector 61"/>
          <p:cNvSpPr/>
          <p:nvPr/>
        </p:nvSpPr>
        <p:spPr>
          <a:xfrm>
            <a:off x="3146425" y="4495800"/>
            <a:ext cx="152400" cy="152400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" name="Flowchart: Connector 62"/>
          <p:cNvSpPr/>
          <p:nvPr/>
        </p:nvSpPr>
        <p:spPr>
          <a:xfrm>
            <a:off x="3908425" y="3352800"/>
            <a:ext cx="152400" cy="152400"/>
          </a:xfrm>
          <a:prstGeom prst="flowChartConnector">
            <a:avLst/>
          </a:prstGeom>
          <a:solidFill>
            <a:schemeClr val="bg1">
              <a:lumMod val="50000"/>
              <a:alpha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" name="Flowchart: Connector 63"/>
          <p:cNvSpPr/>
          <p:nvPr/>
        </p:nvSpPr>
        <p:spPr>
          <a:xfrm>
            <a:off x="3241675" y="3962400"/>
            <a:ext cx="152400" cy="152400"/>
          </a:xfrm>
          <a:prstGeom prst="flowChartConnector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" name="Flowchart: Connector 64"/>
          <p:cNvSpPr/>
          <p:nvPr/>
        </p:nvSpPr>
        <p:spPr>
          <a:xfrm>
            <a:off x="3603625" y="3810000"/>
            <a:ext cx="152400" cy="152400"/>
          </a:xfrm>
          <a:prstGeom prst="flowChartConnector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" name="Flowchart: Connector 65"/>
          <p:cNvSpPr/>
          <p:nvPr/>
        </p:nvSpPr>
        <p:spPr>
          <a:xfrm>
            <a:off x="4191000" y="4419600"/>
            <a:ext cx="152400" cy="152400"/>
          </a:xfrm>
          <a:prstGeom prst="flowChartConnector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7" name="Flowchart: Connector 66"/>
          <p:cNvSpPr/>
          <p:nvPr/>
        </p:nvSpPr>
        <p:spPr>
          <a:xfrm>
            <a:off x="3298825" y="4876800"/>
            <a:ext cx="152400" cy="152400"/>
          </a:xfrm>
          <a:prstGeom prst="flowChartConnector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8" name="Straight Arrow Connector 67"/>
          <p:cNvCxnSpPr>
            <a:endCxn id="67" idx="3"/>
          </p:cNvCxnSpPr>
          <p:nvPr/>
        </p:nvCxnSpPr>
        <p:spPr>
          <a:xfrm flipV="1">
            <a:off x="2689225" y="5006975"/>
            <a:ext cx="631825" cy="3270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62" idx="3"/>
          </p:cNvCxnSpPr>
          <p:nvPr/>
        </p:nvCxnSpPr>
        <p:spPr>
          <a:xfrm rot="5400000" flipH="1" flipV="1">
            <a:off x="2574925" y="4740275"/>
            <a:ext cx="708025" cy="4794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3" idx="3"/>
          </p:cNvCxnSpPr>
          <p:nvPr/>
        </p:nvCxnSpPr>
        <p:spPr>
          <a:xfrm rot="5400000" flipH="1" flipV="1">
            <a:off x="2362200" y="3787775"/>
            <a:ext cx="1873250" cy="12636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64" idx="4"/>
          </p:cNvCxnSpPr>
          <p:nvPr/>
        </p:nvCxnSpPr>
        <p:spPr>
          <a:xfrm rot="5400000" flipH="1" flipV="1">
            <a:off x="2393950" y="4410075"/>
            <a:ext cx="1219200" cy="6286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65" idx="3"/>
          </p:cNvCxnSpPr>
          <p:nvPr/>
        </p:nvCxnSpPr>
        <p:spPr>
          <a:xfrm rot="5400000" flipH="1" flipV="1">
            <a:off x="2460625" y="4168775"/>
            <a:ext cx="1393825" cy="9366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74" idx="0"/>
          </p:cNvCxnSpPr>
          <p:nvPr/>
        </p:nvCxnSpPr>
        <p:spPr>
          <a:xfrm flipV="1">
            <a:off x="2689225" y="4495800"/>
            <a:ext cx="1592263" cy="838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4060825" y="4495800"/>
            <a:ext cx="441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2x</a:t>
            </a: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3832225" y="3048000"/>
            <a:ext cx="441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2x</a:t>
            </a: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3756025" y="3744913"/>
            <a:ext cx="441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2x</a:t>
            </a: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3302000" y="4354513"/>
            <a:ext cx="441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4x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2911475" y="3733800"/>
            <a:ext cx="441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3x</a:t>
            </a: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3451225" y="4887913"/>
            <a:ext cx="441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1x</a:t>
            </a:r>
          </a:p>
        </p:txBody>
      </p:sp>
      <p:sp>
        <p:nvSpPr>
          <p:cNvPr id="46120" name="TextBox 79"/>
          <p:cNvSpPr txBox="1">
            <a:spLocks noChangeArrowheads="1"/>
          </p:cNvSpPr>
          <p:nvPr/>
        </p:nvSpPr>
        <p:spPr bwMode="auto">
          <a:xfrm>
            <a:off x="5286375" y="4800600"/>
            <a:ext cx="16478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X: Philip Yu</a:t>
            </a:r>
          </a:p>
        </p:txBody>
      </p:sp>
      <p:sp>
        <p:nvSpPr>
          <p:cNvPr id="46121" name="TextBox 80"/>
          <p:cNvSpPr txBox="1">
            <a:spLocks noChangeArrowheads="1"/>
          </p:cNvSpPr>
          <p:nvPr/>
        </p:nvSpPr>
        <p:spPr bwMode="auto">
          <a:xfrm>
            <a:off x="2847975" y="1981200"/>
            <a:ext cx="2181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Y: William Cohen</a:t>
            </a:r>
          </a:p>
        </p:txBody>
      </p:sp>
      <p:sp>
        <p:nvSpPr>
          <p:cNvPr id="46122" name="TextBox 81"/>
          <p:cNvSpPr txBox="1">
            <a:spLocks noChangeArrowheads="1"/>
          </p:cNvSpPr>
          <p:nvPr/>
        </p:nvSpPr>
        <p:spPr bwMode="auto">
          <a:xfrm>
            <a:off x="2687638" y="5648325"/>
            <a:ext cx="4141787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Each dot is a conference</a:t>
            </a:r>
          </a:p>
        </p:txBody>
      </p:sp>
    </p:spTree>
    <p:custDataLst>
      <p:tags r:id="rId1"/>
    </p:custDataLst>
  </p:cSld>
  <p:clrMapOvr>
    <a:masterClrMapping/>
  </p:clrMapOvr>
  <p:transition advTm="314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5" presetClass="entr" presetSubtype="10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5" presetClass="emph" presetSubtype="0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00"/>
                            </p:stCondLst>
                            <p:childTnLst>
                              <p:par>
                                <p:cTn id="2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5" presetClass="entr" presetSubtype="1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00"/>
                            </p:stCondLst>
                            <p:childTnLst>
                              <p:par>
                                <p:cTn id="47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00"/>
                            </p:stCondLst>
                            <p:childTnLst>
                              <p:par>
                                <p:cTn id="50" presetID="5" presetClass="entr" presetSubtype="1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3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800"/>
                            </p:stCondLst>
                            <p:childTnLst>
                              <p:par>
                                <p:cTn id="61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2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00"/>
                            </p:stCondLst>
                            <p:childTnLst>
                              <p:par>
                                <p:cTn id="64" presetID="5" presetClass="entr" presetSubtype="1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6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100"/>
                            </p:stCondLst>
                            <p:childTnLst>
                              <p:par>
                                <p:cTn id="7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600"/>
                            </p:stCondLst>
                            <p:childTnLst>
                              <p:par>
                                <p:cTn id="76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7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800"/>
                            </p:stCondLst>
                            <p:childTnLst>
                              <p:par>
                                <p:cTn id="7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9" grpId="0" animBg="1"/>
      <p:bldP spid="50" grpId="0" animBg="1"/>
      <p:bldP spid="56" grpId="0" animBg="1"/>
      <p:bldP spid="57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4" grpId="0"/>
      <p:bldP spid="75" grpId="0"/>
      <p:bldP spid="76" grpId="0"/>
      <p:bldP spid="77" grpId="0"/>
      <p:bldP spid="78" grpId="0"/>
      <p:bldP spid="7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 Pictorial Comparison: CMD 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[Sun+ 2007]</a:t>
            </a:r>
            <a:r>
              <a:rPr lang="en-US" sz="3200" dirty="0" smtClean="0">
                <a:solidFill>
                  <a:schemeClr val="tx1"/>
                </a:solidFill>
              </a:rPr>
              <a:t/>
            </a:r>
            <a:br>
              <a:rPr lang="en-US" sz="3200" dirty="0" smtClean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E4EE81-93B8-4BD1-B053-7E6F95D4F0EF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689225" y="5334000"/>
            <a:ext cx="3657600" cy="1588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5400000" flipH="1" flipV="1">
            <a:off x="1050131" y="3696494"/>
            <a:ext cx="3278188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Flowchart: Connector 45"/>
          <p:cNvSpPr/>
          <p:nvPr/>
        </p:nvSpPr>
        <p:spPr>
          <a:xfrm>
            <a:off x="3146425" y="44958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Flowchart: Connector 46"/>
          <p:cNvSpPr/>
          <p:nvPr/>
        </p:nvSpPr>
        <p:spPr>
          <a:xfrm>
            <a:off x="3908425" y="33528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Flowchart: Connector 47"/>
          <p:cNvSpPr/>
          <p:nvPr/>
        </p:nvSpPr>
        <p:spPr>
          <a:xfrm>
            <a:off x="3527425" y="35052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Flowchart: Connector 48"/>
          <p:cNvSpPr/>
          <p:nvPr/>
        </p:nvSpPr>
        <p:spPr>
          <a:xfrm>
            <a:off x="3241675" y="3962400"/>
            <a:ext cx="152400" cy="1524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Flowchart: Connector 49"/>
          <p:cNvSpPr/>
          <p:nvPr/>
        </p:nvSpPr>
        <p:spPr>
          <a:xfrm>
            <a:off x="3603625" y="38100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Flowchart: Connector 50"/>
          <p:cNvSpPr/>
          <p:nvPr/>
        </p:nvSpPr>
        <p:spPr>
          <a:xfrm>
            <a:off x="3679825" y="43434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" name="Flowchart: Connector 51"/>
          <p:cNvSpPr/>
          <p:nvPr/>
        </p:nvSpPr>
        <p:spPr>
          <a:xfrm>
            <a:off x="4441825" y="38862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Flowchart: Connector 52"/>
          <p:cNvSpPr/>
          <p:nvPr/>
        </p:nvSpPr>
        <p:spPr>
          <a:xfrm>
            <a:off x="4746625" y="34290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Flowchart: Connector 53"/>
          <p:cNvSpPr/>
          <p:nvPr/>
        </p:nvSpPr>
        <p:spPr>
          <a:xfrm>
            <a:off x="4365625" y="31242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Flowchart: Connector 54"/>
          <p:cNvSpPr/>
          <p:nvPr/>
        </p:nvSpPr>
        <p:spPr>
          <a:xfrm>
            <a:off x="4518025" y="41910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Flowchart: Connector 55"/>
          <p:cNvSpPr/>
          <p:nvPr/>
        </p:nvSpPr>
        <p:spPr>
          <a:xfrm>
            <a:off x="4191000" y="44958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Flowchart: Connector 56"/>
          <p:cNvSpPr/>
          <p:nvPr/>
        </p:nvSpPr>
        <p:spPr>
          <a:xfrm>
            <a:off x="3298825" y="4876800"/>
            <a:ext cx="152400" cy="1524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" name="Flowchart: Connector 57"/>
          <p:cNvSpPr/>
          <p:nvPr/>
        </p:nvSpPr>
        <p:spPr>
          <a:xfrm>
            <a:off x="4746625" y="28194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" name="Flowchart: Connector 58"/>
          <p:cNvSpPr/>
          <p:nvPr/>
        </p:nvSpPr>
        <p:spPr>
          <a:xfrm>
            <a:off x="5203825" y="27432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Flowchart: Connector 61"/>
          <p:cNvSpPr/>
          <p:nvPr/>
        </p:nvSpPr>
        <p:spPr>
          <a:xfrm>
            <a:off x="3146425" y="4495800"/>
            <a:ext cx="152400" cy="152400"/>
          </a:xfrm>
          <a:prstGeom prst="flowChartConnector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" name="Flowchart: Connector 62"/>
          <p:cNvSpPr/>
          <p:nvPr/>
        </p:nvSpPr>
        <p:spPr>
          <a:xfrm>
            <a:off x="3908425" y="3352800"/>
            <a:ext cx="152400" cy="152400"/>
          </a:xfrm>
          <a:prstGeom prst="flowChartConnector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" name="Flowchart: Connector 63"/>
          <p:cNvSpPr/>
          <p:nvPr/>
        </p:nvSpPr>
        <p:spPr>
          <a:xfrm>
            <a:off x="3241675" y="3962400"/>
            <a:ext cx="152400" cy="152400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" name="Flowchart: Connector 64"/>
          <p:cNvSpPr/>
          <p:nvPr/>
        </p:nvSpPr>
        <p:spPr>
          <a:xfrm>
            <a:off x="3603625" y="3810000"/>
            <a:ext cx="152400" cy="152400"/>
          </a:xfrm>
          <a:prstGeom prst="flowChartConnector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" name="Flowchart: Connector 65"/>
          <p:cNvSpPr/>
          <p:nvPr/>
        </p:nvSpPr>
        <p:spPr>
          <a:xfrm>
            <a:off x="4191000" y="4495800"/>
            <a:ext cx="152400" cy="152400"/>
          </a:xfrm>
          <a:prstGeom prst="flowChartConnector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7" name="Flowchart: Connector 66"/>
          <p:cNvSpPr/>
          <p:nvPr/>
        </p:nvSpPr>
        <p:spPr>
          <a:xfrm>
            <a:off x="3298825" y="4876800"/>
            <a:ext cx="152400" cy="152400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8" name="Straight Arrow Connector 67"/>
          <p:cNvCxnSpPr>
            <a:endCxn id="67" idx="3"/>
          </p:cNvCxnSpPr>
          <p:nvPr/>
        </p:nvCxnSpPr>
        <p:spPr>
          <a:xfrm flipV="1">
            <a:off x="2689225" y="5006975"/>
            <a:ext cx="631825" cy="3270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62" idx="3"/>
          </p:cNvCxnSpPr>
          <p:nvPr/>
        </p:nvCxnSpPr>
        <p:spPr>
          <a:xfrm rot="5400000" flipH="1" flipV="1">
            <a:off x="2574925" y="4740275"/>
            <a:ext cx="708025" cy="4794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3" idx="3"/>
          </p:cNvCxnSpPr>
          <p:nvPr/>
        </p:nvCxnSpPr>
        <p:spPr>
          <a:xfrm rot="5400000" flipH="1" flipV="1">
            <a:off x="2362200" y="3787775"/>
            <a:ext cx="1873250" cy="12636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64" idx="4"/>
          </p:cNvCxnSpPr>
          <p:nvPr/>
        </p:nvCxnSpPr>
        <p:spPr>
          <a:xfrm rot="5400000" flipH="1" flipV="1">
            <a:off x="2393950" y="4410075"/>
            <a:ext cx="1219200" cy="6286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65" idx="3"/>
          </p:cNvCxnSpPr>
          <p:nvPr/>
        </p:nvCxnSpPr>
        <p:spPr>
          <a:xfrm rot="5400000" flipH="1" flipV="1">
            <a:off x="2460625" y="4168775"/>
            <a:ext cx="1393825" cy="9366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2689225" y="4572000"/>
            <a:ext cx="1501775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38" name="TextBox 79"/>
          <p:cNvSpPr txBox="1">
            <a:spLocks noChangeArrowheads="1"/>
          </p:cNvSpPr>
          <p:nvPr/>
        </p:nvSpPr>
        <p:spPr bwMode="auto">
          <a:xfrm>
            <a:off x="5286375" y="4800600"/>
            <a:ext cx="16478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X: Philip Yu</a:t>
            </a:r>
          </a:p>
        </p:txBody>
      </p:sp>
      <p:sp>
        <p:nvSpPr>
          <p:cNvPr id="47139" name="TextBox 80"/>
          <p:cNvSpPr txBox="1">
            <a:spLocks noChangeArrowheads="1"/>
          </p:cNvSpPr>
          <p:nvPr/>
        </p:nvSpPr>
        <p:spPr bwMode="auto">
          <a:xfrm>
            <a:off x="2847975" y="1981200"/>
            <a:ext cx="2181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Y: William Cohen</a:t>
            </a:r>
          </a:p>
        </p:txBody>
      </p:sp>
      <p:sp>
        <p:nvSpPr>
          <p:cNvPr id="47140" name="TextBox 81"/>
          <p:cNvSpPr txBox="1">
            <a:spLocks noChangeArrowheads="1"/>
          </p:cNvSpPr>
          <p:nvPr/>
        </p:nvSpPr>
        <p:spPr bwMode="auto">
          <a:xfrm>
            <a:off x="2687638" y="5648325"/>
            <a:ext cx="4141787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Each dot is a conference</a:t>
            </a:r>
          </a:p>
        </p:txBody>
      </p:sp>
    </p:spTree>
    <p:custDataLst>
      <p:tags r:id="rId1"/>
    </p:custDataLst>
  </p:cSld>
  <p:clrMapOvr>
    <a:masterClrMapping/>
  </p:clrMapOvr>
  <p:transition advTm="125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00"/>
                            </p:stCondLst>
                            <p:childTnLst>
                              <p:par>
                                <p:cTn id="3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00"/>
                            </p:stCondLst>
                            <p:childTnLst>
                              <p:par>
                                <p:cTn id="4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00"/>
                            </p:stCondLst>
                            <p:childTnLst>
                              <p:par>
                                <p:cTn id="49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00"/>
                            </p:stCondLst>
                            <p:childTnLst>
                              <p:par>
                                <p:cTn id="6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9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9" grpId="0" animBg="1"/>
      <p:bldP spid="50" grpId="0" animBg="1"/>
      <p:bldP spid="56" grpId="0" animBg="1"/>
      <p:bldP spid="57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458200" cy="11430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 Pictorial Comparison: </a:t>
            </a:r>
            <a:r>
              <a:rPr lang="en-US" dirty="0" err="1" smtClean="0">
                <a:solidFill>
                  <a:srgbClr val="C00000"/>
                </a:solidFill>
              </a:rPr>
              <a:t>Colibri</a:t>
            </a:r>
            <a:r>
              <a:rPr lang="en-US" dirty="0" smtClean="0">
                <a:solidFill>
                  <a:srgbClr val="C00000"/>
                </a:solidFill>
              </a:rPr>
              <a:t>-S 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[Tong+ 2008]</a:t>
            </a:r>
            <a:r>
              <a:rPr lang="en-US" sz="3200" dirty="0" smtClean="0">
                <a:solidFill>
                  <a:srgbClr val="C00000"/>
                </a:solidFill>
              </a:rPr>
              <a:t/>
            </a:r>
            <a:br>
              <a:rPr lang="en-US" sz="3200" dirty="0" smtClean="0">
                <a:solidFill>
                  <a:srgbClr val="C00000"/>
                </a:solidFill>
              </a:rPr>
            </a:br>
            <a:endParaRPr lang="en-US" dirty="0" smtClean="0">
              <a:solidFill>
                <a:srgbClr val="C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386F18-F05E-46A4-8653-C74413D774C3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689225" y="5334000"/>
            <a:ext cx="3657600" cy="1588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5400000" flipH="1" flipV="1">
            <a:off x="1050131" y="3696494"/>
            <a:ext cx="3278188" cy="0"/>
          </a:xfrm>
          <a:prstGeom prst="straightConnector1">
            <a:avLst/>
          </a:prstGeom>
          <a:ln w="381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Flowchart: Connector 45"/>
          <p:cNvSpPr/>
          <p:nvPr/>
        </p:nvSpPr>
        <p:spPr>
          <a:xfrm>
            <a:off x="3146425" y="44958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Flowchart: Connector 46"/>
          <p:cNvSpPr/>
          <p:nvPr/>
        </p:nvSpPr>
        <p:spPr>
          <a:xfrm>
            <a:off x="3908425" y="33528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Flowchart: Connector 47"/>
          <p:cNvSpPr/>
          <p:nvPr/>
        </p:nvSpPr>
        <p:spPr>
          <a:xfrm>
            <a:off x="3527425" y="35052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Flowchart: Connector 48"/>
          <p:cNvSpPr/>
          <p:nvPr/>
        </p:nvSpPr>
        <p:spPr>
          <a:xfrm>
            <a:off x="3241675" y="3962400"/>
            <a:ext cx="152400" cy="1524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Flowchart: Connector 49"/>
          <p:cNvSpPr/>
          <p:nvPr/>
        </p:nvSpPr>
        <p:spPr>
          <a:xfrm>
            <a:off x="3603625" y="38100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Flowchart: Connector 50"/>
          <p:cNvSpPr/>
          <p:nvPr/>
        </p:nvSpPr>
        <p:spPr>
          <a:xfrm>
            <a:off x="3679825" y="43434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" name="Flowchart: Connector 51"/>
          <p:cNvSpPr/>
          <p:nvPr/>
        </p:nvSpPr>
        <p:spPr>
          <a:xfrm>
            <a:off x="4441825" y="38862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Flowchart: Connector 52"/>
          <p:cNvSpPr/>
          <p:nvPr/>
        </p:nvSpPr>
        <p:spPr>
          <a:xfrm>
            <a:off x="4746625" y="34290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Flowchart: Connector 53"/>
          <p:cNvSpPr/>
          <p:nvPr/>
        </p:nvSpPr>
        <p:spPr>
          <a:xfrm>
            <a:off x="4365625" y="31242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Flowchart: Connector 54"/>
          <p:cNvSpPr/>
          <p:nvPr/>
        </p:nvSpPr>
        <p:spPr>
          <a:xfrm>
            <a:off x="4518025" y="41910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Flowchart: Connector 55"/>
          <p:cNvSpPr/>
          <p:nvPr/>
        </p:nvSpPr>
        <p:spPr>
          <a:xfrm>
            <a:off x="4060825" y="43434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Flowchart: Connector 56"/>
          <p:cNvSpPr/>
          <p:nvPr/>
        </p:nvSpPr>
        <p:spPr>
          <a:xfrm>
            <a:off x="3298825" y="4876800"/>
            <a:ext cx="152400" cy="1524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" name="Flowchart: Connector 57"/>
          <p:cNvSpPr/>
          <p:nvPr/>
        </p:nvSpPr>
        <p:spPr>
          <a:xfrm>
            <a:off x="4746625" y="28194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" name="Flowchart: Connector 58"/>
          <p:cNvSpPr/>
          <p:nvPr/>
        </p:nvSpPr>
        <p:spPr>
          <a:xfrm>
            <a:off x="5203825" y="2743200"/>
            <a:ext cx="152400" cy="1524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" name="Flowchart: Connector 63"/>
          <p:cNvSpPr/>
          <p:nvPr/>
        </p:nvSpPr>
        <p:spPr>
          <a:xfrm>
            <a:off x="3241675" y="3962400"/>
            <a:ext cx="152400" cy="152400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7" name="Flowchart: Connector 66"/>
          <p:cNvSpPr/>
          <p:nvPr/>
        </p:nvSpPr>
        <p:spPr>
          <a:xfrm>
            <a:off x="3298825" y="4876800"/>
            <a:ext cx="152400" cy="152400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8" name="Straight Arrow Connector 67"/>
          <p:cNvCxnSpPr>
            <a:endCxn id="67" idx="3"/>
          </p:cNvCxnSpPr>
          <p:nvPr/>
        </p:nvCxnSpPr>
        <p:spPr>
          <a:xfrm flipV="1">
            <a:off x="2689225" y="5006975"/>
            <a:ext cx="631825" cy="3270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64" idx="4"/>
          </p:cNvCxnSpPr>
          <p:nvPr/>
        </p:nvCxnSpPr>
        <p:spPr>
          <a:xfrm rot="5400000" flipH="1" flipV="1">
            <a:off x="2393950" y="4410075"/>
            <a:ext cx="1219200" cy="6286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54" name="TextBox 28"/>
          <p:cNvSpPr txBox="1">
            <a:spLocks noChangeArrowheads="1"/>
          </p:cNvSpPr>
          <p:nvPr/>
        </p:nvSpPr>
        <p:spPr bwMode="auto">
          <a:xfrm>
            <a:off x="5286375" y="4887913"/>
            <a:ext cx="1647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X: Philip Yu</a:t>
            </a:r>
          </a:p>
        </p:txBody>
      </p:sp>
      <p:sp>
        <p:nvSpPr>
          <p:cNvPr id="48155" name="TextBox 29"/>
          <p:cNvSpPr txBox="1">
            <a:spLocks noChangeArrowheads="1"/>
          </p:cNvSpPr>
          <p:nvPr/>
        </p:nvSpPr>
        <p:spPr bwMode="auto">
          <a:xfrm>
            <a:off x="2847975" y="2068513"/>
            <a:ext cx="21812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Y: William Cohen</a:t>
            </a:r>
          </a:p>
        </p:txBody>
      </p:sp>
      <p:sp>
        <p:nvSpPr>
          <p:cNvPr id="48156" name="TextBox 30"/>
          <p:cNvSpPr txBox="1">
            <a:spLocks noChangeArrowheads="1"/>
          </p:cNvSpPr>
          <p:nvPr/>
        </p:nvSpPr>
        <p:spPr bwMode="auto">
          <a:xfrm>
            <a:off x="2687638" y="5572125"/>
            <a:ext cx="4141787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/>
              <a:t>Each dot is a conference</a:t>
            </a:r>
          </a:p>
        </p:txBody>
      </p:sp>
    </p:spTree>
    <p:custDataLst>
      <p:tags r:id="rId1"/>
    </p:custDataLst>
  </p:cSld>
  <p:clrMapOvr>
    <a:masterClrMapping/>
  </p:clrMapOvr>
  <p:transition advTm="161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7" grpId="0" animBg="1"/>
      <p:bldP spid="64" grpId="0" animBg="1"/>
      <p:bldP spid="6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7010400" cy="1143000"/>
          </a:xfrm>
        </p:spPr>
        <p:txBody>
          <a:bodyPr/>
          <a:lstStyle/>
          <a:p>
            <a:r>
              <a:rPr lang="en-US" sz="4000" dirty="0" smtClean="0"/>
              <a:t>Comparison SVD, CUR vs. </a:t>
            </a:r>
            <a:r>
              <a:rPr lang="en-US" sz="4000" i="1" dirty="0" err="1" smtClean="0"/>
              <a:t>Colibri</a:t>
            </a:r>
            <a:endParaRPr lang="en-US" sz="4000" i="1" dirty="0" smtClean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</p:nvPr>
        </p:nvGraphicFramePr>
        <p:xfrm>
          <a:off x="304800" y="1600200"/>
          <a:ext cx="8382000" cy="5042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6000"/>
                <a:gridCol w="2057400"/>
                <a:gridCol w="2133600"/>
                <a:gridCol w="1905000"/>
              </a:tblGrid>
              <a:tr h="62693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</a:t>
                      </a:r>
                      <a:endParaRPr lang="en-US" sz="3200" dirty="0" smtClean="0"/>
                    </a:p>
                    <a:p>
                      <a:pPr algn="ctr"/>
                      <a:r>
                        <a:rPr lang="en-US" sz="3200" dirty="0" smtClean="0"/>
                        <a:t>Wish List</a:t>
                      </a:r>
                      <a:endParaRPr lang="en-US" sz="3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SVD 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Golub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+ 1989]</a:t>
                      </a:r>
                      <a:endParaRPr lang="en-US" sz="3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CUR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Drineas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+ 2005]</a:t>
                      </a:r>
                      <a:endParaRPr lang="en-US" sz="24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1" dirty="0" err="1" smtClean="0"/>
                        <a:t>Colibri</a:t>
                      </a:r>
                      <a:endParaRPr lang="en-US" sz="3200" i="1" dirty="0" smtClean="0"/>
                    </a:p>
                    <a:p>
                      <a:pPr algn="ctr"/>
                      <a:r>
                        <a:rPr lang="en-US" sz="2400" dirty="0" smtClean="0"/>
                        <a:t>[Tong+ 2008]</a:t>
                      </a:r>
                      <a:endParaRPr lang="en-US" sz="28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</a:tr>
              <a:tr h="1365822">
                <a:tc>
                  <a:txBody>
                    <a:bodyPr/>
                    <a:lstStyle/>
                    <a:p>
                      <a:pPr algn="ctr"/>
                      <a:endParaRPr lang="en-US" sz="3000" dirty="0" smtClean="0"/>
                    </a:p>
                    <a:p>
                      <a:pPr algn="ctr"/>
                      <a:r>
                        <a:rPr lang="en-US" sz="3000" dirty="0" smtClean="0"/>
                        <a:t>Efficiency</a:t>
                      </a:r>
                      <a:endParaRPr lang="en-US" sz="30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</a:tr>
              <a:tr h="1365822">
                <a:tc>
                  <a:txBody>
                    <a:bodyPr/>
                    <a:lstStyle/>
                    <a:p>
                      <a:pPr algn="ctr"/>
                      <a:endParaRPr lang="en-US" sz="3000" dirty="0" smtClean="0"/>
                    </a:p>
                    <a:p>
                      <a:pPr algn="ctr"/>
                      <a:r>
                        <a:rPr lang="en-US" sz="3000" dirty="0" smtClean="0"/>
                        <a:t>Interpretation</a:t>
                      </a:r>
                      <a:endParaRPr lang="en-US" sz="30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</a:tr>
              <a:tr h="1365822">
                <a:tc>
                  <a:txBody>
                    <a:bodyPr/>
                    <a:lstStyle/>
                    <a:p>
                      <a:pPr algn="ctr"/>
                      <a:endParaRPr lang="en-US" sz="3000" dirty="0" smtClean="0"/>
                    </a:p>
                    <a:p>
                      <a:pPr algn="ctr"/>
                      <a:r>
                        <a:rPr lang="en-US" sz="3000" dirty="0" smtClean="0"/>
                        <a:t>Dynamics</a:t>
                      </a:r>
                      <a:endParaRPr lang="en-US" sz="30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marL="0" marR="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617041-C87D-4073-A16F-A6F42F23C78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grpSp>
        <p:nvGrpSpPr>
          <p:cNvPr id="57375" name="Group 14"/>
          <p:cNvGrpSpPr>
            <a:grpSpLocks noChangeAspect="1"/>
          </p:cNvGrpSpPr>
          <p:nvPr/>
        </p:nvGrpSpPr>
        <p:grpSpPr bwMode="auto">
          <a:xfrm>
            <a:off x="7467600" y="4343400"/>
            <a:ext cx="685800" cy="479425"/>
            <a:chOff x="0" y="381001"/>
            <a:chExt cx="762000" cy="533400"/>
          </a:xfrm>
        </p:grpSpPr>
        <p:cxnSp>
          <p:nvCxnSpPr>
            <p:cNvPr id="16" name="Straight Connector 15"/>
            <p:cNvCxnSpPr/>
            <p:nvPr/>
          </p:nvCxnSpPr>
          <p:spPr>
            <a:xfrm rot="16200000" flipH="1">
              <a:off x="-38125" y="646970"/>
              <a:ext cx="305556" cy="2293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228953" y="381354"/>
              <a:ext cx="533400" cy="53269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76" name="Group 17"/>
          <p:cNvGrpSpPr>
            <a:grpSpLocks noChangeAspect="1"/>
          </p:cNvGrpSpPr>
          <p:nvPr/>
        </p:nvGrpSpPr>
        <p:grpSpPr bwMode="auto">
          <a:xfrm>
            <a:off x="7543800" y="3048000"/>
            <a:ext cx="685800" cy="479425"/>
            <a:chOff x="0" y="381001"/>
            <a:chExt cx="762000" cy="533400"/>
          </a:xfrm>
        </p:grpSpPr>
        <p:cxnSp>
          <p:nvCxnSpPr>
            <p:cNvPr id="19" name="Straight Connector 18"/>
            <p:cNvCxnSpPr/>
            <p:nvPr/>
          </p:nvCxnSpPr>
          <p:spPr>
            <a:xfrm rot="16200000" flipH="1">
              <a:off x="-38125" y="646970"/>
              <a:ext cx="305556" cy="2293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228953" y="381354"/>
              <a:ext cx="533400" cy="53269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77" name="Group 20"/>
          <p:cNvGrpSpPr>
            <a:grpSpLocks noChangeAspect="1"/>
          </p:cNvGrpSpPr>
          <p:nvPr/>
        </p:nvGrpSpPr>
        <p:grpSpPr bwMode="auto">
          <a:xfrm>
            <a:off x="5410200" y="3048000"/>
            <a:ext cx="685800" cy="479425"/>
            <a:chOff x="0" y="381001"/>
            <a:chExt cx="762000" cy="533400"/>
          </a:xfrm>
        </p:grpSpPr>
        <p:cxnSp>
          <p:nvCxnSpPr>
            <p:cNvPr id="22" name="Straight Connector 21"/>
            <p:cNvCxnSpPr/>
            <p:nvPr/>
          </p:nvCxnSpPr>
          <p:spPr>
            <a:xfrm rot="16200000" flipH="1">
              <a:off x="-38125" y="646970"/>
              <a:ext cx="305556" cy="229306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28953" y="381354"/>
              <a:ext cx="533400" cy="532694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78" name="Group 23"/>
          <p:cNvGrpSpPr>
            <a:grpSpLocks noChangeAspect="1"/>
          </p:cNvGrpSpPr>
          <p:nvPr/>
        </p:nvGrpSpPr>
        <p:grpSpPr bwMode="auto">
          <a:xfrm>
            <a:off x="5410200" y="4343400"/>
            <a:ext cx="685800" cy="479425"/>
            <a:chOff x="0" y="381001"/>
            <a:chExt cx="762000" cy="533400"/>
          </a:xfrm>
        </p:grpSpPr>
        <p:cxnSp>
          <p:nvCxnSpPr>
            <p:cNvPr id="25" name="Straight Connector 24"/>
            <p:cNvCxnSpPr/>
            <p:nvPr/>
          </p:nvCxnSpPr>
          <p:spPr>
            <a:xfrm rot="16200000" flipH="1">
              <a:off x="-38125" y="646970"/>
              <a:ext cx="305556" cy="2293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228953" y="381354"/>
              <a:ext cx="533400" cy="53269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79" name="Group 26"/>
          <p:cNvGrpSpPr>
            <a:grpSpLocks noChangeAspect="1"/>
          </p:cNvGrpSpPr>
          <p:nvPr/>
        </p:nvGrpSpPr>
        <p:grpSpPr bwMode="auto">
          <a:xfrm>
            <a:off x="7467600" y="5791200"/>
            <a:ext cx="685800" cy="479425"/>
            <a:chOff x="0" y="381001"/>
            <a:chExt cx="762000" cy="533400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-38125" y="646970"/>
              <a:ext cx="305556" cy="2293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228953" y="381354"/>
              <a:ext cx="533400" cy="53269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80" name="Group 29"/>
          <p:cNvGrpSpPr>
            <a:grpSpLocks noChangeAspect="1"/>
          </p:cNvGrpSpPr>
          <p:nvPr/>
        </p:nvGrpSpPr>
        <p:grpSpPr bwMode="auto">
          <a:xfrm>
            <a:off x="5638800" y="5821363"/>
            <a:ext cx="309563" cy="412750"/>
            <a:chOff x="2362200" y="2438400"/>
            <a:chExt cx="228600" cy="304800"/>
          </a:xfrm>
        </p:grpSpPr>
        <p:cxnSp>
          <p:nvCxnSpPr>
            <p:cNvPr id="31" name="Straight Connector 30"/>
            <p:cNvCxnSpPr/>
            <p:nvPr/>
          </p:nvCxnSpPr>
          <p:spPr>
            <a:xfrm rot="5400000">
              <a:off x="2324100" y="2476500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6200000" flipH="1">
              <a:off x="2324100" y="2476500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81" name="Group 32"/>
          <p:cNvGrpSpPr>
            <a:grpSpLocks noChangeAspect="1"/>
          </p:cNvGrpSpPr>
          <p:nvPr/>
        </p:nvGrpSpPr>
        <p:grpSpPr bwMode="auto">
          <a:xfrm>
            <a:off x="3527425" y="5821363"/>
            <a:ext cx="309563" cy="412750"/>
            <a:chOff x="2362200" y="2438400"/>
            <a:chExt cx="228600" cy="304800"/>
          </a:xfrm>
        </p:grpSpPr>
        <p:cxnSp>
          <p:nvCxnSpPr>
            <p:cNvPr id="34" name="Straight Connector 33"/>
            <p:cNvCxnSpPr/>
            <p:nvPr/>
          </p:nvCxnSpPr>
          <p:spPr>
            <a:xfrm rot="5400000">
              <a:off x="2324100" y="2476500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2324100" y="2476500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82" name="Group 35"/>
          <p:cNvGrpSpPr>
            <a:grpSpLocks noChangeAspect="1"/>
          </p:cNvGrpSpPr>
          <p:nvPr/>
        </p:nvGrpSpPr>
        <p:grpSpPr bwMode="auto">
          <a:xfrm>
            <a:off x="3527425" y="4343400"/>
            <a:ext cx="309563" cy="411163"/>
            <a:chOff x="2362200" y="2438400"/>
            <a:chExt cx="228600" cy="304800"/>
          </a:xfrm>
        </p:grpSpPr>
        <p:cxnSp>
          <p:nvCxnSpPr>
            <p:cNvPr id="37" name="Straight Connector 36"/>
            <p:cNvCxnSpPr/>
            <p:nvPr/>
          </p:nvCxnSpPr>
          <p:spPr>
            <a:xfrm rot="5400000">
              <a:off x="2324100" y="2476500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2324100" y="2476500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83" name="Group 38"/>
          <p:cNvGrpSpPr>
            <a:grpSpLocks noChangeAspect="1"/>
          </p:cNvGrpSpPr>
          <p:nvPr/>
        </p:nvGrpSpPr>
        <p:grpSpPr bwMode="auto">
          <a:xfrm>
            <a:off x="3527425" y="3048000"/>
            <a:ext cx="309563" cy="411163"/>
            <a:chOff x="2362200" y="2438400"/>
            <a:chExt cx="228600" cy="304800"/>
          </a:xfrm>
        </p:grpSpPr>
        <p:cxnSp>
          <p:nvCxnSpPr>
            <p:cNvPr id="40" name="Straight Connector 39"/>
            <p:cNvCxnSpPr/>
            <p:nvPr/>
          </p:nvCxnSpPr>
          <p:spPr>
            <a:xfrm rot="5400000">
              <a:off x="2324100" y="2476500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6200000" flipH="1">
              <a:off x="2324100" y="2476500"/>
              <a:ext cx="304800" cy="228600"/>
            </a:xfrm>
            <a:prstGeom prst="line">
              <a:avLst/>
            </a:prstGeom>
            <a:ln w="285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Explosion 2 41"/>
          <p:cNvSpPr/>
          <p:nvPr/>
        </p:nvSpPr>
        <p:spPr>
          <a:xfrm>
            <a:off x="6858000" y="0"/>
            <a:ext cx="2209800" cy="914400"/>
          </a:xfrm>
          <a:prstGeom prst="irregularSeal2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>
              <a:defRPr/>
            </a:pPr>
            <a:r>
              <a:rPr lang="en-US" sz="2800" dirty="0"/>
              <a:t>details</a:t>
            </a:r>
          </a:p>
        </p:txBody>
      </p:sp>
    </p:spTree>
  </p:cSld>
  <p:clrMapOvr>
    <a:masterClrMapping/>
  </p:clrMapOvr>
  <p:transition advTm="10891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3581400" cy="289560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ctr" eaLnBrk="0" hangingPunct="0">
              <a:defRPr/>
            </a:pPr>
            <a:r>
              <a:rPr lang="en-US" sz="4400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Performance of </a:t>
            </a:r>
            <a:r>
              <a:rPr lang="en-US" sz="4400" i="1" kern="0" dirty="0" err="1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Colibri</a:t>
            </a:r>
            <a:r>
              <a:rPr lang="en-US" sz="4400" i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-S</a:t>
            </a:r>
            <a:endParaRPr lang="en-US" sz="4400" i="1" kern="0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31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94000" y="2058988"/>
            <a:ext cx="5272088" cy="4305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3318" name="TextBox 5"/>
          <p:cNvSpPr txBox="1">
            <a:spLocks noChangeArrowheads="1"/>
          </p:cNvSpPr>
          <p:nvPr/>
        </p:nvSpPr>
        <p:spPr bwMode="auto">
          <a:xfrm>
            <a:off x="3875088" y="6135688"/>
            <a:ext cx="1193800" cy="6461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600"/>
              <a:t>Time</a:t>
            </a:r>
          </a:p>
        </p:txBody>
      </p:sp>
      <p:sp>
        <p:nvSpPr>
          <p:cNvPr id="13319" name="TextBox 6"/>
          <p:cNvSpPr txBox="1">
            <a:spLocks noChangeArrowheads="1"/>
          </p:cNvSpPr>
          <p:nvPr/>
        </p:nvSpPr>
        <p:spPr bwMode="auto">
          <a:xfrm>
            <a:off x="5881688" y="6135688"/>
            <a:ext cx="1493837" cy="6461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600"/>
              <a:t>Space</a:t>
            </a:r>
          </a:p>
        </p:txBody>
      </p:sp>
      <p:sp>
        <p:nvSpPr>
          <p:cNvPr id="13320" name="TextBox 7"/>
          <p:cNvSpPr txBox="1">
            <a:spLocks noChangeArrowheads="1"/>
          </p:cNvSpPr>
          <p:nvPr/>
        </p:nvSpPr>
        <p:spPr bwMode="auto">
          <a:xfrm>
            <a:off x="1524000" y="5830888"/>
            <a:ext cx="1184275" cy="6461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Ours</a:t>
            </a:r>
          </a:p>
        </p:txBody>
      </p:sp>
      <p:sp>
        <p:nvSpPr>
          <p:cNvPr id="13321" name="TextBox 8"/>
          <p:cNvSpPr txBox="1">
            <a:spLocks noChangeArrowheads="1"/>
          </p:cNvSpPr>
          <p:nvPr/>
        </p:nvSpPr>
        <p:spPr bwMode="auto">
          <a:xfrm>
            <a:off x="3910013" y="1831975"/>
            <a:ext cx="1184275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600">
                <a:solidFill>
                  <a:srgbClr val="7030A0"/>
                </a:solidFill>
              </a:rPr>
              <a:t>CUR</a:t>
            </a:r>
          </a:p>
        </p:txBody>
      </p:sp>
      <p:sp>
        <p:nvSpPr>
          <p:cNvPr id="13322" name="TextBox 9"/>
          <p:cNvSpPr txBox="1">
            <a:spLocks noChangeArrowheads="1"/>
          </p:cNvSpPr>
          <p:nvPr/>
        </p:nvSpPr>
        <p:spPr bwMode="auto">
          <a:xfrm>
            <a:off x="6237288" y="1831975"/>
            <a:ext cx="1184275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600">
                <a:solidFill>
                  <a:srgbClr val="7030A0"/>
                </a:solidFill>
              </a:rPr>
              <a:t>CUR</a:t>
            </a:r>
          </a:p>
        </p:txBody>
      </p:sp>
      <p:sp>
        <p:nvSpPr>
          <p:cNvPr id="13323" name="TextBox 10"/>
          <p:cNvSpPr txBox="1">
            <a:spLocks noChangeArrowheads="1"/>
          </p:cNvSpPr>
          <p:nvPr/>
        </p:nvSpPr>
        <p:spPr bwMode="auto">
          <a:xfrm>
            <a:off x="5627688" y="4560888"/>
            <a:ext cx="1119187" cy="584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3200">
                <a:solidFill>
                  <a:srgbClr val="0000FF"/>
                </a:solidFill>
              </a:rPr>
              <a:t>CMD</a:t>
            </a:r>
          </a:p>
        </p:txBody>
      </p:sp>
      <p:sp>
        <p:nvSpPr>
          <p:cNvPr id="13324" name="TextBox 12"/>
          <p:cNvSpPr txBox="1">
            <a:spLocks noChangeArrowheads="1"/>
          </p:cNvSpPr>
          <p:nvPr/>
        </p:nvSpPr>
        <p:spPr bwMode="auto">
          <a:xfrm>
            <a:off x="3265488" y="5403850"/>
            <a:ext cx="838200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3600">
              <a:solidFill>
                <a:srgbClr val="92D050"/>
              </a:solidFill>
            </a:endParaRPr>
          </a:p>
        </p:txBody>
      </p:sp>
      <p:cxnSp>
        <p:nvCxnSpPr>
          <p:cNvPr id="15" name="Straight Arrow Connector 14"/>
          <p:cNvCxnSpPr>
            <a:stCxn id="13320" idx="3"/>
          </p:cNvCxnSpPr>
          <p:nvPr/>
        </p:nvCxnSpPr>
        <p:spPr>
          <a:xfrm flipV="1">
            <a:off x="2708275" y="6096000"/>
            <a:ext cx="720725" cy="5873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6" name="TextBox 17"/>
          <p:cNvSpPr txBox="1">
            <a:spLocks noChangeArrowheads="1"/>
          </p:cNvSpPr>
          <p:nvPr/>
        </p:nvSpPr>
        <p:spPr bwMode="auto">
          <a:xfrm>
            <a:off x="3417888" y="5018088"/>
            <a:ext cx="1119187" cy="584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3200">
                <a:solidFill>
                  <a:srgbClr val="0000FF"/>
                </a:solidFill>
              </a:rPr>
              <a:t>CMD</a:t>
            </a:r>
          </a:p>
        </p:txBody>
      </p:sp>
      <p:sp>
        <p:nvSpPr>
          <p:cNvPr id="37903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49F438-86AF-451B-B1C9-21737D4AD632}" type="slidenum">
              <a:rPr lang="en-US" smtClean="0"/>
              <a:pPr>
                <a:defRPr/>
              </a:pPr>
              <a:t>84</a:t>
            </a:fld>
            <a:endParaRPr lang="en-US" smtClean="0"/>
          </a:p>
        </p:txBody>
      </p:sp>
      <p:sp>
        <p:nvSpPr>
          <p:cNvPr id="18" name="Rectangle 17"/>
          <p:cNvSpPr/>
          <p:nvPr/>
        </p:nvSpPr>
        <p:spPr>
          <a:xfrm>
            <a:off x="4581525" y="2432050"/>
            <a:ext cx="381000" cy="36576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770688" y="2432050"/>
            <a:ext cx="381000" cy="36576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99138" y="5830888"/>
            <a:ext cx="381000" cy="25558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594100" y="6062663"/>
            <a:ext cx="381000" cy="2698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332" name="TextBox 11"/>
          <p:cNvSpPr txBox="1">
            <a:spLocks noChangeArrowheads="1"/>
          </p:cNvSpPr>
          <p:nvPr/>
        </p:nvSpPr>
        <p:spPr bwMode="auto">
          <a:xfrm>
            <a:off x="5475288" y="5221288"/>
            <a:ext cx="754062" cy="584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3200">
                <a:solidFill>
                  <a:srgbClr val="FF0000"/>
                </a:solidFill>
              </a:rPr>
              <a:t>     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5110163" y="381000"/>
            <a:ext cx="1535112" cy="5708650"/>
            <a:chOff x="3215640" y="-45720"/>
            <a:chExt cx="1534329" cy="5486400"/>
          </a:xfrm>
        </p:grpSpPr>
        <p:sp>
          <p:nvSpPr>
            <p:cNvPr id="23" name="Rectangle 22"/>
            <p:cNvSpPr/>
            <p:nvPr/>
          </p:nvSpPr>
          <p:spPr>
            <a:xfrm>
              <a:off x="3215640" y="-45720"/>
              <a:ext cx="366525" cy="5486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340" name="TextBox 8"/>
            <p:cNvSpPr txBox="1">
              <a:spLocks noChangeArrowheads="1"/>
            </p:cNvSpPr>
            <p:nvPr/>
          </p:nvSpPr>
          <p:spPr bwMode="auto">
            <a:xfrm>
              <a:off x="3616325" y="76200"/>
              <a:ext cx="1133644" cy="6463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3600"/>
                <a:t>SVD</a:t>
              </a:r>
            </a:p>
          </p:txBody>
        </p:sp>
      </p:grp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7380288" y="381000"/>
            <a:ext cx="1535112" cy="5708650"/>
            <a:chOff x="3215640" y="-45720"/>
            <a:chExt cx="1534329" cy="5486400"/>
          </a:xfrm>
        </p:grpSpPr>
        <p:sp>
          <p:nvSpPr>
            <p:cNvPr id="31" name="Rectangle 30"/>
            <p:cNvSpPr/>
            <p:nvPr/>
          </p:nvSpPr>
          <p:spPr>
            <a:xfrm>
              <a:off x="3215640" y="-45720"/>
              <a:ext cx="366525" cy="5486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338" name="TextBox 8"/>
            <p:cNvSpPr txBox="1">
              <a:spLocks noChangeArrowheads="1"/>
            </p:cNvSpPr>
            <p:nvPr/>
          </p:nvSpPr>
          <p:spPr bwMode="auto">
            <a:xfrm>
              <a:off x="3616325" y="76200"/>
              <a:ext cx="1133644" cy="6463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3600"/>
                <a:t>SVD</a:t>
              </a:r>
            </a:p>
          </p:txBody>
        </p:sp>
      </p:grpSp>
      <p:sp>
        <p:nvSpPr>
          <p:cNvPr id="13335" name="TextBox 11"/>
          <p:cNvSpPr txBox="1">
            <a:spLocks noChangeArrowheads="1"/>
          </p:cNvSpPr>
          <p:nvPr/>
        </p:nvSpPr>
        <p:spPr bwMode="auto">
          <a:xfrm>
            <a:off x="5392738" y="5221288"/>
            <a:ext cx="10731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3200">
                <a:solidFill>
                  <a:srgbClr val="FF0000"/>
                </a:solidFill>
              </a:rPr>
              <a:t>Ours</a:t>
            </a: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0" y="2027238"/>
            <a:ext cx="4038600" cy="4525962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b="1" kern="0" dirty="0">
                <a:latin typeface="+mn-lt"/>
                <a:cs typeface="+mn-cs"/>
              </a:rPr>
              <a:t>Accuracy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b="1" u="sng" kern="0" dirty="0">
                <a:latin typeface="+mn-lt"/>
                <a:cs typeface="+mn-cs"/>
              </a:rPr>
              <a:t>Same</a:t>
            </a:r>
            <a:r>
              <a:rPr lang="en-US" sz="2400" b="1" kern="0" dirty="0">
                <a:latin typeface="+mn-lt"/>
                <a:cs typeface="+mn-cs"/>
              </a:rPr>
              <a:t> 91%+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b="1" kern="0" dirty="0">
                <a:latin typeface="+mn-lt"/>
                <a:cs typeface="+mn-cs"/>
              </a:rPr>
              <a:t>Time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b="1" kern="0" dirty="0">
                <a:latin typeface="+mn-lt"/>
                <a:cs typeface="+mn-cs"/>
              </a:rPr>
              <a:t>12x of CMD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b="1" kern="0" dirty="0">
                <a:latin typeface="+mn-lt"/>
                <a:cs typeface="+mn-cs"/>
              </a:rPr>
              <a:t>28x of CUR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b="1" kern="0" dirty="0">
                <a:latin typeface="+mn-lt"/>
                <a:cs typeface="+mn-cs"/>
              </a:rPr>
              <a:t>Space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b="1" kern="0" dirty="0">
                <a:latin typeface="+mn-lt"/>
                <a:cs typeface="+mn-cs"/>
              </a:rPr>
              <a:t>~1/3 of CMD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b="1" kern="0" dirty="0">
                <a:latin typeface="+mn-lt"/>
                <a:cs typeface="+mn-cs"/>
              </a:rPr>
              <a:t>~10% of CUR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sz="2400" b="1" kern="0" dirty="0">
              <a:latin typeface="+mn-lt"/>
              <a:cs typeface="+mn-cs"/>
            </a:endParaRPr>
          </a:p>
        </p:txBody>
      </p:sp>
    </p:spTree>
  </p:cSld>
  <p:clrMapOvr>
    <a:masterClrMapping/>
  </p:clrMapOvr>
  <p:transition advTm="21094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1" descr="Re_Dyn_NetTraff_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38150"/>
            <a:ext cx="6932613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5638800" y="0"/>
            <a:ext cx="3505200" cy="1447800"/>
          </a:xfrm>
          <a:prstGeom prst="rect">
            <a:avLst/>
          </a:prstGeom>
        </p:spPr>
        <p:txBody>
          <a:bodyPr/>
          <a:lstStyle/>
          <a:p>
            <a:pPr algn="r" eaLnBrk="0" hangingPunct="0">
              <a:defRPr/>
            </a:pPr>
            <a:r>
              <a:rPr lang="en-US" sz="4400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Performance of </a:t>
            </a:r>
            <a:r>
              <a:rPr lang="en-US" sz="4400" i="1" kern="0" dirty="0" err="1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Colibri</a:t>
            </a:r>
            <a:r>
              <a:rPr lang="en-US" sz="4400" i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-D</a:t>
            </a:r>
            <a:endParaRPr lang="en-US" sz="4400" i="1" kern="0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9396" name="TextBox 5"/>
          <p:cNvSpPr txBox="1">
            <a:spLocks noChangeArrowheads="1"/>
          </p:cNvSpPr>
          <p:nvPr/>
        </p:nvSpPr>
        <p:spPr bwMode="auto">
          <a:xfrm>
            <a:off x="25400" y="381000"/>
            <a:ext cx="1193800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600"/>
              <a:t>Time</a:t>
            </a:r>
          </a:p>
        </p:txBody>
      </p:sp>
      <p:sp>
        <p:nvSpPr>
          <p:cNvPr id="59397" name="TextBox 6"/>
          <p:cNvSpPr txBox="1">
            <a:spLocks noChangeArrowheads="1"/>
          </p:cNvSpPr>
          <p:nvPr/>
        </p:nvSpPr>
        <p:spPr bwMode="auto">
          <a:xfrm>
            <a:off x="2667000" y="5297488"/>
            <a:ext cx="3800475" cy="6461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600"/>
              <a:t># of changed cols</a:t>
            </a:r>
          </a:p>
        </p:txBody>
      </p:sp>
      <p:sp>
        <p:nvSpPr>
          <p:cNvPr id="59398" name="TextBox 8"/>
          <p:cNvSpPr txBox="1">
            <a:spLocks noChangeArrowheads="1"/>
          </p:cNvSpPr>
          <p:nvPr/>
        </p:nvSpPr>
        <p:spPr bwMode="auto">
          <a:xfrm>
            <a:off x="2497138" y="838200"/>
            <a:ext cx="12366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600">
                <a:solidFill>
                  <a:srgbClr val="0000FF"/>
                </a:solidFill>
              </a:rPr>
              <a:t>CMD</a:t>
            </a:r>
          </a:p>
        </p:txBody>
      </p:sp>
      <p:sp>
        <p:nvSpPr>
          <p:cNvPr id="59399" name="TextBox 10"/>
          <p:cNvSpPr txBox="1">
            <a:spLocks noChangeArrowheads="1"/>
          </p:cNvSpPr>
          <p:nvPr/>
        </p:nvSpPr>
        <p:spPr bwMode="auto">
          <a:xfrm>
            <a:off x="2438400" y="3124200"/>
            <a:ext cx="17573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3200">
                <a:solidFill>
                  <a:srgbClr val="00B050"/>
                </a:solidFill>
              </a:rPr>
              <a:t>Colibri-S</a:t>
            </a: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1066800" y="6096000"/>
            <a:ext cx="7620000" cy="914400"/>
          </a:xfrm>
          <a:prstGeom prst="rect">
            <a:avLst/>
          </a:prstGeom>
        </p:spPr>
        <p:txBody>
          <a:bodyPr/>
          <a:lstStyle/>
          <a:p>
            <a:pPr marL="342900" indent="-342900" algn="ctr" eaLnBrk="0" hangingPunct="0">
              <a:spcBef>
                <a:spcPct val="20000"/>
              </a:spcBef>
              <a:defRPr/>
            </a:pPr>
            <a:r>
              <a:rPr lang="en-US" sz="2800" kern="0" dirty="0" err="1">
                <a:latin typeface="+mn-lt"/>
                <a:cs typeface="+mn-cs"/>
              </a:rPr>
              <a:t>Colibri</a:t>
            </a:r>
            <a:r>
              <a:rPr lang="en-US" sz="2800" kern="0" dirty="0">
                <a:latin typeface="+mn-lt"/>
                <a:cs typeface="+mn-cs"/>
              </a:rPr>
              <a:t>-D achieves up to </a:t>
            </a:r>
            <a:r>
              <a:rPr lang="en-US" sz="2800" b="1" kern="0" dirty="0">
                <a:solidFill>
                  <a:srgbClr val="FF0000"/>
                </a:solidFill>
                <a:latin typeface="+mn-lt"/>
                <a:cs typeface="+mn-cs"/>
              </a:rPr>
              <a:t>112x</a:t>
            </a:r>
            <a:r>
              <a:rPr lang="en-US" sz="2800" kern="0" dirty="0">
                <a:latin typeface="+mn-lt"/>
                <a:cs typeface="+mn-cs"/>
              </a:rPr>
              <a:t> </a:t>
            </a:r>
            <a:r>
              <a:rPr lang="en-US" sz="2800" kern="0" dirty="0" smtClean="0">
                <a:latin typeface="+mn-lt"/>
                <a:cs typeface="+mn-cs"/>
              </a:rPr>
              <a:t>speedup</a:t>
            </a:r>
            <a:endParaRPr lang="en-US" sz="2800" kern="0" dirty="0">
              <a:latin typeface="+mn-lt"/>
              <a:cs typeface="+mn-cs"/>
            </a:endParaRPr>
          </a:p>
        </p:txBody>
      </p:sp>
      <p:sp>
        <p:nvSpPr>
          <p:cNvPr id="59401" name="TextBox 16"/>
          <p:cNvSpPr txBox="1">
            <a:spLocks noChangeArrowheads="1"/>
          </p:cNvSpPr>
          <p:nvPr/>
        </p:nvSpPr>
        <p:spPr bwMode="auto">
          <a:xfrm>
            <a:off x="4343400" y="4114800"/>
            <a:ext cx="1779588" cy="584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3200">
                <a:solidFill>
                  <a:srgbClr val="FF0000"/>
                </a:solidFill>
              </a:rPr>
              <a:t>Colibri-D</a:t>
            </a:r>
          </a:p>
        </p:txBody>
      </p:sp>
      <p:sp>
        <p:nvSpPr>
          <p:cNvPr id="38922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F8D5F4-0FB0-4976-8203-8822F7B4722D}" type="slidenum">
              <a:rPr lang="en-US" smtClean="0"/>
              <a:pPr>
                <a:defRPr/>
              </a:pPr>
              <a:t>85</a:t>
            </a:fld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5791200" y="2209800"/>
            <a:ext cx="3505200" cy="25908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 eaLnBrk="0" hangingPunct="0">
              <a:spcBef>
                <a:spcPct val="20000"/>
              </a:spcBef>
              <a:defRPr/>
            </a:pPr>
            <a:r>
              <a:rPr lang="en-US" sz="2800" kern="0" dirty="0">
                <a:cs typeface="+mn-cs"/>
              </a:rPr>
              <a:t>Network traffic</a:t>
            </a:r>
          </a:p>
          <a:p>
            <a:pPr marL="800100" lvl="1" indent="-342900" eaLnBrk="0" hangingPunct="0">
              <a:spcBef>
                <a:spcPct val="20000"/>
              </a:spcBef>
              <a:defRPr/>
            </a:pPr>
            <a:r>
              <a:rPr lang="en-US" sz="2800" kern="0" dirty="0">
                <a:cs typeface="+mn-cs"/>
              </a:rPr>
              <a:t> - 21,837 nodes</a:t>
            </a:r>
          </a:p>
          <a:p>
            <a:pPr marL="800100" lvl="1" indent="-342900" eaLnBrk="0" hangingPunct="0">
              <a:spcBef>
                <a:spcPct val="20000"/>
              </a:spcBef>
              <a:defRPr/>
            </a:pPr>
            <a:r>
              <a:rPr lang="en-US" sz="2800" kern="0" dirty="0">
                <a:cs typeface="+mn-cs"/>
              </a:rPr>
              <a:t> - 1,220 hours</a:t>
            </a:r>
          </a:p>
          <a:p>
            <a:pPr marL="800100" lvl="1" indent="-342900" eaLnBrk="0" hangingPunct="0">
              <a:spcBef>
                <a:spcPct val="20000"/>
              </a:spcBef>
              <a:defRPr/>
            </a:pPr>
            <a:r>
              <a:rPr lang="en-US" sz="2800" kern="0" dirty="0">
                <a:cs typeface="+mn-cs"/>
              </a:rPr>
              <a:t> - 22,800 edge/hr</a:t>
            </a: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en-US" sz="2800" kern="0" dirty="0">
              <a:cs typeface="+mn-cs"/>
            </a:endParaRPr>
          </a:p>
        </p:txBody>
      </p:sp>
      <p:sp>
        <p:nvSpPr>
          <p:cNvPr id="59404" name="TextBox 10"/>
          <p:cNvSpPr txBox="1">
            <a:spLocks noChangeArrowheads="1"/>
          </p:cNvSpPr>
          <p:nvPr/>
        </p:nvSpPr>
        <p:spPr bwMode="auto">
          <a:xfrm>
            <a:off x="4419600" y="1371600"/>
            <a:ext cx="1778000" cy="10779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3200">
                <a:solidFill>
                  <a:srgbClr val="00B050"/>
                </a:solidFill>
              </a:rPr>
              <a:t>              </a:t>
            </a:r>
          </a:p>
          <a:p>
            <a:pPr algn="r"/>
            <a:endParaRPr lang="en-US" sz="3200">
              <a:solidFill>
                <a:srgbClr val="00B050"/>
              </a:solidFill>
            </a:endParaRPr>
          </a:p>
        </p:txBody>
      </p:sp>
      <p:sp>
        <p:nvSpPr>
          <p:cNvPr id="59405" name="TextBox 10"/>
          <p:cNvSpPr txBox="1">
            <a:spLocks noChangeArrowheads="1"/>
          </p:cNvSpPr>
          <p:nvPr/>
        </p:nvSpPr>
        <p:spPr bwMode="auto">
          <a:xfrm>
            <a:off x="0" y="1828800"/>
            <a:ext cx="609600" cy="25542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endParaRPr lang="en-US" sz="3200">
              <a:solidFill>
                <a:srgbClr val="00B050"/>
              </a:solidFill>
            </a:endParaRPr>
          </a:p>
          <a:p>
            <a:pPr algn="r"/>
            <a:endParaRPr lang="en-US" sz="3200">
              <a:solidFill>
                <a:srgbClr val="00B050"/>
              </a:solidFill>
            </a:endParaRPr>
          </a:p>
          <a:p>
            <a:pPr algn="r"/>
            <a:endParaRPr lang="en-US" sz="3200">
              <a:solidFill>
                <a:srgbClr val="00B050"/>
              </a:solidFill>
            </a:endParaRPr>
          </a:p>
          <a:p>
            <a:pPr algn="r"/>
            <a:r>
              <a:rPr lang="en-US" sz="3200">
                <a:solidFill>
                  <a:srgbClr val="00B050"/>
                </a:solidFill>
              </a:rPr>
              <a:t>              </a:t>
            </a:r>
          </a:p>
          <a:p>
            <a:pPr algn="r"/>
            <a:endParaRPr lang="en-US" sz="3200">
              <a:solidFill>
                <a:srgbClr val="00B050"/>
              </a:solidFill>
            </a:endParaRPr>
          </a:p>
        </p:txBody>
      </p:sp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3236913" y="1458913"/>
            <a:ext cx="2325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0000FF"/>
                </a:solidFill>
              </a:rPr>
              <a:t>(Prior Best Method)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48400" y="4267200"/>
            <a:ext cx="4572000" cy="10398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sz="2800" kern="0" dirty="0"/>
              <a:t>Accuracy</a:t>
            </a:r>
          </a:p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US" sz="2800" kern="0" dirty="0"/>
              <a:t>  - </a:t>
            </a:r>
            <a:r>
              <a:rPr lang="en-US" sz="2800" u="sng" kern="0" dirty="0"/>
              <a:t>Same</a:t>
            </a:r>
            <a:r>
              <a:rPr lang="en-US" sz="2800" kern="0" dirty="0"/>
              <a:t> 93%+</a:t>
            </a:r>
          </a:p>
        </p:txBody>
      </p:sp>
    </p:spTree>
  </p:cSld>
  <p:clrMapOvr>
    <a:masterClrMapping/>
  </p:clrMapOvr>
  <p:transition advTm="18875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33350" y="1133475"/>
            <a:ext cx="8875713" cy="5724525"/>
            <a:chOff x="133350" y="1133475"/>
            <a:chExt cx="8875713" cy="5724525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3350" y="1133475"/>
              <a:ext cx="8875713" cy="5724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Rectangle 24"/>
            <p:cNvSpPr/>
            <p:nvPr/>
          </p:nvSpPr>
          <p:spPr bwMode="auto">
            <a:xfrm>
              <a:off x="1676400" y="2057399"/>
              <a:ext cx="3429000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CePS</a:t>
              </a:r>
              <a:r>
                <a:rPr lang="en-US" sz="2800" dirty="0">
                  <a:solidFill>
                    <a:schemeClr val="bg1"/>
                  </a:solidFill>
                </a:rPr>
                <a:t>, </a:t>
              </a:r>
              <a:r>
                <a:rPr lang="en-US" sz="2800" dirty="0" err="1" smtClean="0">
                  <a:solidFill>
                    <a:schemeClr val="bg1"/>
                  </a:solidFill>
                </a:rPr>
                <a:t>iPoG</a:t>
              </a:r>
              <a:r>
                <a:rPr lang="en-US" sz="2800" dirty="0" smtClean="0">
                  <a:solidFill>
                    <a:schemeClr val="bg1"/>
                  </a:solidFill>
                </a:rPr>
                <a:t>, Basset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>
                <a:lnSpc>
                  <a:spcPts val="20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       </a:t>
              </a:r>
              <a:r>
                <a:rPr lang="en-US" sz="2000" dirty="0">
                  <a:solidFill>
                    <a:schemeClr val="bg1"/>
                  </a:solidFill>
                </a:rPr>
                <a:t>(KDD06, </a:t>
              </a:r>
              <a:r>
                <a:rPr lang="en-US" sz="2000" dirty="0" smtClean="0">
                  <a:solidFill>
                    <a:schemeClr val="bg1"/>
                  </a:solidFill>
                </a:rPr>
                <a:t>ICDM08, CIKM09)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6" name="Oval 25"/>
            <p:cNvSpPr>
              <a:spLocks/>
            </p:cNvSpPr>
            <p:nvPr/>
          </p:nvSpPr>
          <p:spPr bwMode="auto">
            <a:xfrm>
              <a:off x="1325879" y="2255836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Q1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76400" y="3246120"/>
              <a:ext cx="3429000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FastProx</a:t>
              </a:r>
              <a:r>
                <a:rPr lang="en-US" sz="2800" dirty="0">
                  <a:solidFill>
                    <a:schemeClr val="bg1"/>
                  </a:solidFill>
                </a:rPr>
                <a:t>  </a:t>
              </a:r>
              <a:r>
                <a:rPr lang="en-US" sz="2000" dirty="0">
                  <a:solidFill>
                    <a:schemeClr val="bg1"/>
                  </a:solidFill>
                </a:rPr>
                <a:t>(ICDM06, 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    KAIS07, KDD07 b,  ICDM08)</a:t>
              </a: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/>
            <p:cNvSpPr>
              <a:spLocks/>
            </p:cNvSpPr>
            <p:nvPr/>
          </p:nvSpPr>
          <p:spPr>
            <a:xfrm>
              <a:off x="1325879" y="34290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Q3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532438" y="2057400"/>
              <a:ext cx="3290887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pTrack</a:t>
              </a:r>
              <a:r>
                <a:rPr lang="en-US" sz="2800" dirty="0">
                  <a:solidFill>
                    <a:schemeClr val="bg1"/>
                  </a:solidFill>
                </a:rPr>
                <a:t>/</a:t>
              </a:r>
              <a:r>
                <a:rPr lang="en-US" sz="2800" dirty="0" err="1">
                  <a:solidFill>
                    <a:schemeClr val="bg1"/>
                  </a:solidFill>
                </a:rPr>
                <a:t>cTrack</a:t>
              </a:r>
              <a:r>
                <a:rPr lang="en-US" sz="2800" dirty="0">
                  <a:solidFill>
                    <a:schemeClr val="bg1"/>
                  </a:solidFill>
                </a:rPr>
                <a:t>  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(SDM08,  SAM08)</a:t>
              </a: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0" name="Oval 29"/>
            <p:cNvSpPr>
              <a:spLocks/>
            </p:cNvSpPr>
            <p:nvPr/>
          </p:nvSpPr>
          <p:spPr>
            <a:xfrm>
              <a:off x="5257800" y="2258568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Q2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532438" y="3246120"/>
              <a:ext cx="3290887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FastProx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algn="ctr">
                <a:lnSpc>
                  <a:spcPts val="2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(SDM08, SAM08)</a:t>
              </a:r>
            </a:p>
          </p:txBody>
        </p:sp>
        <p:sp>
          <p:nvSpPr>
            <p:cNvPr id="32" name="Oval 31"/>
            <p:cNvSpPr>
              <a:spLocks/>
            </p:cNvSpPr>
            <p:nvPr/>
          </p:nvSpPr>
          <p:spPr>
            <a:xfrm>
              <a:off x="5260975" y="34290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Q3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1676400" y="4495799"/>
              <a:ext cx="3429000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NetShield</a:t>
              </a:r>
              <a:endParaRPr lang="en-US" sz="2400" dirty="0" smtClean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(Submitted)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 bwMode="auto">
            <a:xfrm>
              <a:off x="1325880" y="4694237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M</a:t>
              </a:r>
              <a:r>
                <a:rPr lang="en-US" sz="2800" dirty="0" smtClean="0">
                  <a:solidFill>
                    <a:schemeClr val="bg1"/>
                  </a:solidFill>
                </a:rPr>
                <a:t>1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76400" y="5684520"/>
              <a:ext cx="3429000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Colibri</a:t>
              </a:r>
              <a:r>
                <a:rPr lang="en-US" sz="2800" dirty="0" smtClean="0">
                  <a:solidFill>
                    <a:schemeClr val="bg1"/>
                  </a:solidFill>
                </a:rPr>
                <a:t>-S</a:t>
              </a:r>
            </a:p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</a:rPr>
                <a:t>(KDD08)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325880" y="58674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532438" y="4495800"/>
              <a:ext cx="3290887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T3/MT3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(CIKM08)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5257800" y="4696968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M3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532438" y="5684520"/>
              <a:ext cx="3290887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Colibri</a:t>
              </a:r>
              <a:r>
                <a:rPr lang="en-US" sz="2800" dirty="0" smtClean="0">
                  <a:solidFill>
                    <a:schemeClr val="bg1"/>
                  </a:solidFill>
                </a:rPr>
                <a:t>-D</a:t>
              </a:r>
            </a:p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</a:rPr>
                <a:t>(KDD08)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5260975" y="58674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3962400" cy="1143000"/>
          </a:xfrm>
        </p:spPr>
        <p:txBody>
          <a:bodyPr/>
          <a:lstStyle/>
          <a:p>
            <a:pPr algn="l"/>
            <a:r>
              <a:rPr lang="en-US" dirty="0" smtClean="0"/>
              <a:t>Thesis Overview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57800" y="4495800"/>
            <a:ext cx="3581400" cy="1066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advTm="4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686800" cy="5851525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pPr algn="ctr">
              <a:buFontTx/>
              <a:buNone/>
            </a:pPr>
            <a:r>
              <a:rPr lang="en-US" sz="4800" dirty="0" smtClean="0">
                <a:solidFill>
                  <a:srgbClr val="C00000"/>
                </a:solidFill>
              </a:rPr>
              <a:t>M3: How to mine complex </a:t>
            </a:r>
          </a:p>
          <a:p>
            <a:pPr algn="ctr">
              <a:buFontTx/>
              <a:buNone/>
            </a:pPr>
            <a:r>
              <a:rPr lang="en-US" sz="4800" dirty="0" smtClean="0">
                <a:solidFill>
                  <a:srgbClr val="C00000"/>
                </a:solidFill>
              </a:rPr>
              <a:t>time-stamped events</a:t>
            </a:r>
          </a:p>
          <a:p>
            <a:pPr algn="ctr">
              <a:buFontTx/>
              <a:buNone/>
            </a:pPr>
            <a:r>
              <a:rPr lang="en-US" sz="2800" dirty="0" smtClean="0"/>
              <a:t>[Tong+ CIKM 08]</a:t>
            </a:r>
          </a:p>
          <a:p>
            <a:pPr algn="ctr">
              <a:buFontTx/>
              <a:buNone/>
            </a:pPr>
            <a:endParaRPr lang="en-US" sz="3600" i="1" dirty="0" smtClean="0"/>
          </a:p>
          <a:p>
            <a:pPr algn="ctr">
              <a:buFontTx/>
              <a:buNone/>
            </a:pPr>
            <a:r>
              <a:rPr lang="en-US" sz="3600" i="1" dirty="0" smtClean="0"/>
              <a:t>What is time?</a:t>
            </a:r>
            <a:r>
              <a:rPr lang="en-US" sz="5400" dirty="0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DEABD6-24E2-4028-9406-8D64FEFBADF3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pic>
        <p:nvPicPr>
          <p:cNvPr id="157697" name="Picture 1"/>
          <p:cNvPicPr>
            <a:picLocks noChangeAspect="1" noChangeArrowheads="1"/>
          </p:cNvPicPr>
          <p:nvPr/>
        </p:nvPicPr>
        <p:blipFill>
          <a:blip r:embed="rId2"/>
          <a:srcRect t="8945"/>
          <a:stretch>
            <a:fillRect/>
          </a:stretch>
        </p:blipFill>
        <p:spPr bwMode="auto">
          <a:xfrm>
            <a:off x="7025838" y="4395537"/>
            <a:ext cx="1584762" cy="223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590800" y="5193268"/>
            <a:ext cx="4211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/>
              <a:t> (a data miner’s answer, not </a:t>
            </a:r>
            <a:r>
              <a:rPr lang="en-US" i="1" dirty="0" err="1" smtClean="0"/>
              <a:t>Hawking’s</a:t>
            </a:r>
            <a:r>
              <a:rPr lang="en-US" i="1" dirty="0" smtClean="0"/>
              <a:t>)</a:t>
            </a:r>
          </a:p>
        </p:txBody>
      </p:sp>
      <p:pic>
        <p:nvPicPr>
          <p:cNvPr id="157699" name="Picture 3" descr="http://www.supershareware.com/images/icons/Expert_Data_Miner___Log_Analyzer-4364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7125367">
            <a:off x="325248" y="4478875"/>
            <a:ext cx="2143125" cy="1885950"/>
          </a:xfrm>
          <a:prstGeom prst="rect">
            <a:avLst/>
          </a:prstGeom>
          <a:noFill/>
        </p:spPr>
      </p:pic>
    </p:spTree>
  </p:cSld>
  <p:clrMapOvr>
    <a:masterClrMapping/>
  </p:clrMapOvr>
  <p:transition advTm="8156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Motivating Example: Inputs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81000" y="1219200"/>
          <a:ext cx="8153400" cy="5257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5983"/>
                <a:gridCol w="3261360"/>
                <a:gridCol w="3106057"/>
              </a:tblGrid>
              <a:tr h="657225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chemeClr val="tx1"/>
                          </a:solidFill>
                        </a:rPr>
                        <a:t>Event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(e.g., Session)</a:t>
                      </a: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chemeClr val="tx1"/>
                          </a:solidFill>
                        </a:rPr>
                        <a:t>Entity</a:t>
                      </a: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511175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Oct.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26</a:t>
                      </a: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8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Link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Analysis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Tom, Bob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511175">
                <a:tc vMerge="1">
                  <a:txBody>
                    <a:bodyPr/>
                    <a:lstStyle/>
                    <a:p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Clustering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Bob</a:t>
                      </a:r>
                      <a:r>
                        <a:rPr lang="en-US" sz="2800" baseline="-250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Alan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511175"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Oct.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27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Classification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Bob</a:t>
                      </a:r>
                      <a:r>
                        <a:rPr lang="en-US" sz="2800" baseline="-250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Alan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511175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Anomaly Detection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Alan</a:t>
                      </a:r>
                      <a:r>
                        <a:rPr lang="en-US" sz="2800" baseline="-250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Beck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5111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Oct.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28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Party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Beck</a:t>
                      </a:r>
                      <a:r>
                        <a:rPr lang="en-US" sz="2800" baseline="-250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Dan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511175"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Oct.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29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Web Search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Dan, Jack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511175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Advertising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Jack</a:t>
                      </a:r>
                      <a:r>
                        <a:rPr lang="en-US" sz="2800" baseline="-250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Peter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5111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Oct.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30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Enterprise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Search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Jack</a:t>
                      </a:r>
                      <a:r>
                        <a:rPr lang="en-US" sz="2800" baseline="-250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Peter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5111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Oct.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31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Q &amp; A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Peter</a:t>
                      </a:r>
                      <a:r>
                        <a:rPr lang="en-US" sz="2800" baseline="-250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Smith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81000" y="1219200"/>
            <a:ext cx="1752600" cy="52578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10200" y="1219200"/>
            <a:ext cx="3124200" cy="51816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09800" y="1219200"/>
            <a:ext cx="3200400" cy="525780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1000" y="1905000"/>
            <a:ext cx="81534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1000" y="2895600"/>
            <a:ext cx="81534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1000" y="3962400"/>
            <a:ext cx="8153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1000" y="4419600"/>
            <a:ext cx="81534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81000" y="5486400"/>
            <a:ext cx="8153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1000" y="5943600"/>
            <a:ext cx="8153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370C7A-6F7B-43B2-80C7-C19BA9A5E710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</p:cSld>
  <p:clrMapOvr>
    <a:masterClrMapping/>
  </p:clrMapOvr>
  <p:transition advTm="463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down)">
                                      <p:cBhvr>
                                        <p:cTn id="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" presetClass="exit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" presetClass="exit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" presetClass="exit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" presetClass="exit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5" presetClass="exit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3" grpId="0" animBg="1"/>
      <p:bldP spid="2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Motivating Example: Inputs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81000" y="1219200"/>
          <a:ext cx="8153400" cy="5257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5983"/>
                <a:gridCol w="3261360"/>
                <a:gridCol w="3106057"/>
              </a:tblGrid>
              <a:tr h="657225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chemeClr val="tx1"/>
                          </a:solidFill>
                        </a:rPr>
                        <a:t>Event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(e.g., Session)</a:t>
                      </a: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chemeClr val="tx1"/>
                          </a:solidFill>
                        </a:rPr>
                        <a:t>Entity</a:t>
                      </a: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511175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Oct.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26</a:t>
                      </a: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8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Link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Analysis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Tom, Bob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511175">
                <a:tc vMerge="1">
                  <a:txBody>
                    <a:bodyPr/>
                    <a:lstStyle/>
                    <a:p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Clustering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Bob</a:t>
                      </a:r>
                      <a:r>
                        <a:rPr lang="en-US" sz="2800" baseline="-250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Alan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511175"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Oct.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27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Classification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Bob</a:t>
                      </a:r>
                      <a:r>
                        <a:rPr lang="en-US" sz="2800" baseline="-250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Alan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511175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Anomaly Detection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Alan</a:t>
                      </a:r>
                      <a:r>
                        <a:rPr lang="en-US" sz="2800" baseline="-250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Beck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5111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Oct.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28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Party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Beck</a:t>
                      </a:r>
                      <a:r>
                        <a:rPr lang="en-US" sz="2800" baseline="-250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Dan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511175"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Oct.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29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Web Search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Dan, Jack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511175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Advertising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Jack</a:t>
                      </a:r>
                      <a:r>
                        <a:rPr lang="en-US" sz="2800" baseline="-250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Peter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5111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Oct.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30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Enterprise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Search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Jack</a:t>
                      </a:r>
                      <a:r>
                        <a:rPr lang="en-US" sz="2800" baseline="-250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Peter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  <a:tr h="5111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Oct.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31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Q &amp; A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Peter</a:t>
                      </a:r>
                      <a:r>
                        <a:rPr lang="en-US" sz="2800" baseline="-250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Smith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81000" y="1219200"/>
            <a:ext cx="1752600" cy="52578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10200" y="1219200"/>
            <a:ext cx="3124200" cy="51816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09800" y="1219200"/>
            <a:ext cx="3200400" cy="525780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370C7A-6F7B-43B2-80C7-C19BA9A5E710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867400" y="2438400"/>
            <a:ext cx="2209800" cy="914400"/>
          </a:xfrm>
          <a:prstGeom prst="ellipse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43600" y="3886200"/>
            <a:ext cx="2209800" cy="609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7-Point Star 26"/>
          <p:cNvSpPr/>
          <p:nvPr/>
        </p:nvSpPr>
        <p:spPr>
          <a:xfrm rot="19705565">
            <a:off x="2493116" y="1758674"/>
            <a:ext cx="2667000" cy="1899136"/>
          </a:xfrm>
          <a:prstGeom prst="star7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DM</a:t>
            </a:r>
            <a:endParaRPr lang="en-US" sz="4000" dirty="0"/>
          </a:p>
        </p:txBody>
      </p:sp>
      <p:sp>
        <p:nvSpPr>
          <p:cNvPr id="28" name="Rectangle 27"/>
          <p:cNvSpPr/>
          <p:nvPr/>
        </p:nvSpPr>
        <p:spPr>
          <a:xfrm>
            <a:off x="411480" y="1874520"/>
            <a:ext cx="1752600" cy="2039112"/>
          </a:xfrm>
          <a:prstGeom prst="rect">
            <a:avLst/>
          </a:prstGeom>
          <a:solidFill>
            <a:srgbClr val="0000CC">
              <a:alpha val="5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836920" y="5004740"/>
            <a:ext cx="2209800" cy="914400"/>
          </a:xfrm>
          <a:prstGeom prst="ellipse">
            <a:avLst/>
          </a:prstGeom>
          <a:noFill/>
          <a:ln w="57150"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7-Point Star 29"/>
          <p:cNvSpPr/>
          <p:nvPr/>
        </p:nvSpPr>
        <p:spPr>
          <a:xfrm rot="19705565">
            <a:off x="2462636" y="4477414"/>
            <a:ext cx="2667000" cy="1899136"/>
          </a:xfrm>
          <a:prstGeom prst="star7">
            <a:avLst/>
          </a:prstGeom>
          <a:solidFill>
            <a:srgbClr val="007635"/>
          </a:solidFill>
          <a:ln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IR</a:t>
            </a:r>
            <a:endParaRPr lang="en-US" sz="4000" dirty="0"/>
          </a:p>
        </p:txBody>
      </p:sp>
      <p:sp>
        <p:nvSpPr>
          <p:cNvPr id="31" name="Rectangle 30"/>
          <p:cNvSpPr/>
          <p:nvPr/>
        </p:nvSpPr>
        <p:spPr>
          <a:xfrm>
            <a:off x="411480" y="4440860"/>
            <a:ext cx="1752600" cy="2057400"/>
          </a:xfrm>
          <a:prstGeom prst="rect">
            <a:avLst/>
          </a:prstGeom>
          <a:solidFill>
            <a:srgbClr val="007635">
              <a:alpha val="50000"/>
            </a:srgbClr>
          </a:solidFill>
          <a:ln>
            <a:solidFill>
              <a:srgbClr val="007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2743200" y="3733800"/>
            <a:ext cx="2209800" cy="762000"/>
            <a:chOff x="2743200" y="3733800"/>
            <a:chExt cx="2209800" cy="762000"/>
          </a:xfrm>
        </p:grpSpPr>
        <p:sp>
          <p:nvSpPr>
            <p:cNvPr id="21" name="Oval 20"/>
            <p:cNvSpPr/>
            <p:nvPr/>
          </p:nvSpPr>
          <p:spPr>
            <a:xfrm>
              <a:off x="2743200" y="3886200"/>
              <a:ext cx="2209800" cy="6096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Party</a:t>
              </a:r>
              <a:endParaRPr lang="en-US" sz="3200" dirty="0"/>
            </a:p>
          </p:txBody>
        </p:sp>
        <p:pic>
          <p:nvPicPr>
            <p:cNvPr id="478214" name="Picture 6" descr="http://blog.lib.umn.edu/isss/isss/dance.gi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19400" y="3733800"/>
              <a:ext cx="476250" cy="481013"/>
            </a:xfrm>
            <a:prstGeom prst="rect">
              <a:avLst/>
            </a:prstGeom>
            <a:noFill/>
          </p:spPr>
        </p:pic>
        <p:pic>
          <p:nvPicPr>
            <p:cNvPr id="32" name="Picture 6" descr="http://blog.lib.umn.edu/isss/isss/dance.gi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43400" y="3733800"/>
              <a:ext cx="476250" cy="481013"/>
            </a:xfrm>
            <a:prstGeom prst="rect">
              <a:avLst/>
            </a:prstGeom>
            <a:noFill/>
          </p:spPr>
        </p:pic>
      </p:grpSp>
      <p:sp>
        <p:nvSpPr>
          <p:cNvPr id="34" name="Rectangle 33"/>
          <p:cNvSpPr/>
          <p:nvPr/>
        </p:nvSpPr>
        <p:spPr>
          <a:xfrm>
            <a:off x="411480" y="3962400"/>
            <a:ext cx="1752600" cy="457200"/>
          </a:xfrm>
          <a:prstGeom prst="rect">
            <a:avLst/>
          </a:prstGeom>
          <a:solidFill>
            <a:srgbClr val="007635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 advTm="232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A4: Immunization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Footnote: SARS costs 700+ lives; $40+ </a:t>
            </a:r>
            <a:r>
              <a:rPr lang="en-US" dirty="0" err="1" smtClean="0">
                <a:solidFill>
                  <a:srgbClr val="FF0000"/>
                </a:solidFill>
              </a:rPr>
              <a:t>Bn</a:t>
            </a:r>
            <a:endParaRPr lang="en-US" dirty="0" smtClean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US" sz="3300" dirty="0" smtClean="0"/>
              <a:t>How to select </a:t>
            </a:r>
            <a:r>
              <a:rPr lang="en-US" sz="3300" i="1" dirty="0" smtClean="0"/>
              <a:t>k</a:t>
            </a:r>
            <a:r>
              <a:rPr lang="en-US" sz="3300" dirty="0" smtClean="0"/>
              <a:t> `best’ nodes for immunization?</a:t>
            </a:r>
            <a:endParaRPr lang="en-US" sz="3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209800" y="30019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6" name="Oval 5"/>
          <p:cNvSpPr/>
          <p:nvPr/>
        </p:nvSpPr>
        <p:spPr>
          <a:xfrm>
            <a:off x="1828800" y="37639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7" name="Oval 6"/>
          <p:cNvSpPr/>
          <p:nvPr/>
        </p:nvSpPr>
        <p:spPr>
          <a:xfrm>
            <a:off x="1828800" y="20875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8" name="Oval 7"/>
          <p:cNvSpPr/>
          <p:nvPr/>
        </p:nvSpPr>
        <p:spPr>
          <a:xfrm>
            <a:off x="990600" y="23161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9" name="Oval 8"/>
          <p:cNvSpPr/>
          <p:nvPr/>
        </p:nvSpPr>
        <p:spPr>
          <a:xfrm>
            <a:off x="457200" y="27733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10" name="Oval 9"/>
          <p:cNvSpPr/>
          <p:nvPr/>
        </p:nvSpPr>
        <p:spPr>
          <a:xfrm>
            <a:off x="228600" y="35353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11" name="Oval 10"/>
          <p:cNvSpPr/>
          <p:nvPr/>
        </p:nvSpPr>
        <p:spPr>
          <a:xfrm>
            <a:off x="334963" y="4221163"/>
            <a:ext cx="274637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12" name="Oval 11"/>
          <p:cNvSpPr/>
          <p:nvPr/>
        </p:nvSpPr>
        <p:spPr>
          <a:xfrm>
            <a:off x="762000" y="47545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13" name="Oval 12"/>
          <p:cNvSpPr/>
          <p:nvPr/>
        </p:nvSpPr>
        <p:spPr>
          <a:xfrm>
            <a:off x="1706563" y="5165726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31</a:t>
            </a:r>
          </a:p>
        </p:txBody>
      </p:sp>
      <p:sp>
        <p:nvSpPr>
          <p:cNvPr id="14" name="Oval 13"/>
          <p:cNvSpPr/>
          <p:nvPr/>
        </p:nvSpPr>
        <p:spPr>
          <a:xfrm>
            <a:off x="2438400" y="51355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15" name="Oval 14"/>
          <p:cNvSpPr/>
          <p:nvPr/>
        </p:nvSpPr>
        <p:spPr>
          <a:xfrm>
            <a:off x="2590800" y="21637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6" name="Oval 15"/>
          <p:cNvSpPr/>
          <p:nvPr/>
        </p:nvSpPr>
        <p:spPr>
          <a:xfrm>
            <a:off x="3352800" y="24685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7" name="Oval 16"/>
          <p:cNvSpPr/>
          <p:nvPr/>
        </p:nvSpPr>
        <p:spPr>
          <a:xfrm>
            <a:off x="3810000" y="30019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8" name="Oval 17"/>
          <p:cNvSpPr/>
          <p:nvPr/>
        </p:nvSpPr>
        <p:spPr>
          <a:xfrm>
            <a:off x="3886200" y="39163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19" name="Oval 18"/>
          <p:cNvSpPr/>
          <p:nvPr/>
        </p:nvSpPr>
        <p:spPr>
          <a:xfrm>
            <a:off x="3581400" y="45259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0" name="Oval 19"/>
          <p:cNvSpPr/>
          <p:nvPr/>
        </p:nvSpPr>
        <p:spPr>
          <a:xfrm>
            <a:off x="3048000" y="49069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21" name="Oval 20"/>
          <p:cNvSpPr/>
          <p:nvPr/>
        </p:nvSpPr>
        <p:spPr>
          <a:xfrm>
            <a:off x="2239963" y="1431926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22" name="Oval 21"/>
          <p:cNvSpPr/>
          <p:nvPr/>
        </p:nvSpPr>
        <p:spPr>
          <a:xfrm>
            <a:off x="3001963" y="1508126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23" name="Oval 22"/>
          <p:cNvSpPr/>
          <p:nvPr/>
        </p:nvSpPr>
        <p:spPr>
          <a:xfrm>
            <a:off x="6308725" y="1736726"/>
            <a:ext cx="274638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4" name="Oval 23"/>
          <p:cNvSpPr/>
          <p:nvPr/>
        </p:nvSpPr>
        <p:spPr>
          <a:xfrm>
            <a:off x="6858000" y="2117726"/>
            <a:ext cx="274638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5" name="Oval 24"/>
          <p:cNvSpPr/>
          <p:nvPr/>
        </p:nvSpPr>
        <p:spPr>
          <a:xfrm>
            <a:off x="7680325" y="18589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6" name="Oval 25"/>
          <p:cNvSpPr/>
          <p:nvPr/>
        </p:nvSpPr>
        <p:spPr>
          <a:xfrm>
            <a:off x="7299325" y="15541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27" name="Oval 26"/>
          <p:cNvSpPr/>
          <p:nvPr/>
        </p:nvSpPr>
        <p:spPr>
          <a:xfrm>
            <a:off x="7954963" y="1325563"/>
            <a:ext cx="274637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28" name="Oval 27"/>
          <p:cNvSpPr/>
          <p:nvPr/>
        </p:nvSpPr>
        <p:spPr>
          <a:xfrm>
            <a:off x="6583363" y="3184526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Oval 28"/>
          <p:cNvSpPr/>
          <p:nvPr/>
        </p:nvSpPr>
        <p:spPr>
          <a:xfrm>
            <a:off x="7726363" y="2697163"/>
            <a:ext cx="274637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0" name="Oval 29"/>
          <p:cNvSpPr/>
          <p:nvPr/>
        </p:nvSpPr>
        <p:spPr>
          <a:xfrm>
            <a:off x="4983163" y="3032126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1" name="Oval 30"/>
          <p:cNvSpPr/>
          <p:nvPr/>
        </p:nvSpPr>
        <p:spPr>
          <a:xfrm>
            <a:off x="5821363" y="2346326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2" name="Oval 31"/>
          <p:cNvSpPr/>
          <p:nvPr/>
        </p:nvSpPr>
        <p:spPr>
          <a:xfrm>
            <a:off x="4983163" y="4327526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Oval 32"/>
          <p:cNvSpPr/>
          <p:nvPr/>
        </p:nvSpPr>
        <p:spPr>
          <a:xfrm>
            <a:off x="5973763" y="3459163"/>
            <a:ext cx="274637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Oval 33"/>
          <p:cNvSpPr/>
          <p:nvPr/>
        </p:nvSpPr>
        <p:spPr>
          <a:xfrm>
            <a:off x="6096000" y="4632326"/>
            <a:ext cx="274638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Oval 34"/>
          <p:cNvSpPr/>
          <p:nvPr/>
        </p:nvSpPr>
        <p:spPr>
          <a:xfrm>
            <a:off x="6858000" y="4784726"/>
            <a:ext cx="274638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6" name="Oval 35"/>
          <p:cNvSpPr/>
          <p:nvPr/>
        </p:nvSpPr>
        <p:spPr>
          <a:xfrm>
            <a:off x="7467600" y="4297363"/>
            <a:ext cx="274638" cy="2746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7" name="Oval 36"/>
          <p:cNvSpPr/>
          <p:nvPr/>
        </p:nvSpPr>
        <p:spPr>
          <a:xfrm>
            <a:off x="7650163" y="3565526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38" name="Straight Connector 37"/>
          <p:cNvCxnSpPr>
            <a:stCxn id="6" idx="0"/>
            <a:endCxn id="5" idx="3"/>
          </p:cNvCxnSpPr>
          <p:nvPr/>
        </p:nvCxnSpPr>
        <p:spPr bwMode="auto">
          <a:xfrm rot="5400000" flipH="1" flipV="1">
            <a:off x="1843088" y="3357563"/>
            <a:ext cx="528637" cy="28416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3" idx="0"/>
            <a:endCxn id="6" idx="4"/>
          </p:cNvCxnSpPr>
          <p:nvPr/>
        </p:nvCxnSpPr>
        <p:spPr bwMode="auto">
          <a:xfrm rot="5400000" flipH="1" flipV="1">
            <a:off x="1341437" y="4541839"/>
            <a:ext cx="1127125" cy="1206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4" idx="0"/>
            <a:endCxn id="5" idx="4"/>
          </p:cNvCxnSpPr>
          <p:nvPr/>
        </p:nvCxnSpPr>
        <p:spPr bwMode="auto">
          <a:xfrm rot="16200000" flipV="1">
            <a:off x="1531144" y="4091782"/>
            <a:ext cx="1858962" cy="2286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4" idx="0"/>
            <a:endCxn id="6" idx="4"/>
          </p:cNvCxnSpPr>
          <p:nvPr/>
        </p:nvCxnSpPr>
        <p:spPr bwMode="auto">
          <a:xfrm rot="16200000" flipV="1">
            <a:off x="1721644" y="4282282"/>
            <a:ext cx="1096962" cy="6096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2" idx="7"/>
            <a:endCxn id="5" idx="3"/>
          </p:cNvCxnSpPr>
          <p:nvPr/>
        </p:nvCxnSpPr>
        <p:spPr bwMode="auto">
          <a:xfrm rot="5400000" flipH="1" flipV="1">
            <a:off x="842963" y="3387726"/>
            <a:ext cx="1558925" cy="12541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2" idx="7"/>
            <a:endCxn id="6" idx="3"/>
          </p:cNvCxnSpPr>
          <p:nvPr/>
        </p:nvCxnSpPr>
        <p:spPr bwMode="auto">
          <a:xfrm rot="5400000" flipH="1" flipV="1">
            <a:off x="1033463" y="3959226"/>
            <a:ext cx="796925" cy="8731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1" idx="6"/>
          </p:cNvCxnSpPr>
          <p:nvPr/>
        </p:nvCxnSpPr>
        <p:spPr bwMode="auto">
          <a:xfrm flipV="1">
            <a:off x="609600" y="3271838"/>
            <a:ext cx="1665288" cy="10858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6"/>
            <a:endCxn id="6" idx="3"/>
          </p:cNvCxnSpPr>
          <p:nvPr/>
        </p:nvCxnSpPr>
        <p:spPr bwMode="auto">
          <a:xfrm flipV="1">
            <a:off x="609600" y="3997326"/>
            <a:ext cx="1258888" cy="36036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0" idx="6"/>
            <a:endCxn id="5" idx="3"/>
          </p:cNvCxnSpPr>
          <p:nvPr/>
        </p:nvCxnSpPr>
        <p:spPr bwMode="auto">
          <a:xfrm flipV="1">
            <a:off x="503238" y="3235326"/>
            <a:ext cx="1746250" cy="43656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0" idx="6"/>
            <a:endCxn id="6" idx="3"/>
          </p:cNvCxnSpPr>
          <p:nvPr/>
        </p:nvCxnSpPr>
        <p:spPr bwMode="auto">
          <a:xfrm>
            <a:off x="503238" y="3671888"/>
            <a:ext cx="1365250" cy="32543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8" idx="5"/>
          </p:cNvCxnSpPr>
          <p:nvPr/>
        </p:nvCxnSpPr>
        <p:spPr bwMode="auto">
          <a:xfrm rot="16200000" flipH="1">
            <a:off x="1391444" y="2382045"/>
            <a:ext cx="681037" cy="10160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8" idx="5"/>
            <a:endCxn id="6" idx="0"/>
          </p:cNvCxnSpPr>
          <p:nvPr/>
        </p:nvCxnSpPr>
        <p:spPr bwMode="auto">
          <a:xfrm rot="16200000" flipH="1">
            <a:off x="987425" y="2786064"/>
            <a:ext cx="1214437" cy="74136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7" idx="4"/>
            <a:endCxn id="5" idx="3"/>
          </p:cNvCxnSpPr>
          <p:nvPr/>
        </p:nvCxnSpPr>
        <p:spPr bwMode="auto">
          <a:xfrm rot="16200000" flipH="1">
            <a:off x="1670844" y="2656682"/>
            <a:ext cx="873125" cy="28416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7" idx="4"/>
            <a:endCxn id="8" idx="6"/>
          </p:cNvCxnSpPr>
          <p:nvPr/>
        </p:nvCxnSpPr>
        <p:spPr bwMode="auto">
          <a:xfrm rot="5400000">
            <a:off x="1570038" y="2057401"/>
            <a:ext cx="90487" cy="700087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5" idx="2"/>
            <a:endCxn id="7" idx="6"/>
          </p:cNvCxnSpPr>
          <p:nvPr/>
        </p:nvCxnSpPr>
        <p:spPr bwMode="auto">
          <a:xfrm rot="10800000">
            <a:off x="2103438" y="2224088"/>
            <a:ext cx="487362" cy="76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8" idx="3"/>
            <a:endCxn id="9" idx="7"/>
          </p:cNvCxnSpPr>
          <p:nvPr/>
        </p:nvCxnSpPr>
        <p:spPr bwMode="auto">
          <a:xfrm rot="5400000">
            <a:off x="728663" y="2511426"/>
            <a:ext cx="263525" cy="3397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9" idx="6"/>
            <a:endCxn id="5" idx="3"/>
          </p:cNvCxnSpPr>
          <p:nvPr/>
        </p:nvCxnSpPr>
        <p:spPr bwMode="auto">
          <a:xfrm>
            <a:off x="731838" y="2909888"/>
            <a:ext cx="1517650" cy="32543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7" idx="4"/>
            <a:endCxn id="6" idx="0"/>
          </p:cNvCxnSpPr>
          <p:nvPr/>
        </p:nvCxnSpPr>
        <p:spPr bwMode="auto">
          <a:xfrm rot="5400000">
            <a:off x="1264444" y="3063082"/>
            <a:ext cx="1403350" cy="158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6" idx="1"/>
            <a:endCxn id="15" idx="6"/>
          </p:cNvCxnSpPr>
          <p:nvPr/>
        </p:nvCxnSpPr>
        <p:spPr bwMode="auto">
          <a:xfrm rot="16200000" flipV="1">
            <a:off x="3024981" y="2140745"/>
            <a:ext cx="207963" cy="5270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7" idx="1"/>
            <a:endCxn id="16" idx="5"/>
          </p:cNvCxnSpPr>
          <p:nvPr/>
        </p:nvCxnSpPr>
        <p:spPr bwMode="auto">
          <a:xfrm rot="16200000" flipV="1">
            <a:off x="3548063" y="2740026"/>
            <a:ext cx="339725" cy="2635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0" idx="6"/>
            <a:endCxn id="19" idx="3"/>
          </p:cNvCxnSpPr>
          <p:nvPr/>
        </p:nvCxnSpPr>
        <p:spPr bwMode="auto">
          <a:xfrm flipV="1">
            <a:off x="3322638" y="4759326"/>
            <a:ext cx="298450" cy="28416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2" idx="2"/>
            <a:endCxn id="21" idx="6"/>
          </p:cNvCxnSpPr>
          <p:nvPr/>
        </p:nvCxnSpPr>
        <p:spPr bwMode="auto">
          <a:xfrm rot="10800000">
            <a:off x="2514600" y="1570038"/>
            <a:ext cx="487363" cy="76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6" idx="1"/>
            <a:endCxn id="21" idx="6"/>
          </p:cNvCxnSpPr>
          <p:nvPr/>
        </p:nvCxnSpPr>
        <p:spPr bwMode="auto">
          <a:xfrm rot="16200000" flipV="1">
            <a:off x="2484437" y="1600201"/>
            <a:ext cx="938213" cy="87788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7" idx="7"/>
            <a:endCxn id="21" idx="4"/>
          </p:cNvCxnSpPr>
          <p:nvPr/>
        </p:nvCxnSpPr>
        <p:spPr bwMode="auto">
          <a:xfrm rot="5400000" flipH="1" flipV="1">
            <a:off x="2009775" y="1758951"/>
            <a:ext cx="420688" cy="31591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5" idx="7"/>
            <a:endCxn id="22" idx="4"/>
          </p:cNvCxnSpPr>
          <p:nvPr/>
        </p:nvCxnSpPr>
        <p:spPr bwMode="auto">
          <a:xfrm rot="5400000" flipH="1" flipV="1">
            <a:off x="2771775" y="1835151"/>
            <a:ext cx="420688" cy="31591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6" idx="1"/>
            <a:endCxn id="22" idx="4"/>
          </p:cNvCxnSpPr>
          <p:nvPr/>
        </p:nvCxnSpPr>
        <p:spPr bwMode="auto">
          <a:xfrm rot="16200000" flipV="1">
            <a:off x="2903538" y="2019300"/>
            <a:ext cx="725488" cy="2524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0" idx="0"/>
            <a:endCxn id="5" idx="4"/>
          </p:cNvCxnSpPr>
          <p:nvPr/>
        </p:nvCxnSpPr>
        <p:spPr bwMode="auto">
          <a:xfrm rot="16200000" flipV="1">
            <a:off x="1950244" y="3672682"/>
            <a:ext cx="1630362" cy="838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9" idx="1"/>
            <a:endCxn id="5" idx="6"/>
          </p:cNvCxnSpPr>
          <p:nvPr/>
        </p:nvCxnSpPr>
        <p:spPr bwMode="auto">
          <a:xfrm rot="16200000" flipV="1">
            <a:off x="2339181" y="3283745"/>
            <a:ext cx="1427163" cy="11366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8" idx="2"/>
            <a:endCxn id="5" idx="6"/>
          </p:cNvCxnSpPr>
          <p:nvPr/>
        </p:nvCxnSpPr>
        <p:spPr bwMode="auto">
          <a:xfrm rot="10800000">
            <a:off x="2484438" y="3138488"/>
            <a:ext cx="1401762" cy="9144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7" idx="2"/>
            <a:endCxn id="5" idx="6"/>
          </p:cNvCxnSpPr>
          <p:nvPr/>
        </p:nvCxnSpPr>
        <p:spPr bwMode="auto">
          <a:xfrm rot="10800000">
            <a:off x="2484438" y="3138488"/>
            <a:ext cx="1325562" cy="158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16" idx="3"/>
            <a:endCxn id="5" idx="6"/>
          </p:cNvCxnSpPr>
          <p:nvPr/>
        </p:nvCxnSpPr>
        <p:spPr bwMode="auto">
          <a:xfrm rot="5400000">
            <a:off x="2720182" y="2466182"/>
            <a:ext cx="436562" cy="9080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3" idx="2"/>
            <a:endCxn id="5" idx="6"/>
          </p:cNvCxnSpPr>
          <p:nvPr/>
        </p:nvCxnSpPr>
        <p:spPr bwMode="auto">
          <a:xfrm rot="10800000">
            <a:off x="2484438" y="3138488"/>
            <a:ext cx="3489325" cy="457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20" idx="0"/>
            <a:endCxn id="6" idx="6"/>
          </p:cNvCxnSpPr>
          <p:nvPr/>
        </p:nvCxnSpPr>
        <p:spPr bwMode="auto">
          <a:xfrm rot="16200000" flipV="1">
            <a:off x="2140744" y="3863182"/>
            <a:ext cx="1006475" cy="1081087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19" idx="1"/>
            <a:endCxn id="6" idx="6"/>
          </p:cNvCxnSpPr>
          <p:nvPr/>
        </p:nvCxnSpPr>
        <p:spPr bwMode="auto">
          <a:xfrm rot="16200000" flipV="1">
            <a:off x="2529681" y="3474245"/>
            <a:ext cx="665163" cy="15176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30" idx="2"/>
            <a:endCxn id="6" idx="6"/>
          </p:cNvCxnSpPr>
          <p:nvPr/>
        </p:nvCxnSpPr>
        <p:spPr bwMode="auto">
          <a:xfrm rot="10800000" flipV="1">
            <a:off x="2103438" y="3170238"/>
            <a:ext cx="2879725" cy="7302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6" idx="3"/>
            <a:endCxn id="6" idx="6"/>
          </p:cNvCxnSpPr>
          <p:nvPr/>
        </p:nvCxnSpPr>
        <p:spPr bwMode="auto">
          <a:xfrm rot="5400000">
            <a:off x="2148682" y="2656682"/>
            <a:ext cx="1198562" cy="12890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3" idx="0"/>
            <a:endCxn id="5" idx="4"/>
          </p:cNvCxnSpPr>
          <p:nvPr/>
        </p:nvCxnSpPr>
        <p:spPr bwMode="auto">
          <a:xfrm rot="5400000" flipH="1" flipV="1">
            <a:off x="1150937" y="3970339"/>
            <a:ext cx="1889125" cy="5016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31" idx="2"/>
            <a:endCxn id="5" idx="6"/>
          </p:cNvCxnSpPr>
          <p:nvPr/>
        </p:nvCxnSpPr>
        <p:spPr bwMode="auto">
          <a:xfrm rot="10800000" flipV="1">
            <a:off x="2484438" y="2484438"/>
            <a:ext cx="3336925" cy="6540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30" idx="4"/>
            <a:endCxn id="19" idx="6"/>
          </p:cNvCxnSpPr>
          <p:nvPr/>
        </p:nvCxnSpPr>
        <p:spPr bwMode="auto">
          <a:xfrm rot="5400000">
            <a:off x="3810794" y="3352007"/>
            <a:ext cx="1355725" cy="1265237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30" idx="4"/>
            <a:endCxn id="18" idx="7"/>
          </p:cNvCxnSpPr>
          <p:nvPr/>
        </p:nvCxnSpPr>
        <p:spPr bwMode="auto">
          <a:xfrm rot="5400000">
            <a:off x="4295775" y="3130551"/>
            <a:ext cx="649288" cy="100171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30" idx="2"/>
            <a:endCxn id="17" idx="6"/>
          </p:cNvCxnSpPr>
          <p:nvPr/>
        </p:nvCxnSpPr>
        <p:spPr bwMode="auto">
          <a:xfrm rot="10800000">
            <a:off x="4084638" y="3138488"/>
            <a:ext cx="898525" cy="317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30" idx="2"/>
            <a:endCxn id="16" idx="6"/>
          </p:cNvCxnSpPr>
          <p:nvPr/>
        </p:nvCxnSpPr>
        <p:spPr bwMode="auto">
          <a:xfrm rot="10800000">
            <a:off x="3627438" y="2605088"/>
            <a:ext cx="1355725" cy="5651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28" idx="1"/>
            <a:endCxn id="31" idx="5"/>
          </p:cNvCxnSpPr>
          <p:nvPr/>
        </p:nvCxnSpPr>
        <p:spPr bwMode="auto">
          <a:xfrm rot="16200000" flipV="1">
            <a:off x="6018213" y="2619376"/>
            <a:ext cx="644525" cy="5683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8" idx="1"/>
            <a:endCxn id="16" idx="6"/>
          </p:cNvCxnSpPr>
          <p:nvPr/>
        </p:nvCxnSpPr>
        <p:spPr bwMode="auto">
          <a:xfrm rot="16200000" flipV="1">
            <a:off x="4815681" y="1416845"/>
            <a:ext cx="620713" cy="2997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33" idx="2"/>
            <a:endCxn id="19" idx="6"/>
          </p:cNvCxnSpPr>
          <p:nvPr/>
        </p:nvCxnSpPr>
        <p:spPr bwMode="auto">
          <a:xfrm rot="10800000" flipV="1">
            <a:off x="3856038" y="3595688"/>
            <a:ext cx="2117725" cy="10668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32" idx="3"/>
            <a:endCxn id="20" idx="6"/>
          </p:cNvCxnSpPr>
          <p:nvPr/>
        </p:nvCxnSpPr>
        <p:spPr bwMode="auto">
          <a:xfrm rot="5400000">
            <a:off x="3933032" y="3952082"/>
            <a:ext cx="481012" cy="17018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32" idx="0"/>
            <a:endCxn id="31" idx="4"/>
          </p:cNvCxnSpPr>
          <p:nvPr/>
        </p:nvCxnSpPr>
        <p:spPr bwMode="auto">
          <a:xfrm rot="5400000" flipH="1" flipV="1">
            <a:off x="4687093" y="3055145"/>
            <a:ext cx="1706563" cy="8382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24" idx="1"/>
            <a:endCxn id="23" idx="5"/>
          </p:cNvCxnSpPr>
          <p:nvPr/>
        </p:nvCxnSpPr>
        <p:spPr bwMode="auto">
          <a:xfrm rot="16200000" flipV="1">
            <a:off x="6627019" y="1888332"/>
            <a:ext cx="187325" cy="3540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25" idx="3"/>
            <a:endCxn id="24" idx="6"/>
          </p:cNvCxnSpPr>
          <p:nvPr/>
        </p:nvCxnSpPr>
        <p:spPr bwMode="auto">
          <a:xfrm rot="5400000">
            <a:off x="7345363" y="1879601"/>
            <a:ext cx="163512" cy="58896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27" idx="4"/>
            <a:endCxn id="25" idx="7"/>
          </p:cNvCxnSpPr>
          <p:nvPr/>
        </p:nvCxnSpPr>
        <p:spPr bwMode="auto">
          <a:xfrm rot="5400000">
            <a:off x="7854950" y="1660526"/>
            <a:ext cx="298450" cy="1778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27" idx="4"/>
            <a:endCxn id="26" idx="6"/>
          </p:cNvCxnSpPr>
          <p:nvPr/>
        </p:nvCxnSpPr>
        <p:spPr bwMode="auto">
          <a:xfrm rot="5400000">
            <a:off x="7788275" y="1385889"/>
            <a:ext cx="90487" cy="51911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25" idx="1"/>
            <a:endCxn id="26" idx="5"/>
          </p:cNvCxnSpPr>
          <p:nvPr/>
        </p:nvCxnSpPr>
        <p:spPr bwMode="auto">
          <a:xfrm rot="16200000" flipV="1">
            <a:off x="7572375" y="1749426"/>
            <a:ext cx="111125" cy="1873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26" idx="2"/>
            <a:endCxn id="23" idx="6"/>
          </p:cNvCxnSpPr>
          <p:nvPr/>
        </p:nvCxnSpPr>
        <p:spPr bwMode="auto">
          <a:xfrm rot="10800000" flipV="1">
            <a:off x="6583363" y="1690688"/>
            <a:ext cx="715962" cy="1841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26" idx="4"/>
            <a:endCxn id="28" idx="7"/>
          </p:cNvCxnSpPr>
          <p:nvPr/>
        </p:nvCxnSpPr>
        <p:spPr bwMode="auto">
          <a:xfrm rot="5400000">
            <a:off x="6429376" y="2217738"/>
            <a:ext cx="1397000" cy="6191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25" idx="4"/>
            <a:endCxn id="28" idx="7"/>
          </p:cNvCxnSpPr>
          <p:nvPr/>
        </p:nvCxnSpPr>
        <p:spPr bwMode="auto">
          <a:xfrm rot="5400000">
            <a:off x="6772276" y="2179638"/>
            <a:ext cx="1092200" cy="10001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23" idx="4"/>
            <a:endCxn id="28" idx="0"/>
          </p:cNvCxnSpPr>
          <p:nvPr/>
        </p:nvCxnSpPr>
        <p:spPr bwMode="auto">
          <a:xfrm rot="16200000" flipH="1">
            <a:off x="5997575" y="2460626"/>
            <a:ext cx="1173163" cy="274637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29" idx="3"/>
            <a:endCxn id="28" idx="6"/>
          </p:cNvCxnSpPr>
          <p:nvPr/>
        </p:nvCxnSpPr>
        <p:spPr bwMode="auto">
          <a:xfrm rot="5400000">
            <a:off x="7116763" y="2671763"/>
            <a:ext cx="392112" cy="90963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37" idx="2"/>
            <a:endCxn id="28" idx="6"/>
          </p:cNvCxnSpPr>
          <p:nvPr/>
        </p:nvCxnSpPr>
        <p:spPr bwMode="auto">
          <a:xfrm rot="10800000">
            <a:off x="6858000" y="3322638"/>
            <a:ext cx="792163" cy="3810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37" idx="2"/>
            <a:endCxn id="32" idx="6"/>
          </p:cNvCxnSpPr>
          <p:nvPr/>
        </p:nvCxnSpPr>
        <p:spPr bwMode="auto">
          <a:xfrm rot="10800000" flipV="1">
            <a:off x="5257800" y="3703638"/>
            <a:ext cx="2392363" cy="7620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36" idx="1"/>
            <a:endCxn id="28" idx="4"/>
          </p:cNvCxnSpPr>
          <p:nvPr/>
        </p:nvCxnSpPr>
        <p:spPr bwMode="auto">
          <a:xfrm rot="16200000" flipV="1">
            <a:off x="6675438" y="3505200"/>
            <a:ext cx="877888" cy="7858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6" idx="1"/>
            <a:endCxn id="32" idx="6"/>
          </p:cNvCxnSpPr>
          <p:nvPr/>
        </p:nvCxnSpPr>
        <p:spPr bwMode="auto">
          <a:xfrm rot="16200000" flipH="1" flipV="1">
            <a:off x="6318250" y="3276601"/>
            <a:ext cx="128587" cy="2249488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35" idx="1"/>
            <a:endCxn id="34" idx="5"/>
          </p:cNvCxnSpPr>
          <p:nvPr/>
        </p:nvCxnSpPr>
        <p:spPr bwMode="auto">
          <a:xfrm rot="16200000" flipH="1" flipV="1">
            <a:off x="6592888" y="4562476"/>
            <a:ext cx="41275" cy="5683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35" idx="1"/>
            <a:endCxn id="28" idx="4"/>
          </p:cNvCxnSpPr>
          <p:nvPr/>
        </p:nvCxnSpPr>
        <p:spPr bwMode="auto">
          <a:xfrm rot="16200000" flipV="1">
            <a:off x="6126163" y="4054475"/>
            <a:ext cx="1366838" cy="1762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6888163" y="4022726"/>
            <a:ext cx="274637" cy="2746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02" name="Straight Connector 101"/>
          <p:cNvCxnSpPr>
            <a:stCxn id="101" idx="3"/>
            <a:endCxn id="34" idx="7"/>
          </p:cNvCxnSpPr>
          <p:nvPr/>
        </p:nvCxnSpPr>
        <p:spPr bwMode="auto">
          <a:xfrm rot="5400000">
            <a:off x="6421438" y="4165601"/>
            <a:ext cx="415925" cy="60007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28" idx="4"/>
            <a:endCxn id="34" idx="0"/>
          </p:cNvCxnSpPr>
          <p:nvPr/>
        </p:nvCxnSpPr>
        <p:spPr bwMode="auto">
          <a:xfrm rot="5400000">
            <a:off x="5890418" y="3801270"/>
            <a:ext cx="1173163" cy="4889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32" idx="6"/>
            <a:endCxn id="34" idx="2"/>
          </p:cNvCxnSpPr>
          <p:nvPr/>
        </p:nvCxnSpPr>
        <p:spPr bwMode="auto">
          <a:xfrm>
            <a:off x="5257800" y="4465638"/>
            <a:ext cx="838200" cy="30480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3" idx="4"/>
            <a:endCxn id="34" idx="0"/>
          </p:cNvCxnSpPr>
          <p:nvPr/>
        </p:nvCxnSpPr>
        <p:spPr bwMode="auto">
          <a:xfrm rot="16200000" flipH="1">
            <a:off x="5722937" y="4122739"/>
            <a:ext cx="898525" cy="12065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30" idx="4"/>
            <a:endCxn id="34" idx="1"/>
          </p:cNvCxnSpPr>
          <p:nvPr/>
        </p:nvCxnSpPr>
        <p:spPr bwMode="auto">
          <a:xfrm rot="16200000" flipH="1">
            <a:off x="4945063" y="3482975"/>
            <a:ext cx="1366838" cy="101441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33" idx="6"/>
            <a:endCxn id="28" idx="3"/>
          </p:cNvCxnSpPr>
          <p:nvPr/>
        </p:nvCxnSpPr>
        <p:spPr bwMode="auto">
          <a:xfrm flipV="1">
            <a:off x="6248400" y="3419476"/>
            <a:ext cx="376238" cy="17621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32" idx="7"/>
            <a:endCxn id="33" idx="3"/>
          </p:cNvCxnSpPr>
          <p:nvPr/>
        </p:nvCxnSpPr>
        <p:spPr bwMode="auto">
          <a:xfrm rot="5400000" flipH="1" flipV="1">
            <a:off x="5278438" y="3632201"/>
            <a:ext cx="676275" cy="7969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28" idx="4"/>
            <a:endCxn id="32" idx="6"/>
          </p:cNvCxnSpPr>
          <p:nvPr/>
        </p:nvCxnSpPr>
        <p:spPr bwMode="auto">
          <a:xfrm rot="5400000">
            <a:off x="5486400" y="3230563"/>
            <a:ext cx="1006475" cy="146367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01" idx="2"/>
          </p:cNvCxnSpPr>
          <p:nvPr/>
        </p:nvCxnSpPr>
        <p:spPr bwMode="auto">
          <a:xfrm rot="10800000" flipV="1">
            <a:off x="5562600" y="4160838"/>
            <a:ext cx="1325563" cy="28892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32" idx="0"/>
            <a:endCxn id="30" idx="4"/>
          </p:cNvCxnSpPr>
          <p:nvPr/>
        </p:nvCxnSpPr>
        <p:spPr bwMode="auto">
          <a:xfrm rot="5400000" flipH="1" flipV="1">
            <a:off x="4610101" y="3817938"/>
            <a:ext cx="1020762" cy="1587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154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2133600" y="2299716"/>
            <a:ext cx="528064" cy="672084"/>
          </a:xfrm>
          <a:prstGeom prst="rect">
            <a:avLst/>
          </a:prstGeom>
          <a:noFill/>
        </p:spPr>
      </p:pic>
      <p:pic>
        <p:nvPicPr>
          <p:cNvPr id="118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6324600" y="2452116"/>
            <a:ext cx="528064" cy="672084"/>
          </a:xfrm>
          <a:prstGeom prst="rect">
            <a:avLst/>
          </a:prstGeom>
          <a:noFill/>
        </p:spPr>
      </p:pic>
      <p:pic>
        <p:nvPicPr>
          <p:cNvPr id="119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4876800" y="4661916"/>
            <a:ext cx="528064" cy="672084"/>
          </a:xfrm>
          <a:prstGeom prst="rect">
            <a:avLst/>
          </a:prstGeom>
          <a:noFill/>
        </p:spPr>
      </p:pic>
      <p:pic>
        <p:nvPicPr>
          <p:cNvPr id="120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3352800" y="1295400"/>
            <a:ext cx="528064" cy="672084"/>
          </a:xfrm>
          <a:prstGeom prst="rect">
            <a:avLst/>
          </a:prstGeom>
          <a:noFill/>
        </p:spPr>
      </p:pic>
      <p:pic>
        <p:nvPicPr>
          <p:cNvPr id="121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152400" y="1981200"/>
            <a:ext cx="528064" cy="672084"/>
          </a:xfrm>
          <a:prstGeom prst="rect">
            <a:avLst/>
          </a:prstGeom>
          <a:noFill/>
        </p:spPr>
      </p:pic>
      <p:pic>
        <p:nvPicPr>
          <p:cNvPr id="122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7848600" y="609600"/>
            <a:ext cx="528064" cy="672084"/>
          </a:xfrm>
          <a:prstGeom prst="rect">
            <a:avLst/>
          </a:prstGeom>
          <a:noFill/>
        </p:spPr>
      </p:pic>
      <p:pic>
        <p:nvPicPr>
          <p:cNvPr id="123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1300736" y="4495800"/>
            <a:ext cx="528064" cy="672084"/>
          </a:xfrm>
          <a:prstGeom prst="rect">
            <a:avLst/>
          </a:prstGeom>
          <a:noFill/>
        </p:spPr>
      </p:pic>
      <p:pic>
        <p:nvPicPr>
          <p:cNvPr id="124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7777736" y="4114800"/>
            <a:ext cx="528064" cy="672084"/>
          </a:xfrm>
          <a:prstGeom prst="rect">
            <a:avLst/>
          </a:prstGeom>
          <a:noFill/>
        </p:spPr>
      </p:pic>
      <p:pic>
        <p:nvPicPr>
          <p:cNvPr id="125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8001000" y="2438400"/>
            <a:ext cx="528064" cy="672084"/>
          </a:xfrm>
          <a:prstGeom prst="rect">
            <a:avLst/>
          </a:prstGeom>
          <a:noFill/>
        </p:spPr>
      </p:pic>
      <p:pic>
        <p:nvPicPr>
          <p:cNvPr id="126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5720336" y="1524000"/>
            <a:ext cx="528064" cy="672084"/>
          </a:xfrm>
          <a:prstGeom prst="rect">
            <a:avLst/>
          </a:prstGeom>
          <a:noFill/>
        </p:spPr>
      </p:pic>
      <p:pic>
        <p:nvPicPr>
          <p:cNvPr id="127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1529336" y="1371600"/>
            <a:ext cx="528064" cy="672084"/>
          </a:xfrm>
          <a:prstGeom prst="rect">
            <a:avLst/>
          </a:prstGeom>
          <a:noFill/>
        </p:spPr>
      </p:pic>
      <p:pic>
        <p:nvPicPr>
          <p:cNvPr id="128" name="Picture 2" descr="http://t2.gstatic.com/images?q=tbn:DvSaKUuCMp_swM:http://newscoma.com/wp-content/uploads/2009/04/whooping-cough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26667" b="16000"/>
          <a:stretch>
            <a:fillRect/>
          </a:stretch>
        </p:blipFill>
        <p:spPr bwMode="auto">
          <a:xfrm>
            <a:off x="4805936" y="2209800"/>
            <a:ext cx="528064" cy="672084"/>
          </a:xfrm>
          <a:prstGeom prst="rect">
            <a:avLst/>
          </a:prstGeom>
          <a:noFill/>
        </p:spPr>
      </p:pic>
    </p:spTree>
  </p:cSld>
  <p:clrMapOvr>
    <a:masterClrMapping/>
  </p:clrMapOvr>
  <p:transition advTm="21578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5038" y="609600"/>
            <a:ext cx="7751762" cy="6172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3491" name="TextBox 6"/>
          <p:cNvSpPr txBox="1">
            <a:spLocks noChangeArrowheads="1"/>
          </p:cNvSpPr>
          <p:nvPr/>
        </p:nvSpPr>
        <p:spPr bwMode="auto">
          <a:xfrm>
            <a:off x="6096000" y="228600"/>
            <a:ext cx="2743200" cy="7080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66FF66"/>
                </a:solidFill>
              </a:rPr>
              <a:t>Time Cluster, </a:t>
            </a:r>
          </a:p>
          <a:p>
            <a:r>
              <a:rPr lang="en-US" sz="2000" b="1">
                <a:solidFill>
                  <a:srgbClr val="66FF66"/>
                </a:solidFill>
              </a:rPr>
              <a:t>rep. entities: b</a:t>
            </a:r>
            <a:r>
              <a:rPr lang="en-US" sz="2000" b="1" baseline="-25000">
                <a:solidFill>
                  <a:srgbClr val="66FF66"/>
                </a:solidFill>
              </a:rPr>
              <a:t>7</a:t>
            </a:r>
            <a:r>
              <a:rPr lang="en-US" sz="2000" b="1">
                <a:solidFill>
                  <a:srgbClr val="66FF66"/>
                </a:solidFill>
              </a:rPr>
              <a:t>,b</a:t>
            </a:r>
            <a:r>
              <a:rPr lang="en-US" sz="2000" b="1" baseline="-25000">
                <a:solidFill>
                  <a:srgbClr val="66FF66"/>
                </a:solidFill>
              </a:rPr>
              <a:t>6</a:t>
            </a:r>
            <a:r>
              <a:rPr lang="en-US" sz="2000" b="1">
                <a:solidFill>
                  <a:srgbClr val="66FF66"/>
                </a:solidFill>
              </a:rPr>
              <a:t>, b</a:t>
            </a:r>
            <a:r>
              <a:rPr lang="en-US" sz="2000" b="1" baseline="-25000">
                <a:solidFill>
                  <a:srgbClr val="66FF66"/>
                </a:solidFill>
              </a:rPr>
              <a:t>8</a:t>
            </a:r>
          </a:p>
        </p:txBody>
      </p:sp>
      <p:sp>
        <p:nvSpPr>
          <p:cNvPr id="6349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mtClean="0"/>
              <a:t>A Motivating Example: Outputs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95600" y="1219200"/>
            <a:ext cx="3581400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/>
              <a:t>Jack</a:t>
            </a:r>
          </a:p>
        </p:txBody>
      </p:sp>
      <p:grpSp>
        <p:nvGrpSpPr>
          <p:cNvPr id="63494" name="Group 17"/>
          <p:cNvGrpSpPr>
            <a:grpSpLocks/>
          </p:cNvGrpSpPr>
          <p:nvPr/>
        </p:nvGrpSpPr>
        <p:grpSpPr bwMode="auto">
          <a:xfrm>
            <a:off x="3124200" y="1981200"/>
            <a:ext cx="990600" cy="533400"/>
            <a:chOff x="6705600" y="2286000"/>
            <a:chExt cx="990600" cy="533400"/>
          </a:xfrm>
        </p:grpSpPr>
        <p:sp>
          <p:nvSpPr>
            <p:cNvPr id="6" name="Oval 5"/>
            <p:cNvSpPr/>
            <p:nvPr/>
          </p:nvSpPr>
          <p:spPr>
            <a:xfrm>
              <a:off x="7010400" y="2286000"/>
              <a:ext cx="228600" cy="228600"/>
            </a:xfrm>
            <a:prstGeom prst="ellipse">
              <a:avLst/>
            </a:prstGeom>
            <a:solidFill>
              <a:srgbClr val="92D050"/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705600" y="2590800"/>
              <a:ext cx="228600" cy="228600"/>
            </a:xfrm>
            <a:prstGeom prst="ellipse">
              <a:avLst/>
            </a:prstGeom>
            <a:solidFill>
              <a:srgbClr val="92D050"/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467600" y="2438400"/>
              <a:ext cx="228600" cy="228600"/>
            </a:xfrm>
            <a:prstGeom prst="ellipse">
              <a:avLst/>
            </a:prstGeom>
            <a:solidFill>
              <a:srgbClr val="92D050"/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63495" name="TextBox 18"/>
          <p:cNvSpPr txBox="1">
            <a:spLocks noChangeArrowheads="1"/>
          </p:cNvSpPr>
          <p:nvPr/>
        </p:nvSpPr>
        <p:spPr bwMode="auto">
          <a:xfrm>
            <a:off x="2119313" y="2209800"/>
            <a:ext cx="9540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92D050"/>
                </a:solidFill>
              </a:rPr>
              <a:t>Oct. 29</a:t>
            </a:r>
          </a:p>
        </p:txBody>
      </p:sp>
      <p:sp>
        <p:nvSpPr>
          <p:cNvPr id="63496" name="TextBox 19"/>
          <p:cNvSpPr txBox="1">
            <a:spLocks noChangeArrowheads="1"/>
          </p:cNvSpPr>
          <p:nvPr/>
        </p:nvSpPr>
        <p:spPr bwMode="auto">
          <a:xfrm>
            <a:off x="2855913" y="1611313"/>
            <a:ext cx="9540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92D050"/>
                </a:solidFill>
              </a:rPr>
              <a:t>Oct. 30</a:t>
            </a:r>
          </a:p>
        </p:txBody>
      </p:sp>
      <p:sp>
        <p:nvSpPr>
          <p:cNvPr id="63497" name="TextBox 20"/>
          <p:cNvSpPr txBox="1">
            <a:spLocks noChangeArrowheads="1"/>
          </p:cNvSpPr>
          <p:nvPr/>
        </p:nvSpPr>
        <p:spPr bwMode="auto">
          <a:xfrm>
            <a:off x="3846513" y="1839913"/>
            <a:ext cx="9540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92D050"/>
                </a:solidFill>
              </a:rPr>
              <a:t>Oct. 30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590800" y="2590800"/>
            <a:ext cx="3581400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05200" y="3352800"/>
            <a:ext cx="225425" cy="2286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3500" name="TextBox 23"/>
          <p:cNvSpPr txBox="1">
            <a:spLocks noChangeArrowheads="1"/>
          </p:cNvSpPr>
          <p:nvPr/>
        </p:nvSpPr>
        <p:spPr bwMode="auto">
          <a:xfrm>
            <a:off x="2398713" y="3276600"/>
            <a:ext cx="9540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Oct. 28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362200" y="3962400"/>
            <a:ext cx="4267200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895600" y="4800600"/>
            <a:ext cx="304800" cy="304800"/>
          </a:xfrm>
          <a:prstGeom prst="ellipse">
            <a:avLst/>
          </a:prstGeom>
          <a:solidFill>
            <a:srgbClr val="0000FF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276600" y="5105400"/>
            <a:ext cx="304800" cy="304800"/>
          </a:xfrm>
          <a:prstGeom prst="ellipse">
            <a:avLst/>
          </a:prstGeom>
          <a:solidFill>
            <a:srgbClr val="0000FF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3504" name="TextBox 26"/>
          <p:cNvSpPr txBox="1">
            <a:spLocks noChangeArrowheads="1"/>
          </p:cNvSpPr>
          <p:nvPr/>
        </p:nvSpPr>
        <p:spPr bwMode="auto">
          <a:xfrm>
            <a:off x="1865313" y="4648200"/>
            <a:ext cx="9540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FF"/>
                </a:solidFill>
              </a:rPr>
              <a:t>Oct. 26</a:t>
            </a:r>
          </a:p>
        </p:txBody>
      </p:sp>
      <p:sp>
        <p:nvSpPr>
          <p:cNvPr id="63505" name="TextBox 27"/>
          <p:cNvSpPr txBox="1">
            <a:spLocks noChangeArrowheads="1"/>
          </p:cNvSpPr>
          <p:nvPr/>
        </p:nvSpPr>
        <p:spPr bwMode="auto">
          <a:xfrm>
            <a:off x="2322513" y="5192713"/>
            <a:ext cx="9540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FF"/>
                </a:solidFill>
              </a:rPr>
              <a:t>Oct. 27</a:t>
            </a:r>
          </a:p>
        </p:txBody>
      </p: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1905000" y="1447800"/>
            <a:ext cx="3657600" cy="1295400"/>
            <a:chOff x="1905000" y="1447800"/>
            <a:chExt cx="3657600" cy="1295400"/>
          </a:xfrm>
        </p:grpSpPr>
        <p:sp>
          <p:nvSpPr>
            <p:cNvPr id="29" name="Oval 28"/>
            <p:cNvSpPr/>
            <p:nvPr/>
          </p:nvSpPr>
          <p:spPr>
            <a:xfrm>
              <a:off x="1905000" y="1447800"/>
              <a:ext cx="2971800" cy="1295400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5029200" y="2057400"/>
              <a:ext cx="533400" cy="1588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4800600" y="1371600"/>
            <a:ext cx="4291013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92D050"/>
                </a:solidFill>
              </a:rPr>
              <a:t>Time Cluster </a:t>
            </a:r>
          </a:p>
          <a:p>
            <a:pPr algn="ctr"/>
            <a:r>
              <a:rPr lang="en-US" sz="2400">
                <a:solidFill>
                  <a:srgbClr val="92D050"/>
                </a:solidFill>
              </a:rPr>
              <a:t> Rep. Entities:</a:t>
            </a:r>
          </a:p>
          <a:p>
            <a:pPr algn="ctr"/>
            <a:r>
              <a:rPr lang="en-US" sz="2800">
                <a:solidFill>
                  <a:srgbClr val="92D050"/>
                </a:solidFill>
              </a:rPr>
              <a:t>``Jack’’, ``Peter’’, ``Smith’’</a:t>
            </a:r>
          </a:p>
        </p:txBody>
      </p: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2133600" y="3048000"/>
            <a:ext cx="3200400" cy="914400"/>
            <a:chOff x="2133600" y="3048000"/>
            <a:chExt cx="3200400" cy="914400"/>
          </a:xfrm>
        </p:grpSpPr>
        <p:sp>
          <p:nvSpPr>
            <p:cNvPr id="35" name="Oval 34"/>
            <p:cNvSpPr/>
            <p:nvPr/>
          </p:nvSpPr>
          <p:spPr>
            <a:xfrm>
              <a:off x="2133600" y="3048000"/>
              <a:ext cx="2209800" cy="9144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4495800" y="3505200"/>
              <a:ext cx="838200" cy="158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548313" y="2895600"/>
            <a:ext cx="2909887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</a:rPr>
              <a:t>Abnormal Time</a:t>
            </a:r>
          </a:p>
          <a:p>
            <a:pPr algn="ctr"/>
            <a:r>
              <a:rPr lang="en-US" sz="2400">
                <a:solidFill>
                  <a:srgbClr val="FF0000"/>
                </a:solidFill>
              </a:rPr>
              <a:t>    Rep. Entities:</a:t>
            </a:r>
          </a:p>
          <a:p>
            <a:pPr algn="ctr"/>
            <a:r>
              <a:rPr lang="en-US" sz="2800">
                <a:solidFill>
                  <a:srgbClr val="FF0000"/>
                </a:solidFill>
              </a:rPr>
              <a:t>``Beck’’ , ``Dan’’</a:t>
            </a:r>
          </a:p>
        </p:txBody>
      </p:sp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1676400" y="4419600"/>
            <a:ext cx="3581400" cy="1219200"/>
            <a:chOff x="1676400" y="4419600"/>
            <a:chExt cx="3581400" cy="1219200"/>
          </a:xfrm>
        </p:grpSpPr>
        <p:sp>
          <p:nvSpPr>
            <p:cNvPr id="39" name="Oval 38"/>
            <p:cNvSpPr/>
            <p:nvPr/>
          </p:nvSpPr>
          <p:spPr>
            <a:xfrm>
              <a:off x="1676400" y="4419600"/>
              <a:ext cx="2590800" cy="1219200"/>
            </a:xfrm>
            <a:prstGeom prst="ellipse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>
                <a:solidFill>
                  <a:srgbClr val="0000FF"/>
                </a:solidFill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4338638" y="5181600"/>
              <a:ext cx="919162" cy="1588"/>
            </a:xfrm>
            <a:prstGeom prst="straightConnector1">
              <a:avLst/>
            </a:prstGeom>
            <a:ln w="57150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4495800" y="4543425"/>
            <a:ext cx="39624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0000FF"/>
                </a:solidFill>
              </a:rPr>
              <a:t>Time Cluster</a:t>
            </a:r>
          </a:p>
          <a:p>
            <a:pPr algn="ctr"/>
            <a:r>
              <a:rPr lang="en-US" sz="2400">
                <a:solidFill>
                  <a:srgbClr val="0000FF"/>
                </a:solidFill>
              </a:rPr>
              <a:t>   Rep. Entities:</a:t>
            </a:r>
          </a:p>
          <a:p>
            <a:pPr algn="ctr"/>
            <a:r>
              <a:rPr lang="en-US" sz="2800">
                <a:solidFill>
                  <a:srgbClr val="0000FF"/>
                </a:solidFill>
              </a:rPr>
              <a:t>``Tom’’, ``Bob’’, ``Alan’’</a:t>
            </a:r>
          </a:p>
        </p:txBody>
      </p:sp>
    </p:spTree>
    <p:custDataLst>
      <p:tags r:id="rId1"/>
    </p:custDataLst>
  </p:cSld>
  <p:clrMapOvr>
    <a:masterClrMapping/>
  </p:clrMapOvr>
  <p:transition advTm="319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/>
      <p:bldP spid="4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/>
          <a:lstStyle/>
          <a:p>
            <a:r>
              <a:rPr lang="en-US" dirty="0" smtClean="0"/>
              <a:t>Problem Definitions </a:t>
            </a:r>
            <a:br>
              <a:rPr lang="en-US" dirty="0" smtClean="0"/>
            </a:br>
            <a:r>
              <a:rPr lang="en-US" sz="2800" dirty="0" smtClean="0"/>
              <a:t>(How to mine complex time-stamped events?)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sz="3600" dirty="0" smtClean="0"/>
              <a:t>Given data sets collected at different time stamps;</a:t>
            </a:r>
          </a:p>
          <a:p>
            <a:r>
              <a:rPr lang="en-US" sz="3600" dirty="0" smtClean="0"/>
              <a:t>We want to find                </a:t>
            </a:r>
          </a:p>
          <a:p>
            <a:pPr lvl="1">
              <a:buFont typeface="Arial" charset="0"/>
              <a:buNone/>
            </a:pPr>
            <a:r>
              <a:rPr lang="en-US" sz="3200" dirty="0" smtClean="0"/>
              <a:t>+1: Time clusters</a:t>
            </a:r>
          </a:p>
          <a:p>
            <a:pPr lvl="1">
              <a:buFont typeface="Arial" charset="0"/>
              <a:buNone/>
            </a:pPr>
            <a:r>
              <a:rPr lang="en-US" sz="3200" dirty="0" smtClean="0"/>
              <a:t>+2: Abnormal time stamps</a:t>
            </a:r>
          </a:p>
          <a:p>
            <a:pPr lvl="1">
              <a:buFont typeface="Arial" charset="0"/>
              <a:buNone/>
            </a:pPr>
            <a:r>
              <a:rPr lang="en-US" sz="3200" dirty="0" smtClean="0"/>
              <a:t>+3: Interpretations</a:t>
            </a:r>
          </a:p>
          <a:p>
            <a:pPr lvl="1">
              <a:buFont typeface="Arial" charset="0"/>
              <a:buNone/>
            </a:pPr>
            <a:r>
              <a:rPr lang="en-US" sz="3200" dirty="0" smtClean="0"/>
              <a:t>+4: Right time granularity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67F134-51A3-4B31-83A1-D6D74BEF76BB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5867400" y="2819400"/>
            <a:ext cx="3048000" cy="3048000"/>
            <a:chOff x="5867400" y="2819400"/>
            <a:chExt cx="3048000" cy="3047861"/>
          </a:xfrm>
        </p:grpSpPr>
        <p:cxnSp>
          <p:nvCxnSpPr>
            <p:cNvPr id="10" name="Straight Arrow Connector 9"/>
            <p:cNvCxnSpPr/>
            <p:nvPr/>
          </p:nvCxnSpPr>
          <p:spPr bwMode="auto">
            <a:xfrm rot="10800000">
              <a:off x="6477000" y="4343331"/>
              <a:ext cx="762000" cy="15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19" name="TextBox 11"/>
            <p:cNvSpPr txBox="1">
              <a:spLocks noChangeArrowheads="1"/>
            </p:cNvSpPr>
            <p:nvPr/>
          </p:nvSpPr>
          <p:spPr bwMode="auto">
            <a:xfrm>
              <a:off x="7370813" y="3962400"/>
              <a:ext cx="78258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000" i="1" dirty="0">
                  <a:solidFill>
                    <a:srgbClr val="C00000"/>
                  </a:solidFill>
                </a:rPr>
                <a:t>T3</a:t>
              </a:r>
            </a:p>
          </p:txBody>
        </p:sp>
        <p:sp>
          <p:nvSpPr>
            <p:cNvPr id="64520" name="TextBox 12"/>
            <p:cNvSpPr txBox="1">
              <a:spLocks noChangeArrowheads="1"/>
            </p:cNvSpPr>
            <p:nvPr/>
          </p:nvSpPr>
          <p:spPr bwMode="auto">
            <a:xfrm>
              <a:off x="7400012" y="5159375"/>
              <a:ext cx="121058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000" i="1" dirty="0">
                  <a:solidFill>
                    <a:srgbClr val="C00000"/>
                  </a:solidFill>
                </a:rPr>
                <a:t>MT3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rot="10800000">
              <a:off x="6477000" y="5560888"/>
              <a:ext cx="762000" cy="15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>
              <a:off x="6188075" y="2819400"/>
              <a:ext cx="2727325" cy="646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600" dirty="0">
                  <a:latin typeface="+mn-lt"/>
                </a:rPr>
                <a:t>Our Solutions</a:t>
              </a:r>
            </a:p>
          </p:txBody>
        </p:sp>
        <p:sp>
          <p:nvSpPr>
            <p:cNvPr id="24" name="Right Brace 23"/>
            <p:cNvSpPr/>
            <p:nvPr/>
          </p:nvSpPr>
          <p:spPr>
            <a:xfrm>
              <a:off x="5867400" y="3657562"/>
              <a:ext cx="381000" cy="1371537"/>
            </a:xfrm>
            <a:prstGeom prst="rightBrace">
              <a:avLst>
                <a:gd name="adj1" fmla="val 50238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custDataLst>
      <p:tags r:id="rId1"/>
    </p:custDataLst>
  </p:cSld>
  <p:clrMapOvr>
    <a:masterClrMapping/>
  </p:clrMapOvr>
  <p:transition advTm="327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sz="4400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Data Sets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sz="2800" kern="0" dirty="0">
              <a:latin typeface="+mn-l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838200"/>
            <a:ext cx="8534400" cy="56388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solidFill>
                  <a:srgbClr val="0000CC"/>
                </a:solidFill>
                <a:latin typeface="+mn-lt"/>
              </a:rPr>
              <a:t>CIKM:  from CIKM proceedings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latin typeface="+mn-lt"/>
              </a:rPr>
              <a:t>Time: Publication year (1993-2007, 15)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latin typeface="+mn-lt"/>
              </a:rPr>
              <a:t>Event: Paper-published (952)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latin typeface="+mn-lt"/>
              </a:rPr>
              <a:t>Entities: Author (1895) &amp; Session (279)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latin typeface="+mn-lt"/>
              </a:rPr>
              <a:t>Attribute: Keyword (158)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 err="1">
                <a:solidFill>
                  <a:srgbClr val="0000CC"/>
                </a:solidFill>
                <a:latin typeface="+mn-lt"/>
              </a:rPr>
              <a:t>DeviceScan</a:t>
            </a:r>
            <a:r>
              <a:rPr lang="en-US" sz="2800" kern="0" dirty="0">
                <a:solidFill>
                  <a:srgbClr val="0000CC"/>
                </a:solidFill>
                <a:latin typeface="+mn-lt"/>
              </a:rPr>
              <a:t>: from MIT Reality Mining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latin typeface="+mn-lt"/>
              </a:rPr>
              <a:t>Time: the day scanning happened (1/1/2004-5/5/2005, 294)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latin typeface="+mn-lt"/>
              </a:rPr>
              <a:t>Event: blue tooth device scanning person (114, 046)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latin typeface="+mn-lt"/>
              </a:rPr>
              <a:t>Entities: Device (103) &amp; Person (97)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kern="0" dirty="0">
                <a:latin typeface="+mn-lt"/>
              </a:rPr>
              <a:t>Attribute: </a:t>
            </a:r>
            <a:r>
              <a:rPr lang="en-US" sz="2800" i="1" kern="0" dirty="0" smtClean="0">
                <a:latin typeface="+mn-lt"/>
              </a:rPr>
              <a:t>N/A</a:t>
            </a:r>
            <a:endParaRPr lang="en-US" sz="2800" i="1" kern="0" dirty="0">
              <a:latin typeface="+mn-lt"/>
            </a:endParaRPr>
          </a:p>
        </p:txBody>
      </p:sp>
      <p:sp>
        <p:nvSpPr>
          <p:cNvPr id="3482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5DDB12-1A49-4BDB-806F-B0ADAB675CD7}" type="slidenum">
              <a:rPr lang="en-US" smtClean="0"/>
              <a:pPr>
                <a:defRPr/>
              </a:pPr>
              <a:t>92</a:t>
            </a:fld>
            <a:endParaRPr lang="en-US" smtClean="0"/>
          </a:p>
        </p:txBody>
      </p:sp>
    </p:spTree>
  </p:cSld>
  <p:clrMapOvr>
    <a:masterClrMapping/>
  </p:clrMapOvr>
  <p:transition advTm="57890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469900"/>
            <a:ext cx="8097838" cy="6388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76200"/>
            <a:ext cx="8229600" cy="8382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sz="4400" i="1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T3</a:t>
            </a:r>
            <a:r>
              <a:rPr lang="en-US" sz="4400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on `CIKM’ Data Set </a:t>
            </a:r>
          </a:p>
        </p:txBody>
      </p:sp>
      <p:sp>
        <p:nvSpPr>
          <p:cNvPr id="5" name="Oval 4"/>
          <p:cNvSpPr/>
          <p:nvPr/>
        </p:nvSpPr>
        <p:spPr>
          <a:xfrm>
            <a:off x="5638800" y="762000"/>
            <a:ext cx="2362200" cy="2743200"/>
          </a:xfrm>
          <a:prstGeom prst="ellipse">
            <a:avLst/>
          </a:prstGeom>
          <a:noFill/>
          <a:ln w="762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715000" y="3810000"/>
            <a:ext cx="2438400" cy="27432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28600" y="914400"/>
          <a:ext cx="525780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1123"/>
                <a:gridCol w="24266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Rep. Authors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Rep. Keywords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James. P. </a:t>
                      </a:r>
                      <a:r>
                        <a:rPr lang="en-US" sz="2200" dirty="0" err="1" smtClean="0">
                          <a:solidFill>
                            <a:schemeClr val="bg1"/>
                          </a:solidFill>
                        </a:rPr>
                        <a:t>Callan</a:t>
                      </a:r>
                      <a:endParaRPr lang="en-US" sz="2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W. Bruce Croft</a:t>
                      </a:r>
                    </a:p>
                    <a:p>
                      <a:pPr algn="ctr"/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James Allan</a:t>
                      </a:r>
                    </a:p>
                    <a:p>
                      <a:pPr algn="ctr"/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Philip S. Yu</a:t>
                      </a:r>
                      <a:endParaRPr lang="en-US" sz="2200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2200" baseline="0" dirty="0" smtClean="0">
                          <a:solidFill>
                            <a:schemeClr val="bg1"/>
                          </a:solidFill>
                        </a:rPr>
                        <a:t>George </a:t>
                      </a:r>
                      <a:r>
                        <a:rPr lang="en-US" sz="2200" baseline="0" dirty="0" err="1" smtClean="0">
                          <a:solidFill>
                            <a:schemeClr val="bg1"/>
                          </a:solidFill>
                        </a:rPr>
                        <a:t>Karypis</a:t>
                      </a:r>
                      <a:endParaRPr lang="en-US" sz="2200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2200" baseline="0" dirty="0" smtClean="0">
                          <a:solidFill>
                            <a:schemeClr val="bg1"/>
                          </a:solidFill>
                        </a:rPr>
                        <a:t>Charles Clarke</a:t>
                      </a:r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Web</a:t>
                      </a:r>
                    </a:p>
                    <a:p>
                      <a:pPr algn="ctr"/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Cluster</a:t>
                      </a:r>
                    </a:p>
                    <a:p>
                      <a:pPr algn="ctr"/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  <a:p>
                      <a:pPr algn="ctr"/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XML</a:t>
                      </a:r>
                    </a:p>
                    <a:p>
                      <a:pPr algn="ctr"/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Language</a:t>
                      </a:r>
                    </a:p>
                    <a:p>
                      <a:pPr algn="ctr"/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Stream</a:t>
                      </a:r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66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28600" y="4054475"/>
          <a:ext cx="533400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2154"/>
                <a:gridCol w="246184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Rep. Authors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Rep. Keywords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 smtClean="0">
                          <a:solidFill>
                            <a:schemeClr val="bg1"/>
                          </a:solidFill>
                        </a:rPr>
                        <a:t>Elke</a:t>
                      </a:r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200" dirty="0" err="1" smtClean="0">
                          <a:solidFill>
                            <a:schemeClr val="bg1"/>
                          </a:solidFill>
                        </a:rPr>
                        <a:t>Rundensteiner</a:t>
                      </a:r>
                      <a:endParaRPr lang="en-US" sz="2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Daniel </a:t>
                      </a:r>
                      <a:r>
                        <a:rPr lang="en-US" sz="2200" dirty="0" err="1" smtClean="0">
                          <a:solidFill>
                            <a:schemeClr val="bg1"/>
                          </a:solidFill>
                        </a:rPr>
                        <a:t>Miranker</a:t>
                      </a:r>
                      <a:endParaRPr lang="en-US" sz="2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Andreas </a:t>
                      </a:r>
                      <a:r>
                        <a:rPr lang="en-US" sz="2200" dirty="0" err="1" smtClean="0">
                          <a:solidFill>
                            <a:schemeClr val="bg1"/>
                          </a:solidFill>
                        </a:rPr>
                        <a:t>Henrich</a:t>
                      </a:r>
                      <a:endParaRPr lang="en-US" sz="2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Il-</a:t>
                      </a:r>
                      <a:r>
                        <a:rPr lang="en-US" sz="2200" dirty="0" err="1" smtClean="0">
                          <a:solidFill>
                            <a:schemeClr val="bg1"/>
                          </a:solidFill>
                        </a:rPr>
                        <a:t>Yeol</a:t>
                      </a:r>
                      <a:r>
                        <a:rPr lang="en-US" sz="2200" baseline="0" dirty="0" smtClean="0">
                          <a:solidFill>
                            <a:schemeClr val="bg1"/>
                          </a:solidFill>
                        </a:rPr>
                        <a:t> Song</a:t>
                      </a:r>
                    </a:p>
                    <a:p>
                      <a:pPr algn="ctr"/>
                      <a:r>
                        <a:rPr lang="en-US" sz="2200" baseline="0" dirty="0" smtClean="0">
                          <a:solidFill>
                            <a:schemeClr val="bg1"/>
                          </a:solidFill>
                        </a:rPr>
                        <a:t>Scott B Huffman</a:t>
                      </a:r>
                    </a:p>
                    <a:p>
                      <a:pPr algn="ctr"/>
                      <a:r>
                        <a:rPr lang="en-US" sz="2200" baseline="0" dirty="0" smtClean="0">
                          <a:solidFill>
                            <a:schemeClr val="bg1"/>
                          </a:solidFill>
                        </a:rPr>
                        <a:t>Robert J. Hall</a:t>
                      </a:r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Knowledge</a:t>
                      </a:r>
                    </a:p>
                    <a:p>
                      <a:pPr algn="ctr"/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System</a:t>
                      </a:r>
                    </a:p>
                    <a:p>
                      <a:pPr algn="ctr"/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Unstructured</a:t>
                      </a:r>
                    </a:p>
                    <a:p>
                      <a:pPr algn="ctr"/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Rule</a:t>
                      </a:r>
                    </a:p>
                    <a:p>
                      <a:pPr algn="ctr"/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Object-oriented</a:t>
                      </a:r>
                    </a:p>
                    <a:p>
                      <a:pPr algn="ctr"/>
                      <a:r>
                        <a:rPr lang="en-US" sz="2200" dirty="0" smtClean="0">
                          <a:solidFill>
                            <a:schemeClr val="bg1"/>
                          </a:solidFill>
                        </a:rPr>
                        <a:t>Deductive</a:t>
                      </a:r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sp>
        <p:nvSpPr>
          <p:cNvPr id="3586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8BED05-CB20-41E4-BD9A-AD70A3B17077}" type="slidenum">
              <a:rPr lang="en-US" smtClean="0"/>
              <a:pPr>
                <a:defRPr/>
              </a:pPr>
              <a:t>93</a:t>
            </a:fld>
            <a:endParaRPr lang="en-US" smtClean="0"/>
          </a:p>
        </p:txBody>
      </p:sp>
    </p:spTree>
    <p:custDataLst>
      <p:tags r:id="rId1"/>
    </p:custDataLst>
  </p:cSld>
  <p:clrMapOvr>
    <a:masterClrMapping/>
  </p:clrMapOvr>
  <p:transition advTm="452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1524000"/>
            <a:ext cx="4257143" cy="365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76200"/>
            <a:ext cx="8229600" cy="8382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sz="4400" i="1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MT3</a:t>
            </a:r>
            <a:r>
              <a:rPr lang="en-US" sz="4400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on `</a:t>
            </a:r>
            <a:r>
              <a:rPr lang="en-US" sz="4400" kern="0" dirty="0" err="1">
                <a:solidFill>
                  <a:srgbClr val="C00000"/>
                </a:solidFill>
                <a:latin typeface="+mj-lt"/>
                <a:ea typeface="+mj-ea"/>
                <a:cs typeface="+mj-cs"/>
              </a:rPr>
              <a:t>DeviceScan</a:t>
            </a:r>
            <a:r>
              <a:rPr lang="en-US" sz="4400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’ Data Set </a:t>
            </a:r>
          </a:p>
        </p:txBody>
      </p:sp>
      <p:pic>
        <p:nvPicPr>
          <p:cNvPr id="67588" name="Picture 3"/>
          <p:cNvPicPr>
            <a:picLocks noChangeArrowheads="1"/>
          </p:cNvPicPr>
          <p:nvPr/>
        </p:nvPicPr>
        <p:blipFill>
          <a:blip r:embed="rId5"/>
          <a:srcRect r="21037"/>
          <a:stretch>
            <a:fillRect/>
          </a:stretch>
        </p:blipFill>
        <p:spPr bwMode="auto">
          <a:xfrm>
            <a:off x="4572000" y="1524000"/>
            <a:ext cx="3704732" cy="365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7589" name="TextBox 8"/>
          <p:cNvSpPr txBox="1">
            <a:spLocks noChangeArrowheads="1"/>
          </p:cNvSpPr>
          <p:nvPr/>
        </p:nvSpPr>
        <p:spPr bwMode="auto">
          <a:xfrm>
            <a:off x="4953000" y="5257800"/>
            <a:ext cx="3873500" cy="584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/>
              <a:t>Aggregate by Month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12280" y="2003425"/>
            <a:ext cx="1828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35848" name="TextBox 16"/>
          <p:cNvSpPr txBox="1">
            <a:spLocks noChangeArrowheads="1"/>
          </p:cNvSpPr>
          <p:nvPr/>
        </p:nvSpPr>
        <p:spPr bwMode="auto">
          <a:xfrm>
            <a:off x="5410200" y="762000"/>
            <a:ext cx="354398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Apr. 2004 is </a:t>
            </a:r>
            <a:r>
              <a:rPr lang="en-US" sz="2800" dirty="0" smtClean="0">
                <a:solidFill>
                  <a:srgbClr val="C00000"/>
                </a:solidFill>
              </a:rPr>
              <a:t>anomaly</a:t>
            </a:r>
          </a:p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(spring break)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67593" name="TextBox 18"/>
          <p:cNvSpPr txBox="1">
            <a:spLocks noChangeArrowheads="1"/>
          </p:cNvSpPr>
          <p:nvPr/>
        </p:nvSpPr>
        <p:spPr bwMode="auto">
          <a:xfrm>
            <a:off x="609600" y="5257800"/>
            <a:ext cx="34639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/>
              <a:t>Aggregate by Day</a:t>
            </a:r>
          </a:p>
        </p:txBody>
      </p:sp>
      <p:sp>
        <p:nvSpPr>
          <p:cNvPr id="35850" name="TextBox 19"/>
          <p:cNvSpPr txBox="1">
            <a:spLocks noChangeArrowheads="1"/>
          </p:cNvSpPr>
          <p:nvPr/>
        </p:nvSpPr>
        <p:spPr bwMode="auto">
          <a:xfrm>
            <a:off x="1219200" y="1600200"/>
            <a:ext cx="16954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Work day</a:t>
            </a:r>
          </a:p>
        </p:txBody>
      </p:sp>
      <p:sp>
        <p:nvSpPr>
          <p:cNvPr id="35851" name="TextBox 20"/>
          <p:cNvSpPr txBox="1">
            <a:spLocks noChangeArrowheads="1"/>
          </p:cNvSpPr>
          <p:nvPr/>
        </p:nvSpPr>
        <p:spPr bwMode="auto">
          <a:xfrm>
            <a:off x="1143000" y="3998893"/>
            <a:ext cx="1734770" cy="95410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rgbClr val="006600"/>
                </a:solidFill>
              </a:rPr>
              <a:t>Weekend</a:t>
            </a:r>
          </a:p>
          <a:p>
            <a:pPr algn="ctr"/>
            <a:r>
              <a:rPr lang="en-US" sz="2800" dirty="0" smtClean="0">
                <a:solidFill>
                  <a:srgbClr val="006600"/>
                </a:solidFill>
              </a:rPr>
              <a:t>+ holiday </a:t>
            </a:r>
            <a:endParaRPr lang="en-US" sz="2800" dirty="0">
              <a:solidFill>
                <a:srgbClr val="006600"/>
              </a:solidFill>
            </a:endParaRPr>
          </a:p>
        </p:txBody>
      </p:sp>
      <p:sp>
        <p:nvSpPr>
          <p:cNvPr id="36876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D24F31-2113-449B-93A6-BA05CBA63A84}" type="slidenum">
              <a:rPr lang="en-US" smtClean="0"/>
              <a:pPr>
                <a:defRPr/>
              </a:pPr>
              <a:t>94</a:t>
            </a:fld>
            <a:endParaRPr lang="en-US" smtClean="0"/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6781803" y="1676401"/>
            <a:ext cx="457197" cy="304798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 advTm="3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8" grpId="0"/>
      <p:bldP spid="35850" grpId="0"/>
      <p:bldP spid="3585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3962400" cy="1143000"/>
          </a:xfrm>
        </p:spPr>
        <p:txBody>
          <a:bodyPr/>
          <a:lstStyle/>
          <a:p>
            <a:pPr algn="l"/>
            <a:r>
              <a:rPr lang="en-US" dirty="0" smtClean="0"/>
              <a:t>Thesis Overview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33350" y="1133475"/>
            <a:ext cx="8875713" cy="5724525"/>
            <a:chOff x="133350" y="1133475"/>
            <a:chExt cx="8875713" cy="5724525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3350" y="1133475"/>
              <a:ext cx="8875713" cy="5724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ectangle 23"/>
            <p:cNvSpPr/>
            <p:nvPr/>
          </p:nvSpPr>
          <p:spPr bwMode="auto">
            <a:xfrm>
              <a:off x="1676400" y="2057399"/>
              <a:ext cx="3429000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CePS</a:t>
              </a:r>
              <a:r>
                <a:rPr lang="en-US" sz="2800" dirty="0">
                  <a:solidFill>
                    <a:schemeClr val="bg1"/>
                  </a:solidFill>
                </a:rPr>
                <a:t>, </a:t>
              </a:r>
              <a:r>
                <a:rPr lang="en-US" sz="2800" dirty="0" err="1" smtClean="0">
                  <a:solidFill>
                    <a:schemeClr val="bg1"/>
                  </a:solidFill>
                </a:rPr>
                <a:t>iPoG</a:t>
              </a:r>
              <a:r>
                <a:rPr lang="en-US" sz="2800" dirty="0" smtClean="0">
                  <a:solidFill>
                    <a:schemeClr val="bg1"/>
                  </a:solidFill>
                </a:rPr>
                <a:t>, Basset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>
                <a:lnSpc>
                  <a:spcPts val="2000"/>
                </a:lnSpc>
                <a:defRPr/>
              </a:pPr>
              <a:r>
                <a:rPr lang="en-US" sz="2400" dirty="0">
                  <a:solidFill>
                    <a:schemeClr val="bg1"/>
                  </a:solidFill>
                </a:rPr>
                <a:t>       </a:t>
              </a:r>
              <a:r>
                <a:rPr lang="en-US" sz="2000" dirty="0">
                  <a:solidFill>
                    <a:schemeClr val="bg1"/>
                  </a:solidFill>
                </a:rPr>
                <a:t>(KDD06, </a:t>
              </a:r>
              <a:r>
                <a:rPr lang="en-US" sz="2000" dirty="0" smtClean="0">
                  <a:solidFill>
                    <a:schemeClr val="bg1"/>
                  </a:solidFill>
                </a:rPr>
                <a:t>ICDM08, CIKM09)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24"/>
            <p:cNvSpPr>
              <a:spLocks/>
            </p:cNvSpPr>
            <p:nvPr/>
          </p:nvSpPr>
          <p:spPr bwMode="auto">
            <a:xfrm>
              <a:off x="1325879" y="2255836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676400" y="3246120"/>
              <a:ext cx="3429000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FastProx</a:t>
              </a:r>
              <a:r>
                <a:rPr lang="en-US" sz="2800" dirty="0">
                  <a:solidFill>
                    <a:schemeClr val="bg1"/>
                  </a:solidFill>
                </a:rPr>
                <a:t>  </a:t>
              </a:r>
              <a:r>
                <a:rPr lang="en-US" sz="2000" dirty="0">
                  <a:solidFill>
                    <a:schemeClr val="bg1"/>
                  </a:solidFill>
                </a:rPr>
                <a:t>(ICDM06, 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    KAIS07, KDD07 b,  ICDM08)</a:t>
              </a: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Oval 26"/>
            <p:cNvSpPr>
              <a:spLocks/>
            </p:cNvSpPr>
            <p:nvPr/>
          </p:nvSpPr>
          <p:spPr>
            <a:xfrm>
              <a:off x="1325879" y="34290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Q3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532438" y="2057400"/>
              <a:ext cx="3290887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pTrack</a:t>
              </a:r>
              <a:r>
                <a:rPr lang="en-US" sz="2800" dirty="0">
                  <a:solidFill>
                    <a:schemeClr val="bg1"/>
                  </a:solidFill>
                </a:rPr>
                <a:t>/</a:t>
              </a:r>
              <a:r>
                <a:rPr lang="en-US" sz="2800" dirty="0" err="1">
                  <a:solidFill>
                    <a:schemeClr val="bg1"/>
                  </a:solidFill>
                </a:rPr>
                <a:t>cTrack</a:t>
              </a:r>
              <a:r>
                <a:rPr lang="en-US" sz="2800" dirty="0">
                  <a:solidFill>
                    <a:schemeClr val="bg1"/>
                  </a:solidFill>
                </a:rPr>
                <a:t>  </a:t>
              </a:r>
            </a:p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(SDM08,  SAM08)</a:t>
              </a: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9" name="Oval 28"/>
            <p:cNvSpPr>
              <a:spLocks/>
            </p:cNvSpPr>
            <p:nvPr/>
          </p:nvSpPr>
          <p:spPr>
            <a:xfrm>
              <a:off x="5257800" y="2258568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Q2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532438" y="3246120"/>
              <a:ext cx="3290887" cy="10972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>
                  <a:solidFill>
                    <a:schemeClr val="bg1"/>
                  </a:solidFill>
                </a:rPr>
                <a:t>FastProx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algn="ctr">
                <a:lnSpc>
                  <a:spcPts val="2000"/>
                </a:lnSpc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(SDM08, SAM08)</a:t>
              </a:r>
            </a:p>
          </p:txBody>
        </p:sp>
        <p:sp>
          <p:nvSpPr>
            <p:cNvPr id="31" name="Oval 30"/>
            <p:cNvSpPr>
              <a:spLocks/>
            </p:cNvSpPr>
            <p:nvPr/>
          </p:nvSpPr>
          <p:spPr>
            <a:xfrm>
              <a:off x="5260975" y="34290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Q3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1676400" y="4495799"/>
              <a:ext cx="3429000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NetShield</a:t>
              </a:r>
              <a:endParaRPr lang="en-US" sz="2400" dirty="0" smtClean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(Submitted)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 bwMode="auto">
            <a:xfrm>
              <a:off x="1325880" y="4694237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</a:rPr>
                <a:t>M</a:t>
              </a:r>
              <a:r>
                <a:rPr lang="en-US" sz="2800" dirty="0" smtClean="0">
                  <a:solidFill>
                    <a:schemeClr val="bg1"/>
                  </a:solidFill>
                </a:rPr>
                <a:t>1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676400" y="5684520"/>
              <a:ext cx="3429000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Colibri</a:t>
              </a:r>
              <a:r>
                <a:rPr lang="en-US" sz="2800" dirty="0" smtClean="0">
                  <a:solidFill>
                    <a:schemeClr val="bg1"/>
                  </a:solidFill>
                </a:rPr>
                <a:t>-S</a:t>
              </a:r>
            </a:p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</a:rPr>
                <a:t>(KDD08)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325880" y="58674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532438" y="4495800"/>
              <a:ext cx="3290887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b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T3/MT3</a:t>
              </a:r>
              <a:endParaRPr lang="en-US" sz="2800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r>
                <a:rPr lang="en-US" sz="2000" dirty="0" smtClean="0">
                  <a:solidFill>
                    <a:schemeClr val="bg1"/>
                  </a:solidFill>
                </a:rPr>
                <a:t>(CIKM08)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r">
                <a:lnSpc>
                  <a:spcPts val="2000"/>
                </a:lnSpc>
                <a:defRPr/>
              </a:pP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5257800" y="4696968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M3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532438" y="5684520"/>
              <a:ext cx="3290887" cy="10972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defRPr/>
              </a:pPr>
              <a:r>
                <a:rPr lang="en-US" sz="2800" dirty="0" err="1" smtClean="0">
                  <a:solidFill>
                    <a:schemeClr val="bg1"/>
                  </a:solidFill>
                </a:rPr>
                <a:t>Colibri</a:t>
              </a:r>
              <a:r>
                <a:rPr lang="en-US" sz="2800" dirty="0" smtClean="0">
                  <a:solidFill>
                    <a:schemeClr val="bg1"/>
                  </a:solidFill>
                </a:rPr>
                <a:t>-D</a:t>
              </a:r>
            </a:p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</a:rPr>
                <a:t>(KDD08)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5260975" y="5867400"/>
              <a:ext cx="731520" cy="73152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M2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advTm="19062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28600" y="4477512"/>
            <a:ext cx="8686800" cy="822960"/>
          </a:xfrm>
          <a:prstGeom prst="rect">
            <a:avLst/>
          </a:prstGeom>
          <a:solidFill>
            <a:srgbClr val="7030A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600" y="3657600"/>
            <a:ext cx="8686800" cy="838200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2819400"/>
            <a:ext cx="8686800" cy="838200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</p:nvPr>
        </p:nvGraphicFramePr>
        <p:xfrm>
          <a:off x="228600" y="1463040"/>
          <a:ext cx="8686800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200"/>
                <a:gridCol w="1647202"/>
                <a:gridCol w="2696198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        </a:t>
                      </a:r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Plans</a:t>
                      </a:r>
                    </a:p>
                    <a:p>
                      <a:pPr algn="l"/>
                      <a:endParaRPr lang="en-US" sz="28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Goals</a:t>
                      </a:r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en-US" sz="105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Step 1</a:t>
                      </a: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(thesis)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Step</a:t>
                      </a:r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2</a:t>
                      </a:r>
                    </a:p>
                    <a:p>
                      <a:pPr algn="ctr"/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(medium term)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en-US" sz="105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Step 3</a:t>
                      </a:r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(long term)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G1 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Querying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Chapter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2-6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Recommendation</a:t>
                      </a:r>
                    </a:p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Interpretable Q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Querying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rich 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G2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Mining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Chapter 7-9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I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mmunization</a:t>
                      </a:r>
                    </a:p>
                    <a:p>
                      <a:pPr algn="l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Interpretable M</a:t>
                      </a:r>
                      <a:endParaRPr lang="en-US" sz="2400" dirty="0" smtClean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Mining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rich 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G3 Scalability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Chapter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2-9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O(m) or better </a:t>
                      </a:r>
                    </a:p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(single machine)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Scalable by parallel    </a:t>
                      </a:r>
                    </a:p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Scalable on rich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data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228600" y="1447800"/>
            <a:ext cx="160020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Next?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rot="16200000" flipH="1">
            <a:off x="1595628" y="3383280"/>
            <a:ext cx="3840480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BDDC61-0982-4FF6-8404-C90D7CCD7D10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9563" y="5536049"/>
            <a:ext cx="81034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Research Theme: Help users to </a:t>
            </a:r>
            <a:r>
              <a:rPr lang="en-US" sz="35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understand</a:t>
            </a:r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35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utilize</a:t>
            </a:r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large graph-related data.</a:t>
            </a:r>
            <a:endParaRPr lang="en-US" sz="35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8800" y="1447800"/>
            <a:ext cx="1676400" cy="3886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5200" y="2819400"/>
            <a:ext cx="26670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custDataLst>
      <p:tags r:id="rId1"/>
    </p:custDataLst>
  </p:cSld>
  <p:clrMapOvr>
    <a:masterClrMapping/>
  </p:clrMapOvr>
  <p:transition advTm="332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dirty="0" smtClean="0"/>
              <a:t>Current Recommendation </a:t>
            </a:r>
            <a:br>
              <a:rPr lang="en-US" dirty="0" smtClean="0"/>
            </a:br>
            <a:r>
              <a:rPr lang="en-US" sz="2800" dirty="0" smtClean="0"/>
              <a:t>(Focus on Relevance)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2895600" y="2895600"/>
            <a:ext cx="1905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4876800" y="33528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848100" y="2971800"/>
            <a:ext cx="190500" cy="228600"/>
          </a:xfrm>
          <a:prstGeom prst="ellipse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4419600" y="2209800"/>
            <a:ext cx="190500" cy="228600"/>
          </a:xfrm>
          <a:prstGeom prst="ellipse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4419600" y="2743200"/>
            <a:ext cx="190500" cy="228600"/>
          </a:xfrm>
          <a:prstGeom prst="ellipse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419600" y="3276600"/>
            <a:ext cx="190500" cy="228600"/>
          </a:xfrm>
          <a:prstGeom prst="ellipse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4419600" y="3733800"/>
            <a:ext cx="190500" cy="228600"/>
          </a:xfrm>
          <a:prstGeom prst="ellipse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4876800" y="24384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5181600" y="28956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6096000" y="23622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6172200" y="31242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591300" y="27432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6896100" y="23622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6972300" y="31242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2438400" y="44196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971800" y="48768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933700" y="44196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895600" y="38862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3467100" y="44196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981200" y="39624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647700" y="28194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181100" y="32766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676400" y="33528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104900" y="22860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1676400" y="28194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5" idx="6"/>
            <a:endCxn id="7" idx="2"/>
          </p:cNvCxnSpPr>
          <p:nvPr/>
        </p:nvCxnSpPr>
        <p:spPr>
          <a:xfrm>
            <a:off x="3086100" y="3009900"/>
            <a:ext cx="762000" cy="76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7" idx="0"/>
            <a:endCxn id="8" idx="2"/>
          </p:cNvCxnSpPr>
          <p:nvPr/>
        </p:nvCxnSpPr>
        <p:spPr>
          <a:xfrm rot="5400000" flipH="1" flipV="1">
            <a:off x="3857625" y="2409825"/>
            <a:ext cx="647700" cy="4762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6"/>
            <a:endCxn id="9" idx="2"/>
          </p:cNvCxnSpPr>
          <p:nvPr/>
        </p:nvCxnSpPr>
        <p:spPr>
          <a:xfrm flipV="1">
            <a:off x="4038600" y="2857500"/>
            <a:ext cx="381000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7" idx="6"/>
            <a:endCxn id="10" idx="2"/>
          </p:cNvCxnSpPr>
          <p:nvPr/>
        </p:nvCxnSpPr>
        <p:spPr>
          <a:xfrm>
            <a:off x="4038600" y="3086100"/>
            <a:ext cx="381000" cy="30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7" idx="5"/>
            <a:endCxn id="11" idx="2"/>
          </p:cNvCxnSpPr>
          <p:nvPr/>
        </p:nvCxnSpPr>
        <p:spPr>
          <a:xfrm rot="16200000" flipH="1">
            <a:off x="3874562" y="3303062"/>
            <a:ext cx="681178" cy="4088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1" idx="6"/>
            <a:endCxn id="6" idx="2"/>
          </p:cNvCxnSpPr>
          <p:nvPr/>
        </p:nvCxnSpPr>
        <p:spPr>
          <a:xfrm flipV="1">
            <a:off x="4610100" y="3467100"/>
            <a:ext cx="2667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8" idx="6"/>
            <a:endCxn id="12" idx="1"/>
          </p:cNvCxnSpPr>
          <p:nvPr/>
        </p:nvCxnSpPr>
        <p:spPr>
          <a:xfrm>
            <a:off x="4610100" y="2324100"/>
            <a:ext cx="294598" cy="147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9" idx="6"/>
            <a:endCxn id="13" idx="2"/>
          </p:cNvCxnSpPr>
          <p:nvPr/>
        </p:nvCxnSpPr>
        <p:spPr>
          <a:xfrm>
            <a:off x="4610100" y="2857500"/>
            <a:ext cx="57150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0" idx="6"/>
          </p:cNvCxnSpPr>
          <p:nvPr/>
        </p:nvCxnSpPr>
        <p:spPr>
          <a:xfrm>
            <a:off x="4610100" y="3390900"/>
            <a:ext cx="284396" cy="105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2" idx="6"/>
            <a:endCxn id="13" idx="0"/>
          </p:cNvCxnSpPr>
          <p:nvPr/>
        </p:nvCxnSpPr>
        <p:spPr>
          <a:xfrm>
            <a:off x="5067300" y="2552700"/>
            <a:ext cx="209550" cy="34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9" idx="6"/>
            <a:endCxn id="6" idx="0"/>
          </p:cNvCxnSpPr>
          <p:nvPr/>
        </p:nvCxnSpPr>
        <p:spPr>
          <a:xfrm>
            <a:off x="4610100" y="2857500"/>
            <a:ext cx="361950" cy="495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3" idx="6"/>
            <a:endCxn id="14" idx="2"/>
          </p:cNvCxnSpPr>
          <p:nvPr/>
        </p:nvCxnSpPr>
        <p:spPr>
          <a:xfrm flipV="1">
            <a:off x="5372100" y="2476500"/>
            <a:ext cx="723900" cy="533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13" idx="6"/>
            <a:endCxn id="15" idx="2"/>
          </p:cNvCxnSpPr>
          <p:nvPr/>
        </p:nvCxnSpPr>
        <p:spPr>
          <a:xfrm>
            <a:off x="5372100" y="3009900"/>
            <a:ext cx="800100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" idx="7"/>
            <a:endCxn id="13" idx="3"/>
          </p:cNvCxnSpPr>
          <p:nvPr/>
        </p:nvCxnSpPr>
        <p:spPr>
          <a:xfrm rot="5400000" flipH="1" flipV="1">
            <a:off x="4976672" y="3153452"/>
            <a:ext cx="295556" cy="170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4" idx="5"/>
            <a:endCxn id="16" idx="2"/>
          </p:cNvCxnSpPr>
          <p:nvPr/>
        </p:nvCxnSpPr>
        <p:spPr>
          <a:xfrm rot="16200000" flipH="1">
            <a:off x="6274862" y="2541062"/>
            <a:ext cx="300178" cy="3326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6" idx="7"/>
            <a:endCxn id="17" idx="3"/>
          </p:cNvCxnSpPr>
          <p:nvPr/>
        </p:nvCxnSpPr>
        <p:spPr>
          <a:xfrm rot="5400000" flipH="1" flipV="1">
            <a:off x="6729272" y="2581952"/>
            <a:ext cx="219356" cy="170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6" idx="4"/>
            <a:endCxn id="18" idx="2"/>
          </p:cNvCxnSpPr>
          <p:nvPr/>
        </p:nvCxnSpPr>
        <p:spPr>
          <a:xfrm rot="16200000" flipH="1">
            <a:off x="6696075" y="2962275"/>
            <a:ext cx="266700" cy="2857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15" idx="7"/>
            <a:endCxn id="16" idx="2"/>
          </p:cNvCxnSpPr>
          <p:nvPr/>
        </p:nvCxnSpPr>
        <p:spPr>
          <a:xfrm rot="5400000" flipH="1" flipV="1">
            <a:off x="6312962" y="2879340"/>
            <a:ext cx="300178" cy="2564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4" idx="6"/>
            <a:endCxn id="17" idx="2"/>
          </p:cNvCxnSpPr>
          <p:nvPr/>
        </p:nvCxnSpPr>
        <p:spPr>
          <a:xfrm>
            <a:off x="6286500" y="24765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7" idx="4"/>
            <a:endCxn id="18" idx="0"/>
          </p:cNvCxnSpPr>
          <p:nvPr/>
        </p:nvCxnSpPr>
        <p:spPr>
          <a:xfrm rot="16200000" flipH="1">
            <a:off x="6762750" y="2819400"/>
            <a:ext cx="5334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23" idx="2"/>
            <a:endCxn id="21" idx="6"/>
          </p:cNvCxnSpPr>
          <p:nvPr/>
        </p:nvCxnSpPr>
        <p:spPr>
          <a:xfrm rot="10800000">
            <a:off x="3124200" y="4533900"/>
            <a:ext cx="3429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22" idx="4"/>
            <a:endCxn id="21" idx="0"/>
          </p:cNvCxnSpPr>
          <p:nvPr/>
        </p:nvCxnSpPr>
        <p:spPr>
          <a:xfrm rot="16200000" flipH="1">
            <a:off x="2857500" y="4248150"/>
            <a:ext cx="304800" cy="381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22" idx="2"/>
            <a:endCxn id="19" idx="7"/>
          </p:cNvCxnSpPr>
          <p:nvPr/>
        </p:nvCxnSpPr>
        <p:spPr>
          <a:xfrm rot="10800000" flipV="1">
            <a:off x="2601002" y="4000500"/>
            <a:ext cx="294598" cy="4525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21" idx="4"/>
            <a:endCxn id="20" idx="0"/>
          </p:cNvCxnSpPr>
          <p:nvPr/>
        </p:nvCxnSpPr>
        <p:spPr>
          <a:xfrm rot="16200000" flipH="1">
            <a:off x="2933700" y="4743450"/>
            <a:ext cx="228600" cy="381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9" idx="6"/>
            <a:endCxn id="21" idx="2"/>
          </p:cNvCxnSpPr>
          <p:nvPr/>
        </p:nvCxnSpPr>
        <p:spPr>
          <a:xfrm>
            <a:off x="2628900" y="4533900"/>
            <a:ext cx="3048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24" idx="5"/>
            <a:endCxn id="19" idx="2"/>
          </p:cNvCxnSpPr>
          <p:nvPr/>
        </p:nvCxnSpPr>
        <p:spPr>
          <a:xfrm rot="16200000" flipH="1">
            <a:off x="2102912" y="4198412"/>
            <a:ext cx="376378" cy="2945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27" idx="4"/>
            <a:endCxn id="24" idx="1"/>
          </p:cNvCxnSpPr>
          <p:nvPr/>
        </p:nvCxnSpPr>
        <p:spPr>
          <a:xfrm rot="16200000" flipH="1">
            <a:off x="1683135" y="3669915"/>
            <a:ext cx="414478" cy="2374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25" idx="6"/>
            <a:endCxn id="29" idx="2"/>
          </p:cNvCxnSpPr>
          <p:nvPr/>
        </p:nvCxnSpPr>
        <p:spPr>
          <a:xfrm>
            <a:off x="838200" y="2933700"/>
            <a:ext cx="8382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28" idx="6"/>
            <a:endCxn id="29" idx="1"/>
          </p:cNvCxnSpPr>
          <p:nvPr/>
        </p:nvCxnSpPr>
        <p:spPr>
          <a:xfrm>
            <a:off x="1295400" y="2400300"/>
            <a:ext cx="408898" cy="4525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25" idx="0"/>
            <a:endCxn id="28" idx="2"/>
          </p:cNvCxnSpPr>
          <p:nvPr/>
        </p:nvCxnSpPr>
        <p:spPr>
          <a:xfrm rot="5400000" flipH="1" flipV="1">
            <a:off x="714375" y="2428875"/>
            <a:ext cx="419100" cy="3619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26" idx="0"/>
            <a:endCxn id="28" idx="4"/>
          </p:cNvCxnSpPr>
          <p:nvPr/>
        </p:nvCxnSpPr>
        <p:spPr>
          <a:xfrm rot="16200000" flipV="1">
            <a:off x="857250" y="2857500"/>
            <a:ext cx="7620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27" idx="0"/>
            <a:endCxn id="29" idx="4"/>
          </p:cNvCxnSpPr>
          <p:nvPr/>
        </p:nvCxnSpPr>
        <p:spPr>
          <a:xfrm rot="5400000" flipH="1" flipV="1">
            <a:off x="1619250" y="3200400"/>
            <a:ext cx="3048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27" idx="2"/>
            <a:endCxn id="26" idx="6"/>
          </p:cNvCxnSpPr>
          <p:nvPr/>
        </p:nvCxnSpPr>
        <p:spPr>
          <a:xfrm rot="10800000">
            <a:off x="1371600" y="3390900"/>
            <a:ext cx="3048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26" idx="2"/>
            <a:endCxn id="25" idx="4"/>
          </p:cNvCxnSpPr>
          <p:nvPr/>
        </p:nvCxnSpPr>
        <p:spPr>
          <a:xfrm rot="10800000">
            <a:off x="742950" y="3048000"/>
            <a:ext cx="438150" cy="34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5" idx="2"/>
            <a:endCxn id="29" idx="6"/>
          </p:cNvCxnSpPr>
          <p:nvPr/>
        </p:nvCxnSpPr>
        <p:spPr>
          <a:xfrm rot="10800000">
            <a:off x="1866900" y="2933700"/>
            <a:ext cx="10287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44"/>
          <p:cNvSpPr/>
          <p:nvPr/>
        </p:nvSpPr>
        <p:spPr>
          <a:xfrm>
            <a:off x="5867400" y="1371600"/>
            <a:ext cx="1828800" cy="3048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 rot="20284330">
            <a:off x="666709" y="1811541"/>
            <a:ext cx="1655166" cy="2667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 rot="19217350">
            <a:off x="2045009" y="3520742"/>
            <a:ext cx="1655166" cy="2467157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3164413" y="267866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100</a:t>
            </a:r>
            <a:endParaRPr lang="en-US" b="1" dirty="0"/>
          </a:p>
        </p:txBody>
      </p:sp>
      <p:sp>
        <p:nvSpPr>
          <p:cNvPr id="150" name="TextBox 149"/>
          <p:cNvSpPr txBox="1"/>
          <p:nvPr/>
        </p:nvSpPr>
        <p:spPr>
          <a:xfrm>
            <a:off x="2430294" y="267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2971800" y="3200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cxnSp>
        <p:nvCxnSpPr>
          <p:cNvPr id="152" name="Straight Connector 151"/>
          <p:cNvCxnSpPr>
            <a:stCxn id="5" idx="4"/>
            <a:endCxn id="22" idx="0"/>
          </p:cNvCxnSpPr>
          <p:nvPr/>
        </p:nvCxnSpPr>
        <p:spPr>
          <a:xfrm rot="5400000">
            <a:off x="2609850" y="3505200"/>
            <a:ext cx="7620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 rot="3682451">
            <a:off x="6366329" y="1961610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Sci. fiction</a:t>
            </a:r>
            <a:endParaRPr lang="en-US" sz="2400" b="1" dirty="0"/>
          </a:p>
        </p:txBody>
      </p:sp>
      <p:sp>
        <p:nvSpPr>
          <p:cNvPr id="157" name="TextBox 156"/>
          <p:cNvSpPr txBox="1"/>
          <p:nvPr/>
        </p:nvSpPr>
        <p:spPr>
          <a:xfrm rot="2530474">
            <a:off x="1030888" y="2209985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comedy</a:t>
            </a:r>
            <a:endParaRPr lang="en-US" sz="2400" b="1" dirty="0"/>
          </a:p>
        </p:txBody>
      </p:sp>
      <p:sp>
        <p:nvSpPr>
          <p:cNvPr id="158" name="TextBox 157"/>
          <p:cNvSpPr txBox="1"/>
          <p:nvPr/>
        </p:nvSpPr>
        <p:spPr>
          <a:xfrm rot="2530474">
            <a:off x="1989313" y="479595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horror</a:t>
            </a:r>
            <a:endParaRPr lang="en-US" sz="2400" b="1" dirty="0"/>
          </a:p>
        </p:txBody>
      </p:sp>
      <p:sp>
        <p:nvSpPr>
          <p:cNvPr id="159" name="Oval 158"/>
          <p:cNvSpPr>
            <a:spLocks noChangeAspect="1"/>
          </p:cNvSpPr>
          <p:nvPr/>
        </p:nvSpPr>
        <p:spPr>
          <a:xfrm>
            <a:off x="6629400" y="37338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>
            <a:spLocks noChangeAspect="1"/>
          </p:cNvSpPr>
          <p:nvPr/>
        </p:nvSpPr>
        <p:spPr>
          <a:xfrm>
            <a:off x="7162800" y="35814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/>
          <p:cNvCxnSpPr>
            <a:stCxn id="159" idx="6"/>
            <a:endCxn id="160" idx="3"/>
          </p:cNvCxnSpPr>
          <p:nvPr/>
        </p:nvCxnSpPr>
        <p:spPr>
          <a:xfrm flipV="1">
            <a:off x="6819900" y="3776522"/>
            <a:ext cx="370798" cy="715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59" idx="0"/>
            <a:endCxn id="18" idx="3"/>
          </p:cNvCxnSpPr>
          <p:nvPr/>
        </p:nvCxnSpPr>
        <p:spPr>
          <a:xfrm rot="5400000" flipH="1" flipV="1">
            <a:off x="6655185" y="3388787"/>
            <a:ext cx="414478" cy="275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9" idx="2"/>
            <a:endCxn id="15" idx="5"/>
          </p:cNvCxnSpPr>
          <p:nvPr/>
        </p:nvCxnSpPr>
        <p:spPr>
          <a:xfrm rot="10800000">
            <a:off x="6334802" y="3319322"/>
            <a:ext cx="294598" cy="528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60" idx="2"/>
            <a:endCxn id="16" idx="4"/>
          </p:cNvCxnSpPr>
          <p:nvPr/>
        </p:nvCxnSpPr>
        <p:spPr>
          <a:xfrm rot="10800000">
            <a:off x="6686550" y="2971800"/>
            <a:ext cx="476250" cy="723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Footnote: Nodes are movies; Edge is similarity between movies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4" name="TextBox 173"/>
          <p:cNvSpPr txBox="1"/>
          <p:nvPr/>
        </p:nvSpPr>
        <p:spPr>
          <a:xfrm rot="1041163">
            <a:off x="4069757" y="1892654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adventure</a:t>
            </a:r>
            <a:endParaRPr lang="en-US" sz="2400" b="1" dirty="0"/>
          </a:p>
        </p:txBody>
      </p:sp>
      <p:sp>
        <p:nvSpPr>
          <p:cNvPr id="85" name="Oval 84"/>
          <p:cNvSpPr/>
          <p:nvPr/>
        </p:nvSpPr>
        <p:spPr>
          <a:xfrm>
            <a:off x="2743200" y="1447800"/>
            <a:ext cx="2971800" cy="27432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 bwMode="auto">
          <a:xfrm>
            <a:off x="1066800" y="5877580"/>
            <a:ext cx="777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 smtClean="0">
                <a:solidFill>
                  <a:srgbClr val="0000CC"/>
                </a:solidFill>
              </a:rPr>
              <a:t>Blue nodes: by (most of) existing algorithms</a:t>
            </a:r>
            <a:endParaRPr lang="en-US" sz="2800" dirty="0">
              <a:solidFill>
                <a:srgbClr val="0000CC"/>
              </a:solidFill>
            </a:endParaRPr>
          </a:p>
        </p:txBody>
      </p:sp>
      <p:pic>
        <p:nvPicPr>
          <p:cNvPr id="88" name="Picture 2" descr="http://4.bp.blogspot.com/_m7B6Bz_fAiA/SbCdhZjUXLI/AAAAAAAAA7o/dW5ZXd_wBjQ/s400/heart-smiley-face-download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2133600"/>
            <a:ext cx="669925" cy="669925"/>
          </a:xfrm>
          <a:prstGeom prst="rect">
            <a:avLst/>
          </a:prstGeom>
          <a:noFill/>
        </p:spPr>
      </p:pic>
    </p:spTree>
  </p:cSld>
  <p:clrMapOvr>
    <a:masterClrMapping/>
  </p:clrMapOvr>
  <p:transition advTm="26062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143000"/>
          </a:xfrm>
        </p:spPr>
        <p:txBody>
          <a:bodyPr/>
          <a:lstStyle/>
          <a:p>
            <a:r>
              <a:rPr lang="en-US" dirty="0" smtClean="0"/>
              <a:t>``Broad Spectrum Recommendation’’</a:t>
            </a:r>
            <a:br>
              <a:rPr lang="en-US" dirty="0" smtClean="0"/>
            </a:br>
            <a:r>
              <a:rPr lang="en-US" sz="2800" dirty="0" smtClean="0"/>
              <a:t>(focus on completeness = relevance + diversity + novelty)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12CC82-6A21-4C15-A9DF-59CA3689167F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2895600" y="2895600"/>
            <a:ext cx="1905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4876800" y="33528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848100" y="2971800"/>
            <a:ext cx="1905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4419600" y="22098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4419600" y="27432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419600" y="32766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4419600" y="37338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4876800" y="24384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5181600" y="2895600"/>
            <a:ext cx="1905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6096000" y="23622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6172200" y="31242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591300" y="27432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6896100" y="23622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6972300" y="31242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2438400" y="44196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971800" y="48768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933700" y="44196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895600" y="3886200"/>
            <a:ext cx="1905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3467100" y="44196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981200" y="3962400"/>
            <a:ext cx="1905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647700" y="28194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181100" y="32766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676400" y="33528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104900" y="22860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1676400" y="2819400"/>
            <a:ext cx="190500" cy="228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5" idx="6"/>
            <a:endCxn id="7" idx="2"/>
          </p:cNvCxnSpPr>
          <p:nvPr/>
        </p:nvCxnSpPr>
        <p:spPr>
          <a:xfrm>
            <a:off x="3086100" y="3009900"/>
            <a:ext cx="762000" cy="76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7" idx="0"/>
            <a:endCxn id="8" idx="2"/>
          </p:cNvCxnSpPr>
          <p:nvPr/>
        </p:nvCxnSpPr>
        <p:spPr>
          <a:xfrm rot="5400000" flipH="1" flipV="1">
            <a:off x="3857625" y="2409825"/>
            <a:ext cx="647700" cy="4762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6"/>
            <a:endCxn id="9" idx="2"/>
          </p:cNvCxnSpPr>
          <p:nvPr/>
        </p:nvCxnSpPr>
        <p:spPr>
          <a:xfrm flipV="1">
            <a:off x="4038600" y="2857500"/>
            <a:ext cx="381000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7" idx="6"/>
            <a:endCxn id="10" idx="2"/>
          </p:cNvCxnSpPr>
          <p:nvPr/>
        </p:nvCxnSpPr>
        <p:spPr>
          <a:xfrm>
            <a:off x="4038600" y="3086100"/>
            <a:ext cx="381000" cy="30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7" idx="5"/>
            <a:endCxn id="11" idx="2"/>
          </p:cNvCxnSpPr>
          <p:nvPr/>
        </p:nvCxnSpPr>
        <p:spPr>
          <a:xfrm rot="16200000" flipH="1">
            <a:off x="3874562" y="3303062"/>
            <a:ext cx="681178" cy="4088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1" idx="6"/>
            <a:endCxn id="6" idx="2"/>
          </p:cNvCxnSpPr>
          <p:nvPr/>
        </p:nvCxnSpPr>
        <p:spPr>
          <a:xfrm flipV="1">
            <a:off x="4610100" y="3467100"/>
            <a:ext cx="2667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8" idx="6"/>
            <a:endCxn id="12" idx="1"/>
          </p:cNvCxnSpPr>
          <p:nvPr/>
        </p:nvCxnSpPr>
        <p:spPr>
          <a:xfrm>
            <a:off x="4610100" y="2324100"/>
            <a:ext cx="294598" cy="147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9" idx="6"/>
            <a:endCxn id="13" idx="2"/>
          </p:cNvCxnSpPr>
          <p:nvPr/>
        </p:nvCxnSpPr>
        <p:spPr>
          <a:xfrm>
            <a:off x="4610100" y="2857500"/>
            <a:ext cx="57150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0" idx="6"/>
          </p:cNvCxnSpPr>
          <p:nvPr/>
        </p:nvCxnSpPr>
        <p:spPr>
          <a:xfrm>
            <a:off x="4610100" y="3390900"/>
            <a:ext cx="284396" cy="105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2" idx="6"/>
            <a:endCxn id="13" idx="0"/>
          </p:cNvCxnSpPr>
          <p:nvPr/>
        </p:nvCxnSpPr>
        <p:spPr>
          <a:xfrm>
            <a:off x="5067300" y="2552700"/>
            <a:ext cx="209550" cy="34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9" idx="6"/>
            <a:endCxn id="6" idx="0"/>
          </p:cNvCxnSpPr>
          <p:nvPr/>
        </p:nvCxnSpPr>
        <p:spPr>
          <a:xfrm>
            <a:off x="4610100" y="2857500"/>
            <a:ext cx="361950" cy="495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3" idx="6"/>
            <a:endCxn id="14" idx="2"/>
          </p:cNvCxnSpPr>
          <p:nvPr/>
        </p:nvCxnSpPr>
        <p:spPr>
          <a:xfrm flipV="1">
            <a:off x="5372100" y="2476500"/>
            <a:ext cx="723900" cy="533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13" idx="6"/>
            <a:endCxn id="15" idx="2"/>
          </p:cNvCxnSpPr>
          <p:nvPr/>
        </p:nvCxnSpPr>
        <p:spPr>
          <a:xfrm>
            <a:off x="5372100" y="3009900"/>
            <a:ext cx="800100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" idx="7"/>
            <a:endCxn id="13" idx="3"/>
          </p:cNvCxnSpPr>
          <p:nvPr/>
        </p:nvCxnSpPr>
        <p:spPr>
          <a:xfrm rot="5400000" flipH="1" flipV="1">
            <a:off x="4976672" y="3153452"/>
            <a:ext cx="295556" cy="170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4" idx="5"/>
            <a:endCxn id="16" idx="2"/>
          </p:cNvCxnSpPr>
          <p:nvPr/>
        </p:nvCxnSpPr>
        <p:spPr>
          <a:xfrm rot="16200000" flipH="1">
            <a:off x="6274862" y="2541062"/>
            <a:ext cx="300178" cy="3326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6" idx="7"/>
            <a:endCxn id="17" idx="3"/>
          </p:cNvCxnSpPr>
          <p:nvPr/>
        </p:nvCxnSpPr>
        <p:spPr>
          <a:xfrm rot="5400000" flipH="1" flipV="1">
            <a:off x="6729272" y="2581952"/>
            <a:ext cx="219356" cy="170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6" idx="4"/>
            <a:endCxn id="18" idx="2"/>
          </p:cNvCxnSpPr>
          <p:nvPr/>
        </p:nvCxnSpPr>
        <p:spPr>
          <a:xfrm rot="16200000" flipH="1">
            <a:off x="6696075" y="2962275"/>
            <a:ext cx="266700" cy="2857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15" idx="7"/>
            <a:endCxn id="16" idx="2"/>
          </p:cNvCxnSpPr>
          <p:nvPr/>
        </p:nvCxnSpPr>
        <p:spPr>
          <a:xfrm rot="5400000" flipH="1" flipV="1">
            <a:off x="6312962" y="2879340"/>
            <a:ext cx="300178" cy="2564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4" idx="6"/>
            <a:endCxn id="17" idx="2"/>
          </p:cNvCxnSpPr>
          <p:nvPr/>
        </p:nvCxnSpPr>
        <p:spPr>
          <a:xfrm>
            <a:off x="6286500" y="24765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7" idx="4"/>
            <a:endCxn id="18" idx="0"/>
          </p:cNvCxnSpPr>
          <p:nvPr/>
        </p:nvCxnSpPr>
        <p:spPr>
          <a:xfrm rot="16200000" flipH="1">
            <a:off x="6762750" y="2819400"/>
            <a:ext cx="5334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23" idx="2"/>
            <a:endCxn id="21" idx="6"/>
          </p:cNvCxnSpPr>
          <p:nvPr/>
        </p:nvCxnSpPr>
        <p:spPr>
          <a:xfrm rot="10800000">
            <a:off x="3124200" y="4533900"/>
            <a:ext cx="3429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22" idx="4"/>
            <a:endCxn id="21" idx="0"/>
          </p:cNvCxnSpPr>
          <p:nvPr/>
        </p:nvCxnSpPr>
        <p:spPr>
          <a:xfrm rot="16200000" flipH="1">
            <a:off x="2857500" y="4248150"/>
            <a:ext cx="304800" cy="381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22" idx="2"/>
            <a:endCxn id="19" idx="7"/>
          </p:cNvCxnSpPr>
          <p:nvPr/>
        </p:nvCxnSpPr>
        <p:spPr>
          <a:xfrm rot="10800000" flipV="1">
            <a:off x="2601002" y="4000500"/>
            <a:ext cx="294598" cy="4525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21" idx="4"/>
            <a:endCxn id="20" idx="0"/>
          </p:cNvCxnSpPr>
          <p:nvPr/>
        </p:nvCxnSpPr>
        <p:spPr>
          <a:xfrm rot="16200000" flipH="1">
            <a:off x="2933700" y="4743450"/>
            <a:ext cx="228600" cy="381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9" idx="6"/>
            <a:endCxn id="21" idx="2"/>
          </p:cNvCxnSpPr>
          <p:nvPr/>
        </p:nvCxnSpPr>
        <p:spPr>
          <a:xfrm>
            <a:off x="2628900" y="4533900"/>
            <a:ext cx="3048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24" idx="5"/>
            <a:endCxn id="19" idx="2"/>
          </p:cNvCxnSpPr>
          <p:nvPr/>
        </p:nvCxnSpPr>
        <p:spPr>
          <a:xfrm rot="16200000" flipH="1">
            <a:off x="2102912" y="4198412"/>
            <a:ext cx="376378" cy="2945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27" idx="4"/>
            <a:endCxn id="24" idx="1"/>
          </p:cNvCxnSpPr>
          <p:nvPr/>
        </p:nvCxnSpPr>
        <p:spPr>
          <a:xfrm rot="16200000" flipH="1">
            <a:off x="1683135" y="3669915"/>
            <a:ext cx="414478" cy="2374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25" idx="6"/>
            <a:endCxn id="29" idx="2"/>
          </p:cNvCxnSpPr>
          <p:nvPr/>
        </p:nvCxnSpPr>
        <p:spPr>
          <a:xfrm>
            <a:off x="838200" y="2933700"/>
            <a:ext cx="8382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28" idx="6"/>
            <a:endCxn id="29" idx="1"/>
          </p:cNvCxnSpPr>
          <p:nvPr/>
        </p:nvCxnSpPr>
        <p:spPr>
          <a:xfrm>
            <a:off x="1295400" y="2400300"/>
            <a:ext cx="408898" cy="4525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25" idx="0"/>
            <a:endCxn id="28" idx="2"/>
          </p:cNvCxnSpPr>
          <p:nvPr/>
        </p:nvCxnSpPr>
        <p:spPr>
          <a:xfrm rot="5400000" flipH="1" flipV="1">
            <a:off x="714375" y="2428875"/>
            <a:ext cx="419100" cy="3619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26" idx="0"/>
            <a:endCxn id="28" idx="4"/>
          </p:cNvCxnSpPr>
          <p:nvPr/>
        </p:nvCxnSpPr>
        <p:spPr>
          <a:xfrm rot="16200000" flipV="1">
            <a:off x="857250" y="2857500"/>
            <a:ext cx="7620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27" idx="0"/>
            <a:endCxn id="29" idx="4"/>
          </p:cNvCxnSpPr>
          <p:nvPr/>
        </p:nvCxnSpPr>
        <p:spPr>
          <a:xfrm rot="5400000" flipH="1" flipV="1">
            <a:off x="1619250" y="3200400"/>
            <a:ext cx="3048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27" idx="2"/>
            <a:endCxn id="26" idx="6"/>
          </p:cNvCxnSpPr>
          <p:nvPr/>
        </p:nvCxnSpPr>
        <p:spPr>
          <a:xfrm rot="10800000">
            <a:off x="1371600" y="3390900"/>
            <a:ext cx="3048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26" idx="2"/>
            <a:endCxn id="25" idx="4"/>
          </p:cNvCxnSpPr>
          <p:nvPr/>
        </p:nvCxnSpPr>
        <p:spPr>
          <a:xfrm rot="10800000">
            <a:off x="742950" y="3048000"/>
            <a:ext cx="438150" cy="342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5" idx="2"/>
            <a:endCxn id="29" idx="6"/>
          </p:cNvCxnSpPr>
          <p:nvPr/>
        </p:nvCxnSpPr>
        <p:spPr>
          <a:xfrm rot="10800000">
            <a:off x="1866900" y="2933700"/>
            <a:ext cx="10287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/>
          <p:cNvSpPr/>
          <p:nvPr/>
        </p:nvSpPr>
        <p:spPr>
          <a:xfrm>
            <a:off x="2743200" y="1447800"/>
            <a:ext cx="2971800" cy="27432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5867400" y="1371600"/>
            <a:ext cx="1828800" cy="3048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 rot="20284330">
            <a:off x="666709" y="1811541"/>
            <a:ext cx="1655166" cy="2667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 rot="19217350">
            <a:off x="2045009" y="3520742"/>
            <a:ext cx="1655166" cy="2467157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3164413" y="267866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100</a:t>
            </a:r>
            <a:endParaRPr lang="en-US" b="1" dirty="0"/>
          </a:p>
        </p:txBody>
      </p:sp>
      <p:sp>
        <p:nvSpPr>
          <p:cNvPr id="150" name="TextBox 149"/>
          <p:cNvSpPr txBox="1"/>
          <p:nvPr/>
        </p:nvSpPr>
        <p:spPr>
          <a:xfrm>
            <a:off x="2430294" y="2678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2963694" y="3200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cxnSp>
        <p:nvCxnSpPr>
          <p:cNvPr id="152" name="Straight Connector 151"/>
          <p:cNvCxnSpPr>
            <a:stCxn id="5" idx="4"/>
            <a:endCxn id="22" idx="0"/>
          </p:cNvCxnSpPr>
          <p:nvPr/>
        </p:nvCxnSpPr>
        <p:spPr>
          <a:xfrm rot="5400000">
            <a:off x="2609850" y="3505200"/>
            <a:ext cx="7620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 rot="1041163">
            <a:off x="4069757" y="1892654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adventure</a:t>
            </a:r>
            <a:endParaRPr lang="en-US" sz="2400" b="1" dirty="0"/>
          </a:p>
        </p:txBody>
      </p:sp>
      <p:sp>
        <p:nvSpPr>
          <p:cNvPr id="156" name="TextBox 155"/>
          <p:cNvSpPr txBox="1"/>
          <p:nvPr/>
        </p:nvSpPr>
        <p:spPr>
          <a:xfrm rot="3682451">
            <a:off x="6366329" y="1961610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Sci. fiction</a:t>
            </a:r>
            <a:endParaRPr lang="en-US" sz="2400" b="1" dirty="0"/>
          </a:p>
        </p:txBody>
      </p:sp>
      <p:sp>
        <p:nvSpPr>
          <p:cNvPr id="157" name="TextBox 156"/>
          <p:cNvSpPr txBox="1"/>
          <p:nvPr/>
        </p:nvSpPr>
        <p:spPr>
          <a:xfrm rot="2530474">
            <a:off x="1030888" y="2209985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comedy</a:t>
            </a:r>
            <a:endParaRPr lang="en-US" sz="2400" b="1" dirty="0"/>
          </a:p>
        </p:txBody>
      </p:sp>
      <p:sp>
        <p:nvSpPr>
          <p:cNvPr id="158" name="TextBox 157"/>
          <p:cNvSpPr txBox="1"/>
          <p:nvPr/>
        </p:nvSpPr>
        <p:spPr>
          <a:xfrm rot="2530474">
            <a:off x="1989313" y="479595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horror</a:t>
            </a:r>
            <a:endParaRPr lang="en-US" sz="2400" b="1" dirty="0"/>
          </a:p>
        </p:txBody>
      </p:sp>
      <p:sp>
        <p:nvSpPr>
          <p:cNvPr id="159" name="Oval 158"/>
          <p:cNvSpPr>
            <a:spLocks noChangeAspect="1"/>
          </p:cNvSpPr>
          <p:nvPr/>
        </p:nvSpPr>
        <p:spPr>
          <a:xfrm>
            <a:off x="6629400" y="37338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>
            <a:spLocks noChangeAspect="1"/>
          </p:cNvSpPr>
          <p:nvPr/>
        </p:nvSpPr>
        <p:spPr>
          <a:xfrm>
            <a:off x="7162800" y="3581400"/>
            <a:ext cx="1905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/>
          <p:cNvCxnSpPr>
            <a:stCxn id="159" idx="6"/>
            <a:endCxn id="160" idx="3"/>
          </p:cNvCxnSpPr>
          <p:nvPr/>
        </p:nvCxnSpPr>
        <p:spPr>
          <a:xfrm flipV="1">
            <a:off x="6819900" y="3776522"/>
            <a:ext cx="370798" cy="715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59" idx="0"/>
            <a:endCxn id="18" idx="3"/>
          </p:cNvCxnSpPr>
          <p:nvPr/>
        </p:nvCxnSpPr>
        <p:spPr>
          <a:xfrm rot="5400000" flipH="1" flipV="1">
            <a:off x="6655185" y="3388787"/>
            <a:ext cx="414478" cy="275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9" idx="2"/>
            <a:endCxn id="15" idx="5"/>
          </p:cNvCxnSpPr>
          <p:nvPr/>
        </p:nvCxnSpPr>
        <p:spPr>
          <a:xfrm rot="10800000">
            <a:off x="6334802" y="3319322"/>
            <a:ext cx="294598" cy="5287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60" idx="2"/>
            <a:endCxn id="16" idx="4"/>
          </p:cNvCxnSpPr>
          <p:nvPr/>
        </p:nvCxnSpPr>
        <p:spPr>
          <a:xfrm rot="10800000">
            <a:off x="6686550" y="2971800"/>
            <a:ext cx="476250" cy="7239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Footnote: Nodes are movies; Edge is similarity between movies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 bwMode="auto">
          <a:xfrm>
            <a:off x="685800" y="5411450"/>
            <a:ext cx="76962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en-US" sz="32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2800" dirty="0" smtClean="0">
                <a:solidFill>
                  <a:srgbClr val="FF0000"/>
                </a:solidFill>
              </a:rPr>
              <a:t>Red nodes: movies we want to recommend         </a:t>
            </a:r>
            <a:endParaRPr lang="en-US" sz="28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2800" dirty="0">
                <a:solidFill>
                  <a:srgbClr val="FF0000"/>
                </a:solidFill>
              </a:rPr>
              <a:t>          </a:t>
            </a:r>
          </a:p>
        </p:txBody>
      </p:sp>
      <p:pic>
        <p:nvPicPr>
          <p:cNvPr id="519170" name="Picture 2" descr="http://4.bp.blogspot.com/_m7B6Bz_fAiA/SbCdhZjUXLI/AAAAAAAAA7o/dW5ZXd_wBjQ/s400/heart-smiley-face-download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2133600"/>
            <a:ext cx="669925" cy="669925"/>
          </a:xfrm>
          <a:prstGeom prst="rect">
            <a:avLst/>
          </a:prstGeom>
          <a:noFill/>
        </p:spPr>
      </p:pic>
    </p:spTree>
  </p:cSld>
  <p:clrMapOvr>
    <a:masterClrMapping/>
  </p:clrMapOvr>
  <p:transition advTm="24219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28600" y="4477512"/>
            <a:ext cx="8686800" cy="822960"/>
          </a:xfrm>
          <a:prstGeom prst="rect">
            <a:avLst/>
          </a:prstGeom>
          <a:solidFill>
            <a:srgbClr val="7030A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600" y="3657600"/>
            <a:ext cx="8686800" cy="838200"/>
          </a:xfrm>
          <a:prstGeom prst="rect">
            <a:avLst/>
          </a:prstGeom>
          <a:solidFill>
            <a:schemeClr val="accent6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2819400"/>
            <a:ext cx="8686800" cy="838200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</p:nvPr>
        </p:nvGraphicFramePr>
        <p:xfrm>
          <a:off x="228600" y="1463040"/>
          <a:ext cx="8686800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200"/>
                <a:gridCol w="1647202"/>
                <a:gridCol w="2696198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        </a:t>
                      </a:r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Plans</a:t>
                      </a:r>
                    </a:p>
                    <a:p>
                      <a:pPr algn="l"/>
                      <a:endParaRPr lang="en-US" sz="28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Goals</a:t>
                      </a:r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en-US" sz="105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Step 1</a:t>
                      </a: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(thesis)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Step</a:t>
                      </a:r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2</a:t>
                      </a:r>
                    </a:p>
                    <a:p>
                      <a:pPr algn="ctr"/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(medium term)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en-US" sz="105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Step 3</a:t>
                      </a:r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28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(long term)</a:t>
                      </a:r>
                      <a:endParaRPr lang="en-US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G1 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Querying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Chapter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2-6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Recommendation</a:t>
                      </a:r>
                    </a:p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Interpretable Q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Querying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rich 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G2</a:t>
                      </a:r>
                    </a:p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Mining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Chapter 7-9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I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mmunization</a:t>
                      </a:r>
                    </a:p>
                    <a:p>
                      <a:pPr algn="l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Interpretable M</a:t>
                      </a:r>
                      <a:endParaRPr lang="en-US" sz="2400" dirty="0" smtClean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Mining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rich 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data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G3 Scalability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Chapter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2-9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O(m) or better </a:t>
                      </a:r>
                    </a:p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(single machine)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Scalable by parallel    </a:t>
                      </a:r>
                    </a:p>
                    <a:p>
                      <a:pPr algn="l"/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Scalable on rich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data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/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228600" y="1447800"/>
            <a:ext cx="1600200" cy="1371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Next?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rot="16200000" flipH="1">
            <a:off x="1595628" y="3383280"/>
            <a:ext cx="3840480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0EBDDC61-0982-4FF6-8404-C90D7CCD7D10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9563" y="5536049"/>
            <a:ext cx="81034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Research Theme: Help users to </a:t>
            </a:r>
            <a:r>
              <a:rPr lang="en-US" sz="35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understand</a:t>
            </a:r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35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utilize</a:t>
            </a:r>
            <a:r>
              <a:rPr lang="en-US" sz="35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large graph-related data.</a:t>
            </a:r>
            <a:endParaRPr lang="en-US" sz="35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05200" y="3200400"/>
            <a:ext cx="26670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advTm="109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|7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1|20.4|9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30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|9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|3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|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5.8|4.8|4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12.3|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17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4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8|10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7.1|6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5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9.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8|15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5.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|8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030A0"/>
        </a:solidFill>
        <a:ln>
          <a:solidFill>
            <a:srgbClr val="7030A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19957</TotalTime>
  <Words>8238</Words>
  <Application>Microsoft Office PowerPoint</Application>
  <PresentationFormat>On-screen Show (4:3)</PresentationFormat>
  <Paragraphs>2432</Paragraphs>
  <Slides>117</Slides>
  <Notes>71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117</vt:i4>
      </vt:variant>
    </vt:vector>
  </HeadingPairs>
  <TitlesOfParts>
    <vt:vector size="120" baseType="lpstr">
      <vt:lpstr>Office Theme</vt:lpstr>
      <vt:lpstr>Visio</vt:lpstr>
      <vt:lpstr>Equation</vt:lpstr>
      <vt:lpstr>Fast Algorithms for  Querying and Mining Large Graphs</vt:lpstr>
      <vt:lpstr>Thesis Committee</vt:lpstr>
      <vt:lpstr>To Christos!</vt:lpstr>
      <vt:lpstr>Graphs are everywhere!</vt:lpstr>
      <vt:lpstr>Research Theme</vt:lpstr>
      <vt:lpstr>A1: Social Networks</vt:lpstr>
      <vt:lpstr>A2: Network Forensics [Sun+ 2007]</vt:lpstr>
      <vt:lpstr>A3: Financial Fraud Detection [McGlohon+ 2009]</vt:lpstr>
      <vt:lpstr>A4: Immunization</vt:lpstr>
      <vt:lpstr>A5: Viral Marketing  [Domingos+ 2001, Leskovec+ 2007]</vt:lpstr>
      <vt:lpstr>Thesis Work: (high level)</vt:lpstr>
      <vt:lpstr>Thesis Work (in detail)</vt:lpstr>
      <vt:lpstr>Thesis Work vs. Applications</vt:lpstr>
      <vt:lpstr>Thesis Overview </vt:lpstr>
      <vt:lpstr>Thesis Overview </vt:lpstr>
      <vt:lpstr>Foundations: Proximity Measurement</vt:lpstr>
      <vt:lpstr>Random Walk with Restart  [Tong+ ICDM 2006]</vt:lpstr>
      <vt:lpstr>Intuitions: Why RWR is Good Score?</vt:lpstr>
      <vt:lpstr>Intuitions: Why RWR is Good Score?</vt:lpstr>
      <vt:lpstr>Thesis Overview </vt:lpstr>
      <vt:lpstr>Q1: Find Complex User-Specific Patterns</vt:lpstr>
      <vt:lpstr>Q1.1 Center-Piece Subgraph Discovery [Tong+ KDD 06]</vt:lpstr>
      <vt:lpstr>CePS: Example (AND Query)</vt:lpstr>
      <vt:lpstr>K_SoftAND: Relaxation of AND</vt:lpstr>
      <vt:lpstr>CePS: 2 SoftAND</vt:lpstr>
      <vt:lpstr>Thesis Overview </vt:lpstr>
      <vt:lpstr>Q1.2: Interactive Querying</vt:lpstr>
      <vt:lpstr>Q1.2 iPoG for Interactive Querying  [Tong+ ICDM 08, CIKM 09]</vt:lpstr>
      <vt:lpstr>Q1.2 iPoG for Interactive Querying   [Tong+ ICDM 08, CIKM 09]</vt:lpstr>
      <vt:lpstr>Q1.2 iPoG for Interactive Querying   [Tong+ ICDM 08, CIKM 09]</vt:lpstr>
      <vt:lpstr>Thesis Overview </vt:lpstr>
      <vt:lpstr>Q1.3 Gateway Finder</vt:lpstr>
      <vt:lpstr>Q1.3: ‘Gatewayness’ score</vt:lpstr>
      <vt:lpstr>Intuition of g(s, t, I)</vt:lpstr>
      <vt:lpstr>Q1.3: Find `Best’ Gateway (a subset of nodes with highest `gatewayness’)</vt:lpstr>
      <vt:lpstr>Q1.3: Find `Best’ Gateway (Proposed Basset to rescue)</vt:lpstr>
      <vt:lpstr>Basset on Zachary's Karate Graph</vt:lpstr>
      <vt:lpstr>Thesis Overview </vt:lpstr>
      <vt:lpstr>Q2.2 pTrack: Challenge [Tong+ SDM 08]</vt:lpstr>
      <vt:lpstr>pTrack: Trend analysis on graph level</vt:lpstr>
      <vt:lpstr>pTrack: Problem Definitions</vt:lpstr>
      <vt:lpstr>pTrack: Philip S. Yu’s Top-5 conferences up to each year</vt:lpstr>
      <vt:lpstr>KDD’s Rank wrt. VLDB over years</vt:lpstr>
      <vt:lpstr>Q2: pTrack on Bipartite Graphs</vt:lpstr>
      <vt:lpstr>Q2: pTrack on Bipartite Graphs</vt:lpstr>
      <vt:lpstr>Q2: Speed Comparison</vt:lpstr>
      <vt:lpstr>Thesis Overview </vt:lpstr>
      <vt:lpstr>Computing RWR</vt:lpstr>
      <vt:lpstr>Computing RWR</vt:lpstr>
      <vt:lpstr>Computing RWR</vt:lpstr>
      <vt:lpstr>Q: How to Balance?</vt:lpstr>
      <vt:lpstr>B_Lin: Basic Idea [Tong+ ICDM 2006]</vt:lpstr>
      <vt:lpstr>B_Lin: details</vt:lpstr>
      <vt:lpstr>B_Lin: details</vt:lpstr>
      <vt:lpstr>B_Lin: Pre-Compute Stage</vt:lpstr>
      <vt:lpstr>B_Lin: On-Line Stage</vt:lpstr>
      <vt:lpstr>Query Time vs. Pre-Compute Time</vt:lpstr>
      <vt:lpstr>More on Scalability Issues for Querying (the spectrum of ``FastProx’’)</vt:lpstr>
      <vt:lpstr>Thesis Overview </vt:lpstr>
      <vt:lpstr>M1: Immunization</vt:lpstr>
      <vt:lpstr>M1: Background [Chakrabarti+ 2008]</vt:lpstr>
      <vt:lpstr>M1: Optimal Method</vt:lpstr>
      <vt:lpstr>M1: Optimal Method</vt:lpstr>
      <vt:lpstr>M1: Netshield to Rescue</vt:lpstr>
      <vt:lpstr>M1: Netshield to Rescue (Intuition)</vt:lpstr>
      <vt:lpstr>M1: Netshield to Rescue</vt:lpstr>
      <vt:lpstr>M2: Quality of Netshield</vt:lpstr>
      <vt:lpstr>M1: Speed of Netshield</vt:lpstr>
      <vt:lpstr>Scalability of Netshield</vt:lpstr>
      <vt:lpstr>Thesis Overview </vt:lpstr>
      <vt:lpstr>Motivation [Tong+ KDD 08 b]</vt:lpstr>
      <vt:lpstr>LRA for Graph Mining</vt:lpstr>
      <vt:lpstr>LRA for Graph Mining: Communities</vt:lpstr>
      <vt:lpstr>LRA for Graph Mining: Anomalies</vt:lpstr>
      <vt:lpstr>Challenges: How to Get (L, M, R)?</vt:lpstr>
      <vt:lpstr>Why Not SVD and CUR/CMD?</vt:lpstr>
      <vt:lpstr>  Solutions: Colibri [Tong+ KDD 08 b]</vt:lpstr>
      <vt:lpstr>A Pictorial Comparison  (static graphs)</vt:lpstr>
      <vt:lpstr>A Pictorial Comparison: SVD</vt:lpstr>
      <vt:lpstr>A Pictorial Comparison: CUR  [Drineas+ 2005] </vt:lpstr>
      <vt:lpstr>A Pictorial Comparison: CMD  [Sun+ 2007] </vt:lpstr>
      <vt:lpstr>A Pictorial Comparison: Colibri-S  [Tong+ 2008] </vt:lpstr>
      <vt:lpstr>Comparison SVD, CUR vs. Colibri</vt:lpstr>
      <vt:lpstr>Slide 84</vt:lpstr>
      <vt:lpstr>Slide 85</vt:lpstr>
      <vt:lpstr>Thesis Overview </vt:lpstr>
      <vt:lpstr>Slide 87</vt:lpstr>
      <vt:lpstr>A Motivating Example: Inputs</vt:lpstr>
      <vt:lpstr>A Motivating Example: Inputs</vt:lpstr>
      <vt:lpstr>A Motivating Example: Outputs</vt:lpstr>
      <vt:lpstr>Problem Definitions  (How to mine complex time-stamped events?)</vt:lpstr>
      <vt:lpstr>Slide 92</vt:lpstr>
      <vt:lpstr>Slide 93</vt:lpstr>
      <vt:lpstr>Slide 94</vt:lpstr>
      <vt:lpstr>Thesis Overview </vt:lpstr>
      <vt:lpstr>What is Next?</vt:lpstr>
      <vt:lpstr>Current Recommendation  (Focus on Relevance)</vt:lpstr>
      <vt:lpstr>``Broad Spectrum Recommendation’’ (focus on completeness = relevance + diversity + novelty)</vt:lpstr>
      <vt:lpstr>What is Next?</vt:lpstr>
      <vt:lpstr>Interpretable Recommendation</vt:lpstr>
      <vt:lpstr>What is Next?</vt:lpstr>
      <vt:lpstr>Immunization for SIR  (Susceptible-Infectious-Recovered) </vt:lpstr>
      <vt:lpstr>Immunization in Dynamic Settings</vt:lpstr>
      <vt:lpstr>Source/Target Specific Immunization</vt:lpstr>
      <vt:lpstr>What is Next?</vt:lpstr>
      <vt:lpstr>Interpretable Mining</vt:lpstr>
      <vt:lpstr>Interpretable Mining (cont.)</vt:lpstr>
      <vt:lpstr>What is Next?</vt:lpstr>
      <vt:lpstr>Querying Rich Graphs (geo-coded, time-evolving, attributed)</vt:lpstr>
      <vt:lpstr>What is Next?</vt:lpstr>
      <vt:lpstr>Mining Rich Graphs (geo-coded, time-evolving, attributed)</vt:lpstr>
      <vt:lpstr>What is Next?</vt:lpstr>
      <vt:lpstr>Scalability</vt:lpstr>
      <vt:lpstr>Selected References</vt:lpstr>
      <vt:lpstr>My other work during Ph.D study</vt:lpstr>
      <vt:lpstr>Slide 116</vt:lpstr>
      <vt:lpstr>Q &amp; A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for Querying and Mining Large Graphs</dc:title>
  <dc:creator/>
  <cp:lastModifiedBy>Hanghang Tong</cp:lastModifiedBy>
  <cp:revision>440</cp:revision>
  <dcterms:created xsi:type="dcterms:W3CDTF">2006-08-16T00:00:00Z</dcterms:created>
  <dcterms:modified xsi:type="dcterms:W3CDTF">2009-10-07T02:22:02Z</dcterms:modified>
</cp:coreProperties>
</file>